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3" r:id="rId3"/>
    <p:sldMasterId id="2147483661" r:id="rId4"/>
    <p:sldMasterId id="2147483665" r:id="rId5"/>
    <p:sldMasterId id="2147483669" r:id="rId6"/>
    <p:sldMasterId id="2147483671" r:id="rId7"/>
    <p:sldMasterId id="2147483673" r:id="rId8"/>
    <p:sldMasterId id="2147483675" r:id="rId9"/>
  </p:sldMasterIdLst>
  <p:sldIdLst>
    <p:sldId id="256" r:id="rId10"/>
    <p:sldId id="257" r:id="rId11"/>
    <p:sldId id="258" r:id="rId12"/>
    <p:sldId id="298" r:id="rId13"/>
    <p:sldId id="299" r:id="rId14"/>
    <p:sldId id="300" r:id="rId15"/>
    <p:sldId id="297" r:id="rId16"/>
    <p:sldId id="301" r:id="rId17"/>
    <p:sldId id="302" r:id="rId18"/>
    <p:sldId id="303" r:id="rId19"/>
    <p:sldId id="304"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30" r:id="rId43"/>
    <p:sldId id="331" r:id="rId44"/>
    <p:sldId id="332" r:id="rId45"/>
    <p:sldId id="333"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282" r:id="rId61"/>
    <p:sldId id="283" r:id="rId62"/>
    <p:sldId id="284" r:id="rId63"/>
    <p:sldId id="294"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FF00"/>
    <a:srgbClr val="66FFFF"/>
    <a:srgbClr val="0000FF"/>
    <a:srgbClr val="FF0000"/>
    <a:srgbClr val="FF9999"/>
    <a:srgbClr val="CCFF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6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18964E1-003E-4A1D-A989-24663FD10EAC}" type="slidenum">
              <a:rPr lang="en-US" altLang="en-US"/>
              <a:pPr/>
              <a:t>‹#›</a:t>
            </a:fld>
            <a:endParaRPr lang="en-US" altLang="en-US"/>
          </a:p>
        </p:txBody>
      </p:sp>
    </p:spTree>
    <p:extLst>
      <p:ext uri="{BB962C8B-B14F-4D97-AF65-F5344CB8AC3E}">
        <p14:creationId xmlns:p14="http://schemas.microsoft.com/office/powerpoint/2010/main" val="126683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CF4BF00-9BE6-468D-82D5-A1B3DD319D20}" type="slidenum">
              <a:rPr lang="en-US" altLang="en-US"/>
              <a:pPr/>
              <a:t>‹#›</a:t>
            </a:fld>
            <a:endParaRPr lang="en-US" altLang="en-US"/>
          </a:p>
        </p:txBody>
      </p:sp>
    </p:spTree>
    <p:extLst>
      <p:ext uri="{BB962C8B-B14F-4D97-AF65-F5344CB8AC3E}">
        <p14:creationId xmlns:p14="http://schemas.microsoft.com/office/powerpoint/2010/main" val="23320215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endParaRPr lang="en-US" altLang="en-US"/>
          </a:p>
        </p:txBody>
      </p:sp>
      <p:sp>
        <p:nvSpPr>
          <p:cNvPr id="6" name="Rectangle 140"/>
          <p:cNvSpPr>
            <a:spLocks noGrp="1" noChangeArrowheads="1"/>
          </p:cNvSpPr>
          <p:nvPr>
            <p:ph type="ftr" sz="quarter" idx="11"/>
          </p:nvPr>
        </p:nvSpPr>
        <p:spPr>
          <a:ln/>
        </p:spPr>
        <p:txBody>
          <a:bodyPr/>
          <a:lstStyle>
            <a:lvl1pPr>
              <a:defRPr/>
            </a:lvl1pPr>
          </a:lstStyle>
          <a:p>
            <a:endParaRPr lang="en-US" altLang="en-US"/>
          </a:p>
        </p:txBody>
      </p:sp>
      <p:sp>
        <p:nvSpPr>
          <p:cNvPr id="7" name="Rectangle 141"/>
          <p:cNvSpPr>
            <a:spLocks noGrp="1" noChangeArrowheads="1"/>
          </p:cNvSpPr>
          <p:nvPr>
            <p:ph type="sldNum" sz="quarter" idx="12"/>
          </p:nvPr>
        </p:nvSpPr>
        <p:spPr>
          <a:ln/>
        </p:spPr>
        <p:txBody>
          <a:bodyPr/>
          <a:lstStyle>
            <a:lvl1pPr>
              <a:defRPr/>
            </a:lvl1pPr>
          </a:lstStyle>
          <a:p>
            <a:fld id="{120E185E-0F8B-4B86-B0F6-F6BD91FCCEA5}" type="slidenum">
              <a:rPr lang="en-US" altLang="en-US"/>
              <a:pPr/>
              <a:t>‹#›</a:t>
            </a:fld>
            <a:endParaRPr lang="en-US" altLang="en-US"/>
          </a:p>
        </p:txBody>
      </p:sp>
    </p:spTree>
    <p:extLst>
      <p:ext uri="{BB962C8B-B14F-4D97-AF65-F5344CB8AC3E}">
        <p14:creationId xmlns:p14="http://schemas.microsoft.com/office/powerpoint/2010/main" val="31508187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endParaRPr lang="en-US" altLang="en-US"/>
          </a:p>
        </p:txBody>
      </p:sp>
      <p:sp>
        <p:nvSpPr>
          <p:cNvPr id="5" name="Rectangle 140"/>
          <p:cNvSpPr>
            <a:spLocks noGrp="1" noChangeArrowheads="1"/>
          </p:cNvSpPr>
          <p:nvPr>
            <p:ph type="ftr" sz="quarter" idx="11"/>
          </p:nvPr>
        </p:nvSpPr>
        <p:spPr>
          <a:ln/>
        </p:spPr>
        <p:txBody>
          <a:bodyPr/>
          <a:lstStyle>
            <a:lvl1pPr>
              <a:defRPr/>
            </a:lvl1pPr>
          </a:lstStyle>
          <a:p>
            <a:endParaRPr lang="en-US" altLang="en-US"/>
          </a:p>
        </p:txBody>
      </p:sp>
      <p:sp>
        <p:nvSpPr>
          <p:cNvPr id="6" name="Rectangle 141"/>
          <p:cNvSpPr>
            <a:spLocks noGrp="1" noChangeArrowheads="1"/>
          </p:cNvSpPr>
          <p:nvPr>
            <p:ph type="sldNum" sz="quarter" idx="12"/>
          </p:nvPr>
        </p:nvSpPr>
        <p:spPr>
          <a:ln/>
        </p:spPr>
        <p:txBody>
          <a:bodyPr/>
          <a:lstStyle>
            <a:lvl1pPr>
              <a:defRPr/>
            </a:lvl1pPr>
          </a:lstStyle>
          <a:p>
            <a:fld id="{7AACAA94-3D59-4D46-8C4C-44608748315E}" type="slidenum">
              <a:rPr lang="en-US" altLang="en-US"/>
              <a:pPr/>
              <a:t>‹#›</a:t>
            </a:fld>
            <a:endParaRPr lang="en-US" altLang="en-US"/>
          </a:p>
        </p:txBody>
      </p:sp>
    </p:spTree>
    <p:extLst>
      <p:ext uri="{BB962C8B-B14F-4D97-AF65-F5344CB8AC3E}">
        <p14:creationId xmlns:p14="http://schemas.microsoft.com/office/powerpoint/2010/main" val="3583311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endParaRPr lang="en-US" altLang="en-US"/>
          </a:p>
        </p:txBody>
      </p:sp>
      <p:sp>
        <p:nvSpPr>
          <p:cNvPr id="5" name="Rectangle 140"/>
          <p:cNvSpPr>
            <a:spLocks noGrp="1" noChangeArrowheads="1"/>
          </p:cNvSpPr>
          <p:nvPr>
            <p:ph type="ftr" sz="quarter" idx="11"/>
          </p:nvPr>
        </p:nvSpPr>
        <p:spPr>
          <a:ln/>
        </p:spPr>
        <p:txBody>
          <a:bodyPr/>
          <a:lstStyle>
            <a:lvl1pPr>
              <a:defRPr/>
            </a:lvl1pPr>
          </a:lstStyle>
          <a:p>
            <a:endParaRPr lang="en-US" altLang="en-US"/>
          </a:p>
        </p:txBody>
      </p:sp>
      <p:sp>
        <p:nvSpPr>
          <p:cNvPr id="6" name="Rectangle 141"/>
          <p:cNvSpPr>
            <a:spLocks noGrp="1" noChangeArrowheads="1"/>
          </p:cNvSpPr>
          <p:nvPr>
            <p:ph type="sldNum" sz="quarter" idx="12"/>
          </p:nvPr>
        </p:nvSpPr>
        <p:spPr>
          <a:ln/>
        </p:spPr>
        <p:txBody>
          <a:bodyPr/>
          <a:lstStyle>
            <a:lvl1pPr>
              <a:defRPr/>
            </a:lvl1pPr>
          </a:lstStyle>
          <a:p>
            <a:fld id="{F052840B-9171-40AA-9EC6-0E7F88E64C7A}" type="slidenum">
              <a:rPr lang="en-US" altLang="en-US"/>
              <a:pPr/>
              <a:t>‹#›</a:t>
            </a:fld>
            <a:endParaRPr lang="en-US" altLang="en-US"/>
          </a:p>
        </p:txBody>
      </p:sp>
    </p:spTree>
    <p:extLst>
      <p:ext uri="{BB962C8B-B14F-4D97-AF65-F5344CB8AC3E}">
        <p14:creationId xmlns:p14="http://schemas.microsoft.com/office/powerpoint/2010/main" val="377338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1F22F82-9CE3-43A6-A4F0-4E4E6CAEC293}" type="slidenum">
              <a:rPr lang="en-US" altLang="en-US"/>
              <a:pPr/>
              <a:t>‹#›</a:t>
            </a:fld>
            <a:endParaRPr lang="en-US" altLang="en-US"/>
          </a:p>
        </p:txBody>
      </p:sp>
    </p:spTree>
    <p:extLst>
      <p:ext uri="{BB962C8B-B14F-4D97-AF65-F5344CB8AC3E}">
        <p14:creationId xmlns:p14="http://schemas.microsoft.com/office/powerpoint/2010/main" val="86511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sp>
        <p:nvSpPr>
          <p:cNvPr id="8233"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8234"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110"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endParaRPr lang="en-US" alt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endParaRPr lang="en-US" alt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fld id="{2013D973-BF40-480B-AB5E-E513A86579E3}" type="slidenum">
              <a:rPr lang="en-US" altLang="en-US"/>
              <a:pPr/>
              <a:t>‹#›</a:t>
            </a:fld>
            <a:endParaRPr lang="en-US" altLang="en-US"/>
          </a:p>
        </p:txBody>
      </p:sp>
    </p:spTree>
    <p:extLst>
      <p:ext uri="{BB962C8B-B14F-4D97-AF65-F5344CB8AC3E}">
        <p14:creationId xmlns:p14="http://schemas.microsoft.com/office/powerpoint/2010/main" val="408212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endParaRPr lang="en-US" altLang="en-US"/>
          </a:p>
        </p:txBody>
      </p:sp>
      <p:sp>
        <p:nvSpPr>
          <p:cNvPr id="5" name="Rectangle 44"/>
          <p:cNvSpPr>
            <a:spLocks noGrp="1" noChangeArrowheads="1"/>
          </p:cNvSpPr>
          <p:nvPr>
            <p:ph type="ftr" sz="quarter" idx="11"/>
          </p:nvPr>
        </p:nvSpPr>
        <p:spPr>
          <a:ln/>
        </p:spPr>
        <p:txBody>
          <a:bodyPr/>
          <a:lstStyle>
            <a:lvl1pPr>
              <a:defRPr/>
            </a:lvl1pPr>
          </a:lstStyle>
          <a:p>
            <a:endParaRPr lang="en-US" altLang="en-US"/>
          </a:p>
        </p:txBody>
      </p:sp>
      <p:sp>
        <p:nvSpPr>
          <p:cNvPr id="6" name="Rectangle 45"/>
          <p:cNvSpPr>
            <a:spLocks noGrp="1" noChangeArrowheads="1"/>
          </p:cNvSpPr>
          <p:nvPr>
            <p:ph type="sldNum" sz="quarter" idx="12"/>
          </p:nvPr>
        </p:nvSpPr>
        <p:spPr>
          <a:ln/>
        </p:spPr>
        <p:txBody>
          <a:bodyPr/>
          <a:lstStyle>
            <a:lvl1pPr>
              <a:defRPr/>
            </a:lvl1pPr>
          </a:lstStyle>
          <a:p>
            <a:fld id="{A4BBC2AA-A5EE-4607-8594-54BDE99BED61}" type="slidenum">
              <a:rPr lang="en-US" altLang="en-US"/>
              <a:pPr/>
              <a:t>‹#›</a:t>
            </a:fld>
            <a:endParaRPr lang="en-US" altLang="en-US"/>
          </a:p>
        </p:txBody>
      </p:sp>
    </p:spTree>
    <p:extLst>
      <p:ext uri="{BB962C8B-B14F-4D97-AF65-F5344CB8AC3E}">
        <p14:creationId xmlns:p14="http://schemas.microsoft.com/office/powerpoint/2010/main" val="8875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endParaRPr lang="en-US" altLang="en-US"/>
          </a:p>
        </p:txBody>
      </p:sp>
      <p:sp>
        <p:nvSpPr>
          <p:cNvPr id="5" name="Rectangle 44"/>
          <p:cNvSpPr>
            <a:spLocks noGrp="1" noChangeArrowheads="1"/>
          </p:cNvSpPr>
          <p:nvPr>
            <p:ph type="ftr" sz="quarter" idx="11"/>
          </p:nvPr>
        </p:nvSpPr>
        <p:spPr>
          <a:ln/>
        </p:spPr>
        <p:txBody>
          <a:bodyPr/>
          <a:lstStyle>
            <a:lvl1pPr>
              <a:defRPr/>
            </a:lvl1pPr>
          </a:lstStyle>
          <a:p>
            <a:endParaRPr lang="en-US" altLang="en-US"/>
          </a:p>
        </p:txBody>
      </p:sp>
      <p:sp>
        <p:nvSpPr>
          <p:cNvPr id="6" name="Rectangle 45"/>
          <p:cNvSpPr>
            <a:spLocks noGrp="1" noChangeArrowheads="1"/>
          </p:cNvSpPr>
          <p:nvPr>
            <p:ph type="sldNum" sz="quarter" idx="12"/>
          </p:nvPr>
        </p:nvSpPr>
        <p:spPr>
          <a:ln/>
        </p:spPr>
        <p:txBody>
          <a:bodyPr/>
          <a:lstStyle>
            <a:lvl1pPr>
              <a:defRPr/>
            </a:lvl1pPr>
          </a:lstStyle>
          <a:p>
            <a:fld id="{876C9E3B-A022-4C8F-95EC-A3A8B562F9BE}" type="slidenum">
              <a:rPr lang="en-US" altLang="en-US"/>
              <a:pPr/>
              <a:t>‹#›</a:t>
            </a:fld>
            <a:endParaRPr lang="en-US" altLang="en-US"/>
          </a:p>
        </p:txBody>
      </p:sp>
    </p:spTree>
    <p:extLst>
      <p:ext uri="{BB962C8B-B14F-4D97-AF65-F5344CB8AC3E}">
        <p14:creationId xmlns:p14="http://schemas.microsoft.com/office/powerpoint/2010/main" val="27760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endParaRPr lang="en-US" altLang="en-US"/>
          </a:p>
        </p:txBody>
      </p:sp>
      <p:sp>
        <p:nvSpPr>
          <p:cNvPr id="6" name="Rectangle 44"/>
          <p:cNvSpPr>
            <a:spLocks noGrp="1" noChangeArrowheads="1"/>
          </p:cNvSpPr>
          <p:nvPr>
            <p:ph type="ftr" sz="quarter" idx="11"/>
          </p:nvPr>
        </p:nvSpPr>
        <p:spPr>
          <a:ln/>
        </p:spPr>
        <p:txBody>
          <a:bodyPr/>
          <a:lstStyle>
            <a:lvl1pPr>
              <a:defRPr/>
            </a:lvl1pPr>
          </a:lstStyle>
          <a:p>
            <a:endParaRPr lang="en-US" altLang="en-US"/>
          </a:p>
        </p:txBody>
      </p:sp>
      <p:sp>
        <p:nvSpPr>
          <p:cNvPr id="7" name="Rectangle 45"/>
          <p:cNvSpPr>
            <a:spLocks noGrp="1" noChangeArrowheads="1"/>
          </p:cNvSpPr>
          <p:nvPr>
            <p:ph type="sldNum" sz="quarter" idx="12"/>
          </p:nvPr>
        </p:nvSpPr>
        <p:spPr>
          <a:ln/>
        </p:spPr>
        <p:txBody>
          <a:bodyPr/>
          <a:lstStyle>
            <a:lvl1pPr>
              <a:defRPr/>
            </a:lvl1pPr>
          </a:lstStyle>
          <a:p>
            <a:fld id="{96601A17-CF69-4243-83EF-398288B9A800}" type="slidenum">
              <a:rPr lang="en-US" altLang="en-US"/>
              <a:pPr/>
              <a:t>‹#›</a:t>
            </a:fld>
            <a:endParaRPr lang="en-US" altLang="en-US"/>
          </a:p>
        </p:txBody>
      </p:sp>
    </p:spTree>
    <p:extLst>
      <p:ext uri="{BB962C8B-B14F-4D97-AF65-F5344CB8AC3E}">
        <p14:creationId xmlns:p14="http://schemas.microsoft.com/office/powerpoint/2010/main" val="129171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endParaRPr lang="en-US" altLang="en-US"/>
          </a:p>
        </p:txBody>
      </p:sp>
      <p:sp>
        <p:nvSpPr>
          <p:cNvPr id="8" name="Rectangle 44"/>
          <p:cNvSpPr>
            <a:spLocks noGrp="1" noChangeArrowheads="1"/>
          </p:cNvSpPr>
          <p:nvPr>
            <p:ph type="ftr" sz="quarter" idx="11"/>
          </p:nvPr>
        </p:nvSpPr>
        <p:spPr>
          <a:ln/>
        </p:spPr>
        <p:txBody>
          <a:bodyPr/>
          <a:lstStyle>
            <a:lvl1pPr>
              <a:defRPr/>
            </a:lvl1pPr>
          </a:lstStyle>
          <a:p>
            <a:endParaRPr lang="en-US" altLang="en-US"/>
          </a:p>
        </p:txBody>
      </p:sp>
      <p:sp>
        <p:nvSpPr>
          <p:cNvPr id="9" name="Rectangle 45"/>
          <p:cNvSpPr>
            <a:spLocks noGrp="1" noChangeArrowheads="1"/>
          </p:cNvSpPr>
          <p:nvPr>
            <p:ph type="sldNum" sz="quarter" idx="12"/>
          </p:nvPr>
        </p:nvSpPr>
        <p:spPr>
          <a:ln/>
        </p:spPr>
        <p:txBody>
          <a:bodyPr/>
          <a:lstStyle>
            <a:lvl1pPr>
              <a:defRPr/>
            </a:lvl1pPr>
          </a:lstStyle>
          <a:p>
            <a:fld id="{71A6D5B8-A608-4BB5-BD22-F2EBAD93E5BB}" type="slidenum">
              <a:rPr lang="en-US" altLang="en-US"/>
              <a:pPr/>
              <a:t>‹#›</a:t>
            </a:fld>
            <a:endParaRPr lang="en-US" altLang="en-US"/>
          </a:p>
        </p:txBody>
      </p:sp>
    </p:spTree>
    <p:extLst>
      <p:ext uri="{BB962C8B-B14F-4D97-AF65-F5344CB8AC3E}">
        <p14:creationId xmlns:p14="http://schemas.microsoft.com/office/powerpoint/2010/main" val="7080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endParaRPr lang="en-US" altLang="en-US"/>
          </a:p>
        </p:txBody>
      </p:sp>
      <p:sp>
        <p:nvSpPr>
          <p:cNvPr id="4" name="Rectangle 44"/>
          <p:cNvSpPr>
            <a:spLocks noGrp="1" noChangeArrowheads="1"/>
          </p:cNvSpPr>
          <p:nvPr>
            <p:ph type="ftr" sz="quarter" idx="11"/>
          </p:nvPr>
        </p:nvSpPr>
        <p:spPr>
          <a:ln/>
        </p:spPr>
        <p:txBody>
          <a:bodyPr/>
          <a:lstStyle>
            <a:lvl1pPr>
              <a:defRPr/>
            </a:lvl1pPr>
          </a:lstStyle>
          <a:p>
            <a:endParaRPr lang="en-US" altLang="en-US"/>
          </a:p>
        </p:txBody>
      </p:sp>
      <p:sp>
        <p:nvSpPr>
          <p:cNvPr id="5" name="Rectangle 45"/>
          <p:cNvSpPr>
            <a:spLocks noGrp="1" noChangeArrowheads="1"/>
          </p:cNvSpPr>
          <p:nvPr>
            <p:ph type="sldNum" sz="quarter" idx="12"/>
          </p:nvPr>
        </p:nvSpPr>
        <p:spPr>
          <a:ln/>
        </p:spPr>
        <p:txBody>
          <a:bodyPr/>
          <a:lstStyle>
            <a:lvl1pPr>
              <a:defRPr/>
            </a:lvl1pPr>
          </a:lstStyle>
          <a:p>
            <a:fld id="{8A5F5983-0A34-486E-A038-56D04B6AAF04}" type="slidenum">
              <a:rPr lang="en-US" altLang="en-US"/>
              <a:pPr/>
              <a:t>‹#›</a:t>
            </a:fld>
            <a:endParaRPr lang="en-US" altLang="en-US"/>
          </a:p>
        </p:txBody>
      </p:sp>
    </p:spTree>
    <p:extLst>
      <p:ext uri="{BB962C8B-B14F-4D97-AF65-F5344CB8AC3E}">
        <p14:creationId xmlns:p14="http://schemas.microsoft.com/office/powerpoint/2010/main" val="36032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endParaRPr lang="en-US" altLang="en-US"/>
          </a:p>
        </p:txBody>
      </p:sp>
      <p:sp>
        <p:nvSpPr>
          <p:cNvPr id="3" name="Rectangle 44"/>
          <p:cNvSpPr>
            <a:spLocks noGrp="1" noChangeArrowheads="1"/>
          </p:cNvSpPr>
          <p:nvPr>
            <p:ph type="ftr" sz="quarter" idx="11"/>
          </p:nvPr>
        </p:nvSpPr>
        <p:spPr>
          <a:ln/>
        </p:spPr>
        <p:txBody>
          <a:bodyPr/>
          <a:lstStyle>
            <a:lvl1pPr>
              <a:defRPr/>
            </a:lvl1pPr>
          </a:lstStyle>
          <a:p>
            <a:endParaRPr lang="en-US" altLang="en-US"/>
          </a:p>
        </p:txBody>
      </p:sp>
      <p:sp>
        <p:nvSpPr>
          <p:cNvPr id="4" name="Rectangle 45"/>
          <p:cNvSpPr>
            <a:spLocks noGrp="1" noChangeArrowheads="1"/>
          </p:cNvSpPr>
          <p:nvPr>
            <p:ph type="sldNum" sz="quarter" idx="12"/>
          </p:nvPr>
        </p:nvSpPr>
        <p:spPr>
          <a:ln/>
        </p:spPr>
        <p:txBody>
          <a:bodyPr/>
          <a:lstStyle>
            <a:lvl1pPr>
              <a:defRPr/>
            </a:lvl1pPr>
          </a:lstStyle>
          <a:p>
            <a:fld id="{85331228-2F99-4087-8B9B-FDE6CD06D91E}" type="slidenum">
              <a:rPr lang="en-US" altLang="en-US"/>
              <a:pPr/>
              <a:t>‹#›</a:t>
            </a:fld>
            <a:endParaRPr lang="en-US" altLang="en-US"/>
          </a:p>
        </p:txBody>
      </p:sp>
    </p:spTree>
    <p:extLst>
      <p:ext uri="{BB962C8B-B14F-4D97-AF65-F5344CB8AC3E}">
        <p14:creationId xmlns:p14="http://schemas.microsoft.com/office/powerpoint/2010/main" val="251659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endParaRPr lang="en-US" altLang="en-US"/>
          </a:p>
        </p:txBody>
      </p:sp>
      <p:sp>
        <p:nvSpPr>
          <p:cNvPr id="6" name="Rectangle 44"/>
          <p:cNvSpPr>
            <a:spLocks noGrp="1" noChangeArrowheads="1"/>
          </p:cNvSpPr>
          <p:nvPr>
            <p:ph type="ftr" sz="quarter" idx="11"/>
          </p:nvPr>
        </p:nvSpPr>
        <p:spPr>
          <a:ln/>
        </p:spPr>
        <p:txBody>
          <a:bodyPr/>
          <a:lstStyle>
            <a:lvl1pPr>
              <a:defRPr/>
            </a:lvl1pPr>
          </a:lstStyle>
          <a:p>
            <a:endParaRPr lang="en-US" altLang="en-US"/>
          </a:p>
        </p:txBody>
      </p:sp>
      <p:sp>
        <p:nvSpPr>
          <p:cNvPr id="7" name="Rectangle 45"/>
          <p:cNvSpPr>
            <a:spLocks noGrp="1" noChangeArrowheads="1"/>
          </p:cNvSpPr>
          <p:nvPr>
            <p:ph type="sldNum" sz="quarter" idx="12"/>
          </p:nvPr>
        </p:nvSpPr>
        <p:spPr>
          <a:ln/>
        </p:spPr>
        <p:txBody>
          <a:bodyPr/>
          <a:lstStyle>
            <a:lvl1pPr>
              <a:defRPr/>
            </a:lvl1pPr>
          </a:lstStyle>
          <a:p>
            <a:fld id="{FB6DEA19-37F3-4DC9-89D5-48BA174C0D02}" type="slidenum">
              <a:rPr lang="en-US" altLang="en-US"/>
              <a:pPr/>
              <a:t>‹#›</a:t>
            </a:fld>
            <a:endParaRPr lang="en-US" altLang="en-US"/>
          </a:p>
        </p:txBody>
      </p:sp>
    </p:spTree>
    <p:extLst>
      <p:ext uri="{BB962C8B-B14F-4D97-AF65-F5344CB8AC3E}">
        <p14:creationId xmlns:p14="http://schemas.microsoft.com/office/powerpoint/2010/main" val="364530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83967FC-64DB-40BD-A2D2-9FA53231D286}" type="slidenum">
              <a:rPr lang="en-US" altLang="en-US"/>
              <a:pPr/>
              <a:t>‹#›</a:t>
            </a:fld>
            <a:endParaRPr lang="en-US" altLang="en-US"/>
          </a:p>
        </p:txBody>
      </p:sp>
    </p:spTree>
    <p:extLst>
      <p:ext uri="{BB962C8B-B14F-4D97-AF65-F5344CB8AC3E}">
        <p14:creationId xmlns:p14="http://schemas.microsoft.com/office/powerpoint/2010/main" val="3436460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endParaRPr lang="en-US" altLang="en-US"/>
          </a:p>
        </p:txBody>
      </p:sp>
      <p:sp>
        <p:nvSpPr>
          <p:cNvPr id="6" name="Rectangle 44"/>
          <p:cNvSpPr>
            <a:spLocks noGrp="1" noChangeArrowheads="1"/>
          </p:cNvSpPr>
          <p:nvPr>
            <p:ph type="ftr" sz="quarter" idx="11"/>
          </p:nvPr>
        </p:nvSpPr>
        <p:spPr>
          <a:ln/>
        </p:spPr>
        <p:txBody>
          <a:bodyPr/>
          <a:lstStyle>
            <a:lvl1pPr>
              <a:defRPr/>
            </a:lvl1pPr>
          </a:lstStyle>
          <a:p>
            <a:endParaRPr lang="en-US" altLang="en-US"/>
          </a:p>
        </p:txBody>
      </p:sp>
      <p:sp>
        <p:nvSpPr>
          <p:cNvPr id="7" name="Rectangle 45"/>
          <p:cNvSpPr>
            <a:spLocks noGrp="1" noChangeArrowheads="1"/>
          </p:cNvSpPr>
          <p:nvPr>
            <p:ph type="sldNum" sz="quarter" idx="12"/>
          </p:nvPr>
        </p:nvSpPr>
        <p:spPr>
          <a:ln/>
        </p:spPr>
        <p:txBody>
          <a:bodyPr/>
          <a:lstStyle>
            <a:lvl1pPr>
              <a:defRPr/>
            </a:lvl1pPr>
          </a:lstStyle>
          <a:p>
            <a:fld id="{FD0EC6FE-28DF-4F75-A510-AF330CEA75A1}" type="slidenum">
              <a:rPr lang="en-US" altLang="en-US"/>
              <a:pPr/>
              <a:t>‹#›</a:t>
            </a:fld>
            <a:endParaRPr lang="en-US" altLang="en-US"/>
          </a:p>
        </p:txBody>
      </p:sp>
    </p:spTree>
    <p:extLst>
      <p:ext uri="{BB962C8B-B14F-4D97-AF65-F5344CB8AC3E}">
        <p14:creationId xmlns:p14="http://schemas.microsoft.com/office/powerpoint/2010/main" val="499517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endParaRPr lang="en-US" altLang="en-US"/>
          </a:p>
        </p:txBody>
      </p:sp>
      <p:sp>
        <p:nvSpPr>
          <p:cNvPr id="5" name="Rectangle 44"/>
          <p:cNvSpPr>
            <a:spLocks noGrp="1" noChangeArrowheads="1"/>
          </p:cNvSpPr>
          <p:nvPr>
            <p:ph type="ftr" sz="quarter" idx="11"/>
          </p:nvPr>
        </p:nvSpPr>
        <p:spPr>
          <a:ln/>
        </p:spPr>
        <p:txBody>
          <a:bodyPr/>
          <a:lstStyle>
            <a:lvl1pPr>
              <a:defRPr/>
            </a:lvl1pPr>
          </a:lstStyle>
          <a:p>
            <a:endParaRPr lang="en-US" altLang="en-US"/>
          </a:p>
        </p:txBody>
      </p:sp>
      <p:sp>
        <p:nvSpPr>
          <p:cNvPr id="6" name="Rectangle 45"/>
          <p:cNvSpPr>
            <a:spLocks noGrp="1" noChangeArrowheads="1"/>
          </p:cNvSpPr>
          <p:nvPr>
            <p:ph type="sldNum" sz="quarter" idx="12"/>
          </p:nvPr>
        </p:nvSpPr>
        <p:spPr>
          <a:ln/>
        </p:spPr>
        <p:txBody>
          <a:bodyPr/>
          <a:lstStyle>
            <a:lvl1pPr>
              <a:defRPr/>
            </a:lvl1pPr>
          </a:lstStyle>
          <a:p>
            <a:fld id="{CD9D6D24-91DC-4A8F-85EE-9B65D950852F}" type="slidenum">
              <a:rPr lang="en-US" altLang="en-US"/>
              <a:pPr/>
              <a:t>‹#›</a:t>
            </a:fld>
            <a:endParaRPr lang="en-US" altLang="en-US"/>
          </a:p>
        </p:txBody>
      </p:sp>
    </p:spTree>
    <p:extLst>
      <p:ext uri="{BB962C8B-B14F-4D97-AF65-F5344CB8AC3E}">
        <p14:creationId xmlns:p14="http://schemas.microsoft.com/office/powerpoint/2010/main" val="4108468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endParaRPr lang="en-US" altLang="en-US"/>
          </a:p>
        </p:txBody>
      </p:sp>
      <p:sp>
        <p:nvSpPr>
          <p:cNvPr id="5" name="Rectangle 44"/>
          <p:cNvSpPr>
            <a:spLocks noGrp="1" noChangeArrowheads="1"/>
          </p:cNvSpPr>
          <p:nvPr>
            <p:ph type="ftr" sz="quarter" idx="11"/>
          </p:nvPr>
        </p:nvSpPr>
        <p:spPr>
          <a:ln/>
        </p:spPr>
        <p:txBody>
          <a:bodyPr/>
          <a:lstStyle>
            <a:lvl1pPr>
              <a:defRPr/>
            </a:lvl1pPr>
          </a:lstStyle>
          <a:p>
            <a:endParaRPr lang="en-US" altLang="en-US"/>
          </a:p>
        </p:txBody>
      </p:sp>
      <p:sp>
        <p:nvSpPr>
          <p:cNvPr id="6" name="Rectangle 45"/>
          <p:cNvSpPr>
            <a:spLocks noGrp="1" noChangeArrowheads="1"/>
          </p:cNvSpPr>
          <p:nvPr>
            <p:ph type="sldNum" sz="quarter" idx="12"/>
          </p:nvPr>
        </p:nvSpPr>
        <p:spPr>
          <a:ln/>
        </p:spPr>
        <p:txBody>
          <a:bodyPr/>
          <a:lstStyle>
            <a:lvl1pPr>
              <a:defRPr/>
            </a:lvl1pPr>
          </a:lstStyle>
          <a:p>
            <a:fld id="{56AA69A4-CB62-435F-9984-747CEC7EC198}" type="slidenum">
              <a:rPr lang="en-US" altLang="en-US"/>
              <a:pPr/>
              <a:t>‹#›</a:t>
            </a:fld>
            <a:endParaRPr lang="en-US" altLang="en-US"/>
          </a:p>
        </p:txBody>
      </p:sp>
    </p:spTree>
    <p:extLst>
      <p:ext uri="{BB962C8B-B14F-4D97-AF65-F5344CB8AC3E}">
        <p14:creationId xmlns:p14="http://schemas.microsoft.com/office/powerpoint/2010/main" val="653656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2"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6" name="Group 45"/>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8" y="1591"/>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6" name="Freeform 53"/>
                    <p:cNvSpPr>
                      <a:spLocks/>
                    </p:cNvSpPr>
                    <p:nvPr/>
                  </p:nvSpPr>
                  <p:spPr bwMode="hidden">
                    <a:xfrm rot="802576" flipH="1">
                      <a:off x="505" y="1094"/>
                      <a:ext cx="662"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8" name="Freeform 65"/>
                    <p:cNvSpPr>
                      <a:spLocks/>
                    </p:cNvSpPr>
                    <p:nvPr/>
                  </p:nvSpPr>
                  <p:spPr bwMode="hidden">
                    <a:xfrm rot="3473776" flipH="1">
                      <a:off x="1506" y="229"/>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6" name="Freeform 68"/>
                    <p:cNvSpPr>
                      <a:spLocks/>
                    </p:cNvSpPr>
                    <p:nvPr/>
                  </p:nvSpPr>
                  <p:spPr bwMode="hidden">
                    <a:xfrm rot="4126480" flipH="1">
                      <a:off x="1819" y="145"/>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4" name="Freeform 71"/>
                    <p:cNvSpPr>
                      <a:spLocks/>
                    </p:cNvSpPr>
                    <p:nvPr/>
                  </p:nvSpPr>
                  <p:spPr bwMode="hidden">
                    <a:xfrm rot="-1325434">
                      <a:off x="4005" y="672"/>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2" name="Freeform 74"/>
                    <p:cNvSpPr>
                      <a:spLocks/>
                    </p:cNvSpPr>
                    <p:nvPr/>
                  </p:nvSpPr>
                  <p:spPr bwMode="hidden">
                    <a:xfrm rot="-1921064">
                      <a:off x="3803" y="445"/>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0" name="Freeform 79"/>
                    <p:cNvSpPr>
                      <a:spLocks/>
                    </p:cNvSpPr>
                    <p:nvPr/>
                  </p:nvSpPr>
                  <p:spPr bwMode="hidden">
                    <a:xfrm rot="-3857755">
                      <a:off x="3009"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8" name="Freeform 82"/>
                    <p:cNvSpPr>
                      <a:spLocks/>
                    </p:cNvSpPr>
                    <p:nvPr/>
                  </p:nvSpPr>
                  <p:spPr bwMode="hidden">
                    <a:xfrm rot="-2777260">
                      <a:off x="3429" y="262"/>
                      <a:ext cx="621"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6" name="Freeform 85"/>
                    <p:cNvSpPr>
                      <a:spLocks/>
                    </p:cNvSpPr>
                    <p:nvPr/>
                  </p:nvSpPr>
                  <p:spPr bwMode="hidden">
                    <a:xfrm rot="-4903748">
                      <a:off x="2649"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08" y="2475"/>
                      <a:ext cx="172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0" y="2693"/>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0" name="Freeform 94"/>
                    <p:cNvSpPr>
                      <a:spLocks/>
                    </p:cNvSpPr>
                    <p:nvPr/>
                  </p:nvSpPr>
                  <p:spPr bwMode="hidden">
                    <a:xfrm rot="16782062" flipH="1">
                      <a:off x="1731" y="3896"/>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6" name="Freeform 100"/>
                    <p:cNvSpPr>
                      <a:spLocks/>
                    </p:cNvSpPr>
                    <p:nvPr/>
                  </p:nvSpPr>
                  <p:spPr bwMode="hidden">
                    <a:xfrm rot="3745735">
                      <a:off x="3387" y="3615"/>
                      <a:ext cx="884"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4" name="Freeform 103"/>
                    <p:cNvSpPr>
                      <a:spLocks/>
                    </p:cNvSpPr>
                    <p:nvPr/>
                  </p:nvSpPr>
                  <p:spPr bwMode="hidden">
                    <a:xfrm rot="4286818">
                      <a:off x="3004"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2"/>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2"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close/>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grpSp>
          <p:nvGrpSpPr>
            <p:cNvPr id="7" name="Group 120"/>
            <p:cNvGrpSpPr>
              <a:grpSpLocks/>
            </p:cNvGrpSpPr>
            <p:nvPr/>
          </p:nvGrpSpPr>
          <p:grpSpPr bwMode="auto">
            <a:xfrm>
              <a:off x="1476" y="452"/>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sp>
        <p:nvSpPr>
          <p:cNvPr id="3495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3495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endParaRPr lang="en-US" altLang="en-US"/>
          </a:p>
        </p:txBody>
      </p:sp>
      <p:sp>
        <p:nvSpPr>
          <p:cNvPr id="138" name="Rectangle 138"/>
          <p:cNvSpPr>
            <a:spLocks noGrp="1" noChangeArrowheads="1"/>
          </p:cNvSpPr>
          <p:nvPr>
            <p:ph type="ftr" sz="quarter" idx="11"/>
          </p:nvPr>
        </p:nvSpPr>
        <p:spPr/>
        <p:txBody>
          <a:bodyPr/>
          <a:lstStyle>
            <a:lvl1pPr>
              <a:defRPr/>
            </a:lvl1pPr>
          </a:lstStyle>
          <a:p>
            <a:endParaRPr lang="en-US" altLang="en-US"/>
          </a:p>
        </p:txBody>
      </p:sp>
      <p:sp>
        <p:nvSpPr>
          <p:cNvPr id="139" name="Rectangle 139"/>
          <p:cNvSpPr>
            <a:spLocks noGrp="1" noChangeArrowheads="1"/>
          </p:cNvSpPr>
          <p:nvPr>
            <p:ph type="sldNum" sz="quarter" idx="12"/>
          </p:nvPr>
        </p:nvSpPr>
        <p:spPr/>
        <p:txBody>
          <a:bodyPr/>
          <a:lstStyle>
            <a:lvl1pPr>
              <a:defRPr/>
            </a:lvl1pPr>
          </a:lstStyle>
          <a:p>
            <a:fld id="{9B689D96-C216-4EBA-BB7C-14AC509AECC1}" type="slidenum">
              <a:rPr lang="en-US" altLang="en-US"/>
              <a:pPr/>
              <a:t>‹#›</a:t>
            </a:fld>
            <a:endParaRPr lang="en-US" altLang="en-US"/>
          </a:p>
        </p:txBody>
      </p:sp>
    </p:spTree>
    <p:extLst>
      <p:ext uri="{BB962C8B-B14F-4D97-AF65-F5344CB8AC3E}">
        <p14:creationId xmlns:p14="http://schemas.microsoft.com/office/powerpoint/2010/main" val="187026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endParaRPr lang="en-US" altLang="en-US"/>
          </a:p>
        </p:txBody>
      </p:sp>
      <p:sp>
        <p:nvSpPr>
          <p:cNvPr id="5" name="Rectangle 140"/>
          <p:cNvSpPr>
            <a:spLocks noGrp="1" noChangeArrowheads="1"/>
          </p:cNvSpPr>
          <p:nvPr>
            <p:ph type="ftr" sz="quarter" idx="11"/>
          </p:nvPr>
        </p:nvSpPr>
        <p:spPr>
          <a:ln/>
        </p:spPr>
        <p:txBody>
          <a:bodyPr/>
          <a:lstStyle>
            <a:lvl1pPr>
              <a:defRPr/>
            </a:lvl1pPr>
          </a:lstStyle>
          <a:p>
            <a:endParaRPr lang="en-US" altLang="en-US"/>
          </a:p>
        </p:txBody>
      </p:sp>
      <p:sp>
        <p:nvSpPr>
          <p:cNvPr id="6" name="Rectangle 141"/>
          <p:cNvSpPr>
            <a:spLocks noGrp="1" noChangeArrowheads="1"/>
          </p:cNvSpPr>
          <p:nvPr>
            <p:ph type="sldNum" sz="quarter" idx="12"/>
          </p:nvPr>
        </p:nvSpPr>
        <p:spPr>
          <a:ln/>
        </p:spPr>
        <p:txBody>
          <a:bodyPr/>
          <a:lstStyle>
            <a:lvl1pPr>
              <a:defRPr/>
            </a:lvl1pPr>
          </a:lstStyle>
          <a:p>
            <a:fld id="{8023D4DC-699C-4124-8E4C-4A2463C2D030}" type="slidenum">
              <a:rPr lang="en-US" altLang="en-US"/>
              <a:pPr/>
              <a:t>‹#›</a:t>
            </a:fld>
            <a:endParaRPr lang="en-US" altLang="en-US"/>
          </a:p>
        </p:txBody>
      </p:sp>
    </p:spTree>
    <p:extLst>
      <p:ext uri="{BB962C8B-B14F-4D97-AF65-F5344CB8AC3E}">
        <p14:creationId xmlns:p14="http://schemas.microsoft.com/office/powerpoint/2010/main" val="1303895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endParaRPr lang="en-US" altLang="en-US"/>
          </a:p>
        </p:txBody>
      </p:sp>
      <p:sp>
        <p:nvSpPr>
          <p:cNvPr id="5" name="Rectangle 140"/>
          <p:cNvSpPr>
            <a:spLocks noGrp="1" noChangeArrowheads="1"/>
          </p:cNvSpPr>
          <p:nvPr>
            <p:ph type="ftr" sz="quarter" idx="11"/>
          </p:nvPr>
        </p:nvSpPr>
        <p:spPr>
          <a:ln/>
        </p:spPr>
        <p:txBody>
          <a:bodyPr/>
          <a:lstStyle>
            <a:lvl1pPr>
              <a:defRPr/>
            </a:lvl1pPr>
          </a:lstStyle>
          <a:p>
            <a:endParaRPr lang="en-US" altLang="en-US"/>
          </a:p>
        </p:txBody>
      </p:sp>
      <p:sp>
        <p:nvSpPr>
          <p:cNvPr id="6" name="Rectangle 141"/>
          <p:cNvSpPr>
            <a:spLocks noGrp="1" noChangeArrowheads="1"/>
          </p:cNvSpPr>
          <p:nvPr>
            <p:ph type="sldNum" sz="quarter" idx="12"/>
          </p:nvPr>
        </p:nvSpPr>
        <p:spPr>
          <a:ln/>
        </p:spPr>
        <p:txBody>
          <a:bodyPr/>
          <a:lstStyle>
            <a:lvl1pPr>
              <a:defRPr/>
            </a:lvl1pPr>
          </a:lstStyle>
          <a:p>
            <a:fld id="{5CCE3C51-EC81-4ABB-97FA-B09119D6690C}" type="slidenum">
              <a:rPr lang="en-US" altLang="en-US"/>
              <a:pPr/>
              <a:t>‹#›</a:t>
            </a:fld>
            <a:endParaRPr lang="en-US" altLang="en-US"/>
          </a:p>
        </p:txBody>
      </p:sp>
    </p:spTree>
    <p:extLst>
      <p:ext uri="{BB962C8B-B14F-4D97-AF65-F5344CB8AC3E}">
        <p14:creationId xmlns:p14="http://schemas.microsoft.com/office/powerpoint/2010/main" val="3575759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endParaRPr lang="en-US" altLang="en-US"/>
          </a:p>
        </p:txBody>
      </p:sp>
      <p:sp>
        <p:nvSpPr>
          <p:cNvPr id="6" name="Rectangle 140"/>
          <p:cNvSpPr>
            <a:spLocks noGrp="1" noChangeArrowheads="1"/>
          </p:cNvSpPr>
          <p:nvPr>
            <p:ph type="ftr" sz="quarter" idx="11"/>
          </p:nvPr>
        </p:nvSpPr>
        <p:spPr>
          <a:ln/>
        </p:spPr>
        <p:txBody>
          <a:bodyPr/>
          <a:lstStyle>
            <a:lvl1pPr>
              <a:defRPr/>
            </a:lvl1pPr>
          </a:lstStyle>
          <a:p>
            <a:endParaRPr lang="en-US" altLang="en-US"/>
          </a:p>
        </p:txBody>
      </p:sp>
      <p:sp>
        <p:nvSpPr>
          <p:cNvPr id="7" name="Rectangle 141"/>
          <p:cNvSpPr>
            <a:spLocks noGrp="1" noChangeArrowheads="1"/>
          </p:cNvSpPr>
          <p:nvPr>
            <p:ph type="sldNum" sz="quarter" idx="12"/>
          </p:nvPr>
        </p:nvSpPr>
        <p:spPr>
          <a:ln/>
        </p:spPr>
        <p:txBody>
          <a:bodyPr/>
          <a:lstStyle>
            <a:lvl1pPr>
              <a:defRPr/>
            </a:lvl1pPr>
          </a:lstStyle>
          <a:p>
            <a:fld id="{8D5CFE86-7EDC-4592-AAD8-70C6A7988390}" type="slidenum">
              <a:rPr lang="en-US" altLang="en-US"/>
              <a:pPr/>
              <a:t>‹#›</a:t>
            </a:fld>
            <a:endParaRPr lang="en-US" altLang="en-US"/>
          </a:p>
        </p:txBody>
      </p:sp>
    </p:spTree>
    <p:extLst>
      <p:ext uri="{BB962C8B-B14F-4D97-AF65-F5344CB8AC3E}">
        <p14:creationId xmlns:p14="http://schemas.microsoft.com/office/powerpoint/2010/main" val="316841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endParaRPr lang="en-US" altLang="en-US"/>
          </a:p>
        </p:txBody>
      </p:sp>
      <p:sp>
        <p:nvSpPr>
          <p:cNvPr id="8" name="Rectangle 140"/>
          <p:cNvSpPr>
            <a:spLocks noGrp="1" noChangeArrowheads="1"/>
          </p:cNvSpPr>
          <p:nvPr>
            <p:ph type="ftr" sz="quarter" idx="11"/>
          </p:nvPr>
        </p:nvSpPr>
        <p:spPr>
          <a:ln/>
        </p:spPr>
        <p:txBody>
          <a:bodyPr/>
          <a:lstStyle>
            <a:lvl1pPr>
              <a:defRPr/>
            </a:lvl1pPr>
          </a:lstStyle>
          <a:p>
            <a:endParaRPr lang="en-US" altLang="en-US"/>
          </a:p>
        </p:txBody>
      </p:sp>
      <p:sp>
        <p:nvSpPr>
          <p:cNvPr id="9" name="Rectangle 141"/>
          <p:cNvSpPr>
            <a:spLocks noGrp="1" noChangeArrowheads="1"/>
          </p:cNvSpPr>
          <p:nvPr>
            <p:ph type="sldNum" sz="quarter" idx="12"/>
          </p:nvPr>
        </p:nvSpPr>
        <p:spPr>
          <a:ln/>
        </p:spPr>
        <p:txBody>
          <a:bodyPr/>
          <a:lstStyle>
            <a:lvl1pPr>
              <a:defRPr/>
            </a:lvl1pPr>
          </a:lstStyle>
          <a:p>
            <a:fld id="{384BB962-AC27-4AE9-8066-EB188AC87B0C}" type="slidenum">
              <a:rPr lang="en-US" altLang="en-US"/>
              <a:pPr/>
              <a:t>‹#›</a:t>
            </a:fld>
            <a:endParaRPr lang="en-US" altLang="en-US"/>
          </a:p>
        </p:txBody>
      </p:sp>
    </p:spTree>
    <p:extLst>
      <p:ext uri="{BB962C8B-B14F-4D97-AF65-F5344CB8AC3E}">
        <p14:creationId xmlns:p14="http://schemas.microsoft.com/office/powerpoint/2010/main" val="1919501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endParaRPr lang="en-US" altLang="en-US"/>
          </a:p>
        </p:txBody>
      </p:sp>
      <p:sp>
        <p:nvSpPr>
          <p:cNvPr id="4" name="Rectangle 140"/>
          <p:cNvSpPr>
            <a:spLocks noGrp="1" noChangeArrowheads="1"/>
          </p:cNvSpPr>
          <p:nvPr>
            <p:ph type="ftr" sz="quarter" idx="11"/>
          </p:nvPr>
        </p:nvSpPr>
        <p:spPr>
          <a:ln/>
        </p:spPr>
        <p:txBody>
          <a:bodyPr/>
          <a:lstStyle>
            <a:lvl1pPr>
              <a:defRPr/>
            </a:lvl1pPr>
          </a:lstStyle>
          <a:p>
            <a:endParaRPr lang="en-US" altLang="en-US"/>
          </a:p>
        </p:txBody>
      </p:sp>
      <p:sp>
        <p:nvSpPr>
          <p:cNvPr id="5" name="Rectangle 141"/>
          <p:cNvSpPr>
            <a:spLocks noGrp="1" noChangeArrowheads="1"/>
          </p:cNvSpPr>
          <p:nvPr>
            <p:ph type="sldNum" sz="quarter" idx="12"/>
          </p:nvPr>
        </p:nvSpPr>
        <p:spPr>
          <a:ln/>
        </p:spPr>
        <p:txBody>
          <a:bodyPr/>
          <a:lstStyle>
            <a:lvl1pPr>
              <a:defRPr/>
            </a:lvl1pPr>
          </a:lstStyle>
          <a:p>
            <a:fld id="{DA6251E1-902D-4F64-8B70-16FD50E12C71}" type="slidenum">
              <a:rPr lang="en-US" altLang="en-US"/>
              <a:pPr/>
              <a:t>‹#›</a:t>
            </a:fld>
            <a:endParaRPr lang="en-US" altLang="en-US"/>
          </a:p>
        </p:txBody>
      </p:sp>
    </p:spTree>
    <p:extLst>
      <p:ext uri="{BB962C8B-B14F-4D97-AF65-F5344CB8AC3E}">
        <p14:creationId xmlns:p14="http://schemas.microsoft.com/office/powerpoint/2010/main" val="972806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endParaRPr lang="en-US" altLang="en-US"/>
          </a:p>
        </p:txBody>
      </p:sp>
      <p:sp>
        <p:nvSpPr>
          <p:cNvPr id="3" name="Rectangle 140"/>
          <p:cNvSpPr>
            <a:spLocks noGrp="1" noChangeArrowheads="1"/>
          </p:cNvSpPr>
          <p:nvPr>
            <p:ph type="ftr" sz="quarter" idx="11"/>
          </p:nvPr>
        </p:nvSpPr>
        <p:spPr>
          <a:ln/>
        </p:spPr>
        <p:txBody>
          <a:bodyPr/>
          <a:lstStyle>
            <a:lvl1pPr>
              <a:defRPr/>
            </a:lvl1pPr>
          </a:lstStyle>
          <a:p>
            <a:endParaRPr lang="en-US" altLang="en-US"/>
          </a:p>
        </p:txBody>
      </p:sp>
      <p:sp>
        <p:nvSpPr>
          <p:cNvPr id="4" name="Rectangle 141"/>
          <p:cNvSpPr>
            <a:spLocks noGrp="1" noChangeArrowheads="1"/>
          </p:cNvSpPr>
          <p:nvPr>
            <p:ph type="sldNum" sz="quarter" idx="12"/>
          </p:nvPr>
        </p:nvSpPr>
        <p:spPr>
          <a:ln/>
        </p:spPr>
        <p:txBody>
          <a:bodyPr/>
          <a:lstStyle>
            <a:lvl1pPr>
              <a:defRPr/>
            </a:lvl1pPr>
          </a:lstStyle>
          <a:p>
            <a:fld id="{4DACF69C-EC39-4DD8-9E47-4CC5A929B7C4}" type="slidenum">
              <a:rPr lang="en-US" altLang="en-US"/>
              <a:pPr/>
              <a:t>‹#›</a:t>
            </a:fld>
            <a:endParaRPr lang="en-US" altLang="en-US"/>
          </a:p>
        </p:txBody>
      </p:sp>
    </p:spTree>
    <p:extLst>
      <p:ext uri="{BB962C8B-B14F-4D97-AF65-F5344CB8AC3E}">
        <p14:creationId xmlns:p14="http://schemas.microsoft.com/office/powerpoint/2010/main" val="72355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BF5E3DC-E721-4AD6-B682-7C439CDDF472}" type="slidenum">
              <a:rPr lang="en-US" altLang="en-US"/>
              <a:pPr/>
              <a:t>‹#›</a:t>
            </a:fld>
            <a:endParaRPr lang="en-US" altLang="en-US"/>
          </a:p>
        </p:txBody>
      </p:sp>
    </p:spTree>
    <p:extLst>
      <p:ext uri="{BB962C8B-B14F-4D97-AF65-F5344CB8AC3E}">
        <p14:creationId xmlns:p14="http://schemas.microsoft.com/office/powerpoint/2010/main" val="3222132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endParaRPr lang="en-US" altLang="en-US"/>
          </a:p>
        </p:txBody>
      </p:sp>
      <p:sp>
        <p:nvSpPr>
          <p:cNvPr id="6" name="Rectangle 140"/>
          <p:cNvSpPr>
            <a:spLocks noGrp="1" noChangeArrowheads="1"/>
          </p:cNvSpPr>
          <p:nvPr>
            <p:ph type="ftr" sz="quarter" idx="11"/>
          </p:nvPr>
        </p:nvSpPr>
        <p:spPr>
          <a:ln/>
        </p:spPr>
        <p:txBody>
          <a:bodyPr/>
          <a:lstStyle>
            <a:lvl1pPr>
              <a:defRPr/>
            </a:lvl1pPr>
          </a:lstStyle>
          <a:p>
            <a:endParaRPr lang="en-US" altLang="en-US"/>
          </a:p>
        </p:txBody>
      </p:sp>
      <p:sp>
        <p:nvSpPr>
          <p:cNvPr id="7" name="Rectangle 141"/>
          <p:cNvSpPr>
            <a:spLocks noGrp="1" noChangeArrowheads="1"/>
          </p:cNvSpPr>
          <p:nvPr>
            <p:ph type="sldNum" sz="quarter" idx="12"/>
          </p:nvPr>
        </p:nvSpPr>
        <p:spPr>
          <a:ln/>
        </p:spPr>
        <p:txBody>
          <a:bodyPr/>
          <a:lstStyle>
            <a:lvl1pPr>
              <a:defRPr/>
            </a:lvl1pPr>
          </a:lstStyle>
          <a:p>
            <a:fld id="{362D2DC4-DE0E-48B7-864B-8619472548EA}" type="slidenum">
              <a:rPr lang="en-US" altLang="en-US"/>
              <a:pPr/>
              <a:t>‹#›</a:t>
            </a:fld>
            <a:endParaRPr lang="en-US" altLang="en-US"/>
          </a:p>
        </p:txBody>
      </p:sp>
    </p:spTree>
    <p:extLst>
      <p:ext uri="{BB962C8B-B14F-4D97-AF65-F5344CB8AC3E}">
        <p14:creationId xmlns:p14="http://schemas.microsoft.com/office/powerpoint/2010/main" val="1696646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endParaRPr lang="en-US" altLang="en-US"/>
          </a:p>
        </p:txBody>
      </p:sp>
      <p:sp>
        <p:nvSpPr>
          <p:cNvPr id="6" name="Rectangle 140"/>
          <p:cNvSpPr>
            <a:spLocks noGrp="1" noChangeArrowheads="1"/>
          </p:cNvSpPr>
          <p:nvPr>
            <p:ph type="ftr" sz="quarter" idx="11"/>
          </p:nvPr>
        </p:nvSpPr>
        <p:spPr>
          <a:ln/>
        </p:spPr>
        <p:txBody>
          <a:bodyPr/>
          <a:lstStyle>
            <a:lvl1pPr>
              <a:defRPr/>
            </a:lvl1pPr>
          </a:lstStyle>
          <a:p>
            <a:endParaRPr lang="en-US" altLang="en-US"/>
          </a:p>
        </p:txBody>
      </p:sp>
      <p:sp>
        <p:nvSpPr>
          <p:cNvPr id="7" name="Rectangle 141"/>
          <p:cNvSpPr>
            <a:spLocks noGrp="1" noChangeArrowheads="1"/>
          </p:cNvSpPr>
          <p:nvPr>
            <p:ph type="sldNum" sz="quarter" idx="12"/>
          </p:nvPr>
        </p:nvSpPr>
        <p:spPr>
          <a:ln/>
        </p:spPr>
        <p:txBody>
          <a:bodyPr/>
          <a:lstStyle>
            <a:lvl1pPr>
              <a:defRPr/>
            </a:lvl1pPr>
          </a:lstStyle>
          <a:p>
            <a:fld id="{8536E996-4947-4804-B6AB-47166A5A8492}" type="slidenum">
              <a:rPr lang="en-US" altLang="en-US"/>
              <a:pPr/>
              <a:t>‹#›</a:t>
            </a:fld>
            <a:endParaRPr lang="en-US" altLang="en-US"/>
          </a:p>
        </p:txBody>
      </p:sp>
    </p:spTree>
    <p:extLst>
      <p:ext uri="{BB962C8B-B14F-4D97-AF65-F5344CB8AC3E}">
        <p14:creationId xmlns:p14="http://schemas.microsoft.com/office/powerpoint/2010/main" val="3788266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endParaRPr lang="en-US" altLang="en-US"/>
          </a:p>
        </p:txBody>
      </p:sp>
      <p:sp>
        <p:nvSpPr>
          <p:cNvPr id="5" name="Rectangle 140"/>
          <p:cNvSpPr>
            <a:spLocks noGrp="1" noChangeArrowheads="1"/>
          </p:cNvSpPr>
          <p:nvPr>
            <p:ph type="ftr" sz="quarter" idx="11"/>
          </p:nvPr>
        </p:nvSpPr>
        <p:spPr>
          <a:ln/>
        </p:spPr>
        <p:txBody>
          <a:bodyPr/>
          <a:lstStyle>
            <a:lvl1pPr>
              <a:defRPr/>
            </a:lvl1pPr>
          </a:lstStyle>
          <a:p>
            <a:endParaRPr lang="en-US" altLang="en-US"/>
          </a:p>
        </p:txBody>
      </p:sp>
      <p:sp>
        <p:nvSpPr>
          <p:cNvPr id="6" name="Rectangle 141"/>
          <p:cNvSpPr>
            <a:spLocks noGrp="1" noChangeArrowheads="1"/>
          </p:cNvSpPr>
          <p:nvPr>
            <p:ph type="sldNum" sz="quarter" idx="12"/>
          </p:nvPr>
        </p:nvSpPr>
        <p:spPr>
          <a:ln/>
        </p:spPr>
        <p:txBody>
          <a:bodyPr/>
          <a:lstStyle>
            <a:lvl1pPr>
              <a:defRPr/>
            </a:lvl1pPr>
          </a:lstStyle>
          <a:p>
            <a:fld id="{747CCCBA-E98C-40C9-8AAE-39A170C39651}" type="slidenum">
              <a:rPr lang="en-US" altLang="en-US"/>
              <a:pPr/>
              <a:t>‹#›</a:t>
            </a:fld>
            <a:endParaRPr lang="en-US" altLang="en-US"/>
          </a:p>
        </p:txBody>
      </p:sp>
    </p:spTree>
    <p:extLst>
      <p:ext uri="{BB962C8B-B14F-4D97-AF65-F5344CB8AC3E}">
        <p14:creationId xmlns:p14="http://schemas.microsoft.com/office/powerpoint/2010/main" val="145264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endParaRPr lang="en-US" altLang="en-US"/>
          </a:p>
        </p:txBody>
      </p:sp>
      <p:sp>
        <p:nvSpPr>
          <p:cNvPr id="5" name="Rectangle 140"/>
          <p:cNvSpPr>
            <a:spLocks noGrp="1" noChangeArrowheads="1"/>
          </p:cNvSpPr>
          <p:nvPr>
            <p:ph type="ftr" sz="quarter" idx="11"/>
          </p:nvPr>
        </p:nvSpPr>
        <p:spPr>
          <a:ln/>
        </p:spPr>
        <p:txBody>
          <a:bodyPr/>
          <a:lstStyle>
            <a:lvl1pPr>
              <a:defRPr/>
            </a:lvl1pPr>
          </a:lstStyle>
          <a:p>
            <a:endParaRPr lang="en-US" altLang="en-US"/>
          </a:p>
        </p:txBody>
      </p:sp>
      <p:sp>
        <p:nvSpPr>
          <p:cNvPr id="6" name="Rectangle 141"/>
          <p:cNvSpPr>
            <a:spLocks noGrp="1" noChangeArrowheads="1"/>
          </p:cNvSpPr>
          <p:nvPr>
            <p:ph type="sldNum" sz="quarter" idx="12"/>
          </p:nvPr>
        </p:nvSpPr>
        <p:spPr>
          <a:ln/>
        </p:spPr>
        <p:txBody>
          <a:bodyPr/>
          <a:lstStyle>
            <a:lvl1pPr>
              <a:defRPr/>
            </a:lvl1pPr>
          </a:lstStyle>
          <a:p>
            <a:fld id="{8774FAC6-6A79-4E51-BA79-51553F0D5F93}" type="slidenum">
              <a:rPr lang="en-US" altLang="en-US"/>
              <a:pPr/>
              <a:t>‹#›</a:t>
            </a:fld>
            <a:endParaRPr lang="en-US" altLang="en-US"/>
          </a:p>
        </p:txBody>
      </p:sp>
    </p:spTree>
    <p:extLst>
      <p:ext uri="{BB962C8B-B14F-4D97-AF65-F5344CB8AC3E}">
        <p14:creationId xmlns:p14="http://schemas.microsoft.com/office/powerpoint/2010/main" val="258634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endParaRPr lang="en-US" altLang="en-US"/>
          </a:p>
        </p:txBody>
      </p:sp>
      <p:sp>
        <p:nvSpPr>
          <p:cNvPr id="6" name="Rectangle 140"/>
          <p:cNvSpPr>
            <a:spLocks noGrp="1" noChangeArrowheads="1"/>
          </p:cNvSpPr>
          <p:nvPr>
            <p:ph type="ftr" sz="quarter" idx="11"/>
          </p:nvPr>
        </p:nvSpPr>
        <p:spPr>
          <a:ln/>
        </p:spPr>
        <p:txBody>
          <a:bodyPr/>
          <a:lstStyle>
            <a:lvl1pPr>
              <a:defRPr/>
            </a:lvl1pPr>
          </a:lstStyle>
          <a:p>
            <a:endParaRPr lang="en-US" altLang="en-US"/>
          </a:p>
        </p:txBody>
      </p:sp>
      <p:sp>
        <p:nvSpPr>
          <p:cNvPr id="7" name="Rectangle 141"/>
          <p:cNvSpPr>
            <a:spLocks noGrp="1" noChangeArrowheads="1"/>
          </p:cNvSpPr>
          <p:nvPr>
            <p:ph type="sldNum" sz="quarter" idx="12"/>
          </p:nvPr>
        </p:nvSpPr>
        <p:spPr>
          <a:ln/>
        </p:spPr>
        <p:txBody>
          <a:bodyPr/>
          <a:lstStyle>
            <a:lvl1pPr>
              <a:defRPr/>
            </a:lvl1pPr>
          </a:lstStyle>
          <a:p>
            <a:fld id="{E87C2E7C-85CA-4036-A30D-23219B18BF05}" type="slidenum">
              <a:rPr lang="en-US" altLang="en-US"/>
              <a:pPr/>
              <a:t>‹#›</a:t>
            </a:fld>
            <a:endParaRPr lang="en-US" altLang="en-US"/>
          </a:p>
        </p:txBody>
      </p:sp>
    </p:spTree>
    <p:extLst>
      <p:ext uri="{BB962C8B-B14F-4D97-AF65-F5344CB8AC3E}">
        <p14:creationId xmlns:p14="http://schemas.microsoft.com/office/powerpoint/2010/main" val="317492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110" charset="2"/>
              <a:buNone/>
              <a:defRPr/>
            </a:lvl1pPr>
          </a:lstStyle>
          <a:p>
            <a:r>
              <a:rPr lang="en-US"/>
              <a:t>Click to edit Master subtitle style</a:t>
            </a:r>
          </a:p>
        </p:txBody>
      </p:sp>
      <p:sp>
        <p:nvSpPr>
          <p:cNvPr id="6963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endParaRPr lang="en-US" altLang="en-US"/>
          </a:p>
        </p:txBody>
      </p:sp>
      <p:sp>
        <p:nvSpPr>
          <p:cNvPr id="6" name="Rectangle 4"/>
          <p:cNvSpPr>
            <a:spLocks noGrp="1" noChangeArrowheads="1"/>
          </p:cNvSpPr>
          <p:nvPr>
            <p:ph type="ftr" sz="quarter" idx="11"/>
          </p:nvPr>
        </p:nvSpPr>
        <p:spPr/>
        <p:txBody>
          <a:bodyPr/>
          <a:lstStyle>
            <a:lvl1pPr>
              <a:defRPr/>
            </a:lvl1pPr>
          </a:lstStyle>
          <a:p>
            <a:endParaRPr lang="en-US" altLang="en-U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fld id="{F7FC726B-02B8-42F0-822C-089379A1A05E}" type="slidenum">
              <a:rPr lang="en-US" altLang="en-US"/>
              <a:pPr/>
              <a:t>‹#›</a:t>
            </a:fld>
            <a:endParaRPr lang="en-US" altLang="en-US"/>
          </a:p>
        </p:txBody>
      </p:sp>
    </p:spTree>
    <p:extLst>
      <p:ext uri="{BB962C8B-B14F-4D97-AF65-F5344CB8AC3E}">
        <p14:creationId xmlns:p14="http://schemas.microsoft.com/office/powerpoint/2010/main" val="1209793675"/>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39DF97A2-9377-4C52-AB23-72784891381F}" type="slidenum">
              <a:rPr lang="en-US" altLang="en-US"/>
              <a:pPr/>
              <a:t>‹#›</a:t>
            </a:fld>
            <a:endParaRPr lang="en-US" altLang="en-US"/>
          </a:p>
        </p:txBody>
      </p:sp>
    </p:spTree>
    <p:extLst>
      <p:ext uri="{BB962C8B-B14F-4D97-AF65-F5344CB8AC3E}">
        <p14:creationId xmlns:p14="http://schemas.microsoft.com/office/powerpoint/2010/main" val="258356373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7A58090B-7A55-41B5-AD02-6B3DAC2C9323}" type="slidenum">
              <a:rPr lang="en-US" altLang="en-US"/>
              <a:pPr/>
              <a:t>‹#›</a:t>
            </a:fld>
            <a:endParaRPr lang="en-US" altLang="en-US"/>
          </a:p>
        </p:txBody>
      </p:sp>
    </p:spTree>
    <p:extLst>
      <p:ext uri="{BB962C8B-B14F-4D97-AF65-F5344CB8AC3E}">
        <p14:creationId xmlns:p14="http://schemas.microsoft.com/office/powerpoint/2010/main" val="102269052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7950" y="1600200"/>
            <a:ext cx="36544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4775" y="1600200"/>
            <a:ext cx="36544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733C3D3D-45AA-4BD9-8D4B-0869CB9DCB62}" type="slidenum">
              <a:rPr lang="en-US" altLang="en-US"/>
              <a:pPr/>
              <a:t>‹#›</a:t>
            </a:fld>
            <a:endParaRPr lang="en-US" altLang="en-US"/>
          </a:p>
        </p:txBody>
      </p:sp>
    </p:spTree>
    <p:extLst>
      <p:ext uri="{BB962C8B-B14F-4D97-AF65-F5344CB8AC3E}">
        <p14:creationId xmlns:p14="http://schemas.microsoft.com/office/powerpoint/2010/main" val="2392269793"/>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endParaRPr lang="en-US" altLang="en-US"/>
          </a:p>
        </p:txBody>
      </p:sp>
      <p:sp>
        <p:nvSpPr>
          <p:cNvPr id="8" name="Rectangle 8"/>
          <p:cNvSpPr>
            <a:spLocks noGrp="1" noChangeArrowheads="1"/>
          </p:cNvSpPr>
          <p:nvPr>
            <p:ph type="ftr" sz="quarter" idx="11"/>
          </p:nvPr>
        </p:nvSpPr>
        <p:spPr>
          <a:ln/>
        </p:spPr>
        <p:txBody>
          <a:bodyPr/>
          <a:lstStyle>
            <a:lvl1pPr>
              <a:defRPr/>
            </a:lvl1pPr>
          </a:lstStyle>
          <a:p>
            <a:endParaRPr lang="en-US" altLang="en-US"/>
          </a:p>
        </p:txBody>
      </p:sp>
      <p:sp>
        <p:nvSpPr>
          <p:cNvPr id="9" name="Rectangle 9"/>
          <p:cNvSpPr>
            <a:spLocks noGrp="1" noChangeArrowheads="1"/>
          </p:cNvSpPr>
          <p:nvPr>
            <p:ph type="sldNum" sz="quarter" idx="12"/>
          </p:nvPr>
        </p:nvSpPr>
        <p:spPr>
          <a:ln/>
        </p:spPr>
        <p:txBody>
          <a:bodyPr/>
          <a:lstStyle>
            <a:lvl1pPr>
              <a:defRPr/>
            </a:lvl1pPr>
          </a:lstStyle>
          <a:p>
            <a:fld id="{708253CD-2A1C-4F53-831A-A22F0D6C31E8}" type="slidenum">
              <a:rPr lang="en-US" altLang="en-US"/>
              <a:pPr/>
              <a:t>‹#›</a:t>
            </a:fld>
            <a:endParaRPr lang="en-US" altLang="en-US"/>
          </a:p>
        </p:txBody>
      </p:sp>
    </p:spTree>
    <p:extLst>
      <p:ext uri="{BB962C8B-B14F-4D97-AF65-F5344CB8AC3E}">
        <p14:creationId xmlns:p14="http://schemas.microsoft.com/office/powerpoint/2010/main" val="402094073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7369032-8EB8-44CA-8399-908E4C353745}" type="slidenum">
              <a:rPr lang="en-US" altLang="en-US"/>
              <a:pPr/>
              <a:t>‹#›</a:t>
            </a:fld>
            <a:endParaRPr lang="en-US" altLang="en-US"/>
          </a:p>
        </p:txBody>
      </p:sp>
    </p:spTree>
    <p:extLst>
      <p:ext uri="{BB962C8B-B14F-4D97-AF65-F5344CB8AC3E}">
        <p14:creationId xmlns:p14="http://schemas.microsoft.com/office/powerpoint/2010/main" val="1325221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endParaRPr lang="en-US" altLang="en-US"/>
          </a:p>
        </p:txBody>
      </p:sp>
      <p:sp>
        <p:nvSpPr>
          <p:cNvPr id="4" name="Rectangle 8"/>
          <p:cNvSpPr>
            <a:spLocks noGrp="1" noChangeArrowheads="1"/>
          </p:cNvSpPr>
          <p:nvPr>
            <p:ph type="ftr" sz="quarter" idx="11"/>
          </p:nvPr>
        </p:nvSpPr>
        <p:spPr>
          <a:ln/>
        </p:spPr>
        <p:txBody>
          <a:bodyPr/>
          <a:lstStyle>
            <a:lvl1pPr>
              <a:defRPr/>
            </a:lvl1pPr>
          </a:lstStyle>
          <a:p>
            <a:endParaRPr lang="en-US" altLang="en-US"/>
          </a:p>
        </p:txBody>
      </p:sp>
      <p:sp>
        <p:nvSpPr>
          <p:cNvPr id="5" name="Rectangle 9"/>
          <p:cNvSpPr>
            <a:spLocks noGrp="1" noChangeArrowheads="1"/>
          </p:cNvSpPr>
          <p:nvPr>
            <p:ph type="sldNum" sz="quarter" idx="12"/>
          </p:nvPr>
        </p:nvSpPr>
        <p:spPr>
          <a:ln/>
        </p:spPr>
        <p:txBody>
          <a:bodyPr/>
          <a:lstStyle>
            <a:lvl1pPr>
              <a:defRPr/>
            </a:lvl1pPr>
          </a:lstStyle>
          <a:p>
            <a:fld id="{CC67F372-59A7-4629-96E7-FBCCD1E66893}" type="slidenum">
              <a:rPr lang="en-US" altLang="en-US"/>
              <a:pPr/>
              <a:t>‹#›</a:t>
            </a:fld>
            <a:endParaRPr lang="en-US" altLang="en-US"/>
          </a:p>
        </p:txBody>
      </p:sp>
    </p:spTree>
    <p:extLst>
      <p:ext uri="{BB962C8B-B14F-4D97-AF65-F5344CB8AC3E}">
        <p14:creationId xmlns:p14="http://schemas.microsoft.com/office/powerpoint/2010/main" val="3025776598"/>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p>
        </p:txBody>
      </p:sp>
      <p:sp>
        <p:nvSpPr>
          <p:cNvPr id="3" name="Rectangle 8"/>
          <p:cNvSpPr>
            <a:spLocks noGrp="1" noChangeArrowheads="1"/>
          </p:cNvSpPr>
          <p:nvPr>
            <p:ph type="ftr" sz="quarter" idx="11"/>
          </p:nvPr>
        </p:nvSpPr>
        <p:spPr>
          <a:ln/>
        </p:spPr>
        <p:txBody>
          <a:bodyPr/>
          <a:lstStyle>
            <a:lvl1pPr>
              <a:defRPr/>
            </a:lvl1pPr>
          </a:lstStyle>
          <a:p>
            <a:endParaRPr lang="en-US" altLang="en-US"/>
          </a:p>
        </p:txBody>
      </p:sp>
      <p:sp>
        <p:nvSpPr>
          <p:cNvPr id="4" name="Rectangle 9"/>
          <p:cNvSpPr>
            <a:spLocks noGrp="1" noChangeArrowheads="1"/>
          </p:cNvSpPr>
          <p:nvPr>
            <p:ph type="sldNum" sz="quarter" idx="12"/>
          </p:nvPr>
        </p:nvSpPr>
        <p:spPr>
          <a:ln/>
        </p:spPr>
        <p:txBody>
          <a:bodyPr/>
          <a:lstStyle>
            <a:lvl1pPr>
              <a:defRPr/>
            </a:lvl1pPr>
          </a:lstStyle>
          <a:p>
            <a:fld id="{137A3EBE-0D2D-44CF-8DBC-26CB045D9AD9}" type="slidenum">
              <a:rPr lang="en-US" altLang="en-US"/>
              <a:pPr/>
              <a:t>‹#›</a:t>
            </a:fld>
            <a:endParaRPr lang="en-US" altLang="en-US"/>
          </a:p>
        </p:txBody>
      </p:sp>
    </p:spTree>
    <p:extLst>
      <p:ext uri="{BB962C8B-B14F-4D97-AF65-F5344CB8AC3E}">
        <p14:creationId xmlns:p14="http://schemas.microsoft.com/office/powerpoint/2010/main" val="155663671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3D9EC797-66F2-4BD6-9E53-6181C2B5EA79}" type="slidenum">
              <a:rPr lang="en-US" altLang="en-US"/>
              <a:pPr/>
              <a:t>‹#›</a:t>
            </a:fld>
            <a:endParaRPr lang="en-US" altLang="en-US"/>
          </a:p>
        </p:txBody>
      </p:sp>
    </p:spTree>
    <p:extLst>
      <p:ext uri="{BB962C8B-B14F-4D97-AF65-F5344CB8AC3E}">
        <p14:creationId xmlns:p14="http://schemas.microsoft.com/office/powerpoint/2010/main" val="4238048158"/>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22BE0DD8-219A-4374-B9FB-D071E3632353}" type="slidenum">
              <a:rPr lang="en-US" altLang="en-US"/>
              <a:pPr/>
              <a:t>‹#›</a:t>
            </a:fld>
            <a:endParaRPr lang="en-US" altLang="en-US"/>
          </a:p>
        </p:txBody>
      </p:sp>
    </p:spTree>
    <p:extLst>
      <p:ext uri="{BB962C8B-B14F-4D97-AF65-F5344CB8AC3E}">
        <p14:creationId xmlns:p14="http://schemas.microsoft.com/office/powerpoint/2010/main" val="51072266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A118B234-7515-4165-AA1E-D3485587EB74}" type="slidenum">
              <a:rPr lang="en-US" altLang="en-US"/>
              <a:pPr/>
              <a:t>‹#›</a:t>
            </a:fld>
            <a:endParaRPr lang="en-US" altLang="en-US"/>
          </a:p>
        </p:txBody>
      </p:sp>
    </p:spTree>
    <p:extLst>
      <p:ext uri="{BB962C8B-B14F-4D97-AF65-F5344CB8AC3E}">
        <p14:creationId xmlns:p14="http://schemas.microsoft.com/office/powerpoint/2010/main" val="417807838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888" y="228600"/>
            <a:ext cx="1865312"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7950" y="228600"/>
            <a:ext cx="5443538"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64B20DC0-C764-481F-BEF4-2CB3D19D82E2}" type="slidenum">
              <a:rPr lang="en-US" altLang="en-US"/>
              <a:pPr/>
              <a:t>‹#›</a:t>
            </a:fld>
            <a:endParaRPr lang="en-US" altLang="en-US"/>
          </a:p>
        </p:txBody>
      </p:sp>
    </p:spTree>
    <p:extLst>
      <p:ext uri="{BB962C8B-B14F-4D97-AF65-F5344CB8AC3E}">
        <p14:creationId xmlns:p14="http://schemas.microsoft.com/office/powerpoint/2010/main" val="1939811248"/>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950" y="228600"/>
            <a:ext cx="746125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7950" y="1600200"/>
            <a:ext cx="36544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4775" y="1600200"/>
            <a:ext cx="36544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4F7D86E2-1359-4453-B923-3C34329AF099}" type="slidenum">
              <a:rPr lang="en-US" altLang="en-US"/>
              <a:pPr/>
              <a:t>‹#›</a:t>
            </a:fld>
            <a:endParaRPr lang="en-US" altLang="en-US"/>
          </a:p>
        </p:txBody>
      </p:sp>
    </p:spTree>
    <p:extLst>
      <p:ext uri="{BB962C8B-B14F-4D97-AF65-F5344CB8AC3E}">
        <p14:creationId xmlns:p14="http://schemas.microsoft.com/office/powerpoint/2010/main" val="101866828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950" y="228600"/>
            <a:ext cx="746125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7950" y="1600200"/>
            <a:ext cx="36544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4775" y="1600200"/>
            <a:ext cx="36544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4775" y="3924300"/>
            <a:ext cx="36544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endParaRPr lang="en-US" altLang="en-US"/>
          </a:p>
        </p:txBody>
      </p:sp>
      <p:sp>
        <p:nvSpPr>
          <p:cNvPr id="7" name="Rectangle 8"/>
          <p:cNvSpPr>
            <a:spLocks noGrp="1" noChangeArrowheads="1"/>
          </p:cNvSpPr>
          <p:nvPr>
            <p:ph type="ftr" sz="quarter" idx="11"/>
          </p:nvPr>
        </p:nvSpPr>
        <p:spPr>
          <a:ln/>
        </p:spPr>
        <p:txBody>
          <a:bodyPr/>
          <a:lstStyle>
            <a:lvl1pPr>
              <a:defRPr/>
            </a:lvl1pPr>
          </a:lstStyle>
          <a:p>
            <a:endParaRPr lang="en-US" altLang="en-US"/>
          </a:p>
        </p:txBody>
      </p:sp>
      <p:sp>
        <p:nvSpPr>
          <p:cNvPr id="8" name="Rectangle 9"/>
          <p:cNvSpPr>
            <a:spLocks noGrp="1" noChangeArrowheads="1"/>
          </p:cNvSpPr>
          <p:nvPr>
            <p:ph type="sldNum" sz="quarter" idx="12"/>
          </p:nvPr>
        </p:nvSpPr>
        <p:spPr>
          <a:ln/>
        </p:spPr>
        <p:txBody>
          <a:bodyPr/>
          <a:lstStyle>
            <a:lvl1pPr>
              <a:defRPr/>
            </a:lvl1pPr>
          </a:lstStyle>
          <a:p>
            <a:fld id="{93FA2C5C-1C1C-402C-8EE5-CBD2E1F23382}" type="slidenum">
              <a:rPr lang="en-US" altLang="en-US"/>
              <a:pPr/>
              <a:t>‹#›</a:t>
            </a:fld>
            <a:endParaRPr lang="en-US" altLang="en-US"/>
          </a:p>
        </p:txBody>
      </p:sp>
    </p:spTree>
    <p:extLst>
      <p:ext uri="{BB962C8B-B14F-4D97-AF65-F5344CB8AC3E}">
        <p14:creationId xmlns:p14="http://schemas.microsoft.com/office/powerpoint/2010/main" val="3487031862"/>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kumimoji="1" lang="en-US" altLang="en-US">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9831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110" charset="2"/>
              <a:buNone/>
              <a:defRPr>
                <a:solidFill>
                  <a:schemeClr val="tx2"/>
                </a:solidFill>
              </a:defRPr>
            </a:lvl1pPr>
          </a:lstStyle>
          <a:p>
            <a:r>
              <a:rPr lang="en-US"/>
              <a:t>Click to edit Master subtitle style</a:t>
            </a:r>
          </a:p>
        </p:txBody>
      </p:sp>
      <p:sp>
        <p:nvSpPr>
          <p:cNvPr id="9831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endParaRPr lang="en-US" altLang="en-US"/>
          </a:p>
        </p:txBody>
      </p:sp>
      <p:sp>
        <p:nvSpPr>
          <p:cNvPr id="11" name="Rectangle 10"/>
          <p:cNvSpPr>
            <a:spLocks noGrp="1" noChangeArrowheads="1"/>
          </p:cNvSpPr>
          <p:nvPr>
            <p:ph type="ftr" sz="quarter" idx="11"/>
          </p:nvPr>
        </p:nvSpPr>
        <p:spPr/>
        <p:txBody>
          <a:bodyPr/>
          <a:lstStyle>
            <a:lvl1pPr algn="r">
              <a:defRPr/>
            </a:lvl1pPr>
          </a:lstStyle>
          <a:p>
            <a:endParaRPr lang="en-US" alt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fld id="{3974F2DB-6991-4D76-AEA0-5F528E89E441}" type="slidenum">
              <a:rPr lang="en-US" altLang="en-US"/>
              <a:pPr/>
              <a:t>‹#›</a:t>
            </a:fld>
            <a:endParaRPr lang="en-US" altLang="en-US"/>
          </a:p>
        </p:txBody>
      </p:sp>
    </p:spTree>
    <p:extLst>
      <p:ext uri="{BB962C8B-B14F-4D97-AF65-F5344CB8AC3E}">
        <p14:creationId xmlns:p14="http://schemas.microsoft.com/office/powerpoint/2010/main" val="4108976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altLang="en-US"/>
          </a:p>
        </p:txBody>
      </p:sp>
      <p:sp>
        <p:nvSpPr>
          <p:cNvPr id="5" name="Rectangle 12"/>
          <p:cNvSpPr>
            <a:spLocks noGrp="1" noChangeArrowheads="1"/>
          </p:cNvSpPr>
          <p:nvPr>
            <p:ph type="ftr" sz="quarter" idx="11"/>
          </p:nvPr>
        </p:nvSpPr>
        <p:spPr>
          <a:ln/>
        </p:spPr>
        <p:txBody>
          <a:bodyPr/>
          <a:lstStyle>
            <a:lvl1pPr>
              <a:defRPr/>
            </a:lvl1pPr>
          </a:lstStyle>
          <a:p>
            <a:endParaRPr lang="en-US" altLang="en-US"/>
          </a:p>
        </p:txBody>
      </p:sp>
      <p:sp>
        <p:nvSpPr>
          <p:cNvPr id="6" name="Rectangle 13"/>
          <p:cNvSpPr>
            <a:spLocks noGrp="1" noChangeArrowheads="1"/>
          </p:cNvSpPr>
          <p:nvPr>
            <p:ph type="sldNum" sz="quarter" idx="12"/>
          </p:nvPr>
        </p:nvSpPr>
        <p:spPr>
          <a:ln/>
        </p:spPr>
        <p:txBody>
          <a:bodyPr/>
          <a:lstStyle>
            <a:lvl1pPr>
              <a:defRPr/>
            </a:lvl1pPr>
          </a:lstStyle>
          <a:p>
            <a:fld id="{D3DBF255-77C4-4394-88DE-49676A614233}" type="slidenum">
              <a:rPr lang="en-US" altLang="en-US"/>
              <a:pPr/>
              <a:t>‹#›</a:t>
            </a:fld>
            <a:endParaRPr lang="en-US" altLang="en-US"/>
          </a:p>
        </p:txBody>
      </p:sp>
    </p:spTree>
    <p:extLst>
      <p:ext uri="{BB962C8B-B14F-4D97-AF65-F5344CB8AC3E}">
        <p14:creationId xmlns:p14="http://schemas.microsoft.com/office/powerpoint/2010/main" val="277559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F3A453D3-B544-4AD7-AA8C-6B4C5695A444}" type="slidenum">
              <a:rPr lang="en-US" altLang="en-US"/>
              <a:pPr/>
              <a:t>‹#›</a:t>
            </a:fld>
            <a:endParaRPr lang="en-US" altLang="en-US"/>
          </a:p>
        </p:txBody>
      </p:sp>
    </p:spTree>
    <p:extLst>
      <p:ext uri="{BB962C8B-B14F-4D97-AF65-F5344CB8AC3E}">
        <p14:creationId xmlns:p14="http://schemas.microsoft.com/office/powerpoint/2010/main" val="2140065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endParaRPr lang="en-US" altLang="en-US"/>
          </a:p>
        </p:txBody>
      </p:sp>
      <p:sp>
        <p:nvSpPr>
          <p:cNvPr id="5" name="Rectangle 12"/>
          <p:cNvSpPr>
            <a:spLocks noGrp="1" noChangeArrowheads="1"/>
          </p:cNvSpPr>
          <p:nvPr>
            <p:ph type="ftr" sz="quarter" idx="11"/>
          </p:nvPr>
        </p:nvSpPr>
        <p:spPr>
          <a:ln/>
        </p:spPr>
        <p:txBody>
          <a:bodyPr/>
          <a:lstStyle>
            <a:lvl1pPr>
              <a:defRPr/>
            </a:lvl1pPr>
          </a:lstStyle>
          <a:p>
            <a:endParaRPr lang="en-US" altLang="en-US"/>
          </a:p>
        </p:txBody>
      </p:sp>
      <p:sp>
        <p:nvSpPr>
          <p:cNvPr id="6" name="Rectangle 13"/>
          <p:cNvSpPr>
            <a:spLocks noGrp="1" noChangeArrowheads="1"/>
          </p:cNvSpPr>
          <p:nvPr>
            <p:ph type="sldNum" sz="quarter" idx="12"/>
          </p:nvPr>
        </p:nvSpPr>
        <p:spPr>
          <a:ln/>
        </p:spPr>
        <p:txBody>
          <a:bodyPr/>
          <a:lstStyle>
            <a:lvl1pPr>
              <a:defRPr/>
            </a:lvl1pPr>
          </a:lstStyle>
          <a:p>
            <a:fld id="{20114D0D-4EDE-4FB5-B214-96CF2CCC7DB7}" type="slidenum">
              <a:rPr lang="en-US" altLang="en-US"/>
              <a:pPr/>
              <a:t>‹#›</a:t>
            </a:fld>
            <a:endParaRPr lang="en-US" altLang="en-US"/>
          </a:p>
        </p:txBody>
      </p:sp>
    </p:spTree>
    <p:extLst>
      <p:ext uri="{BB962C8B-B14F-4D97-AF65-F5344CB8AC3E}">
        <p14:creationId xmlns:p14="http://schemas.microsoft.com/office/powerpoint/2010/main" val="41538446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6550"/>
            <a:ext cx="3770313"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606550"/>
            <a:ext cx="3770312"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endParaRPr lang="en-US" altLang="en-US"/>
          </a:p>
        </p:txBody>
      </p:sp>
      <p:sp>
        <p:nvSpPr>
          <p:cNvPr id="6" name="Rectangle 12"/>
          <p:cNvSpPr>
            <a:spLocks noGrp="1" noChangeArrowheads="1"/>
          </p:cNvSpPr>
          <p:nvPr>
            <p:ph type="ftr" sz="quarter" idx="11"/>
          </p:nvPr>
        </p:nvSpPr>
        <p:spPr>
          <a:ln/>
        </p:spPr>
        <p:txBody>
          <a:bodyPr/>
          <a:lstStyle>
            <a:lvl1pPr>
              <a:defRPr/>
            </a:lvl1pPr>
          </a:lstStyle>
          <a:p>
            <a:endParaRPr lang="en-US" altLang="en-US"/>
          </a:p>
        </p:txBody>
      </p:sp>
      <p:sp>
        <p:nvSpPr>
          <p:cNvPr id="7" name="Rectangle 13"/>
          <p:cNvSpPr>
            <a:spLocks noGrp="1" noChangeArrowheads="1"/>
          </p:cNvSpPr>
          <p:nvPr>
            <p:ph type="sldNum" sz="quarter" idx="12"/>
          </p:nvPr>
        </p:nvSpPr>
        <p:spPr>
          <a:ln/>
        </p:spPr>
        <p:txBody>
          <a:bodyPr/>
          <a:lstStyle>
            <a:lvl1pPr>
              <a:defRPr/>
            </a:lvl1pPr>
          </a:lstStyle>
          <a:p>
            <a:fld id="{132E1DAE-A4DC-44D3-9510-33A3F297266B}" type="slidenum">
              <a:rPr lang="en-US" altLang="en-US"/>
              <a:pPr/>
              <a:t>‹#›</a:t>
            </a:fld>
            <a:endParaRPr lang="en-US" altLang="en-US"/>
          </a:p>
        </p:txBody>
      </p:sp>
    </p:spTree>
    <p:extLst>
      <p:ext uri="{BB962C8B-B14F-4D97-AF65-F5344CB8AC3E}">
        <p14:creationId xmlns:p14="http://schemas.microsoft.com/office/powerpoint/2010/main" val="3376766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endParaRPr lang="en-US" altLang="en-US"/>
          </a:p>
        </p:txBody>
      </p:sp>
      <p:sp>
        <p:nvSpPr>
          <p:cNvPr id="8" name="Rectangle 12"/>
          <p:cNvSpPr>
            <a:spLocks noGrp="1" noChangeArrowheads="1"/>
          </p:cNvSpPr>
          <p:nvPr>
            <p:ph type="ftr" sz="quarter" idx="11"/>
          </p:nvPr>
        </p:nvSpPr>
        <p:spPr>
          <a:ln/>
        </p:spPr>
        <p:txBody>
          <a:bodyPr/>
          <a:lstStyle>
            <a:lvl1pPr>
              <a:defRPr/>
            </a:lvl1pPr>
          </a:lstStyle>
          <a:p>
            <a:endParaRPr lang="en-US" altLang="en-US"/>
          </a:p>
        </p:txBody>
      </p:sp>
      <p:sp>
        <p:nvSpPr>
          <p:cNvPr id="9" name="Rectangle 13"/>
          <p:cNvSpPr>
            <a:spLocks noGrp="1" noChangeArrowheads="1"/>
          </p:cNvSpPr>
          <p:nvPr>
            <p:ph type="sldNum" sz="quarter" idx="12"/>
          </p:nvPr>
        </p:nvSpPr>
        <p:spPr>
          <a:ln/>
        </p:spPr>
        <p:txBody>
          <a:bodyPr/>
          <a:lstStyle>
            <a:lvl1pPr>
              <a:defRPr/>
            </a:lvl1pPr>
          </a:lstStyle>
          <a:p>
            <a:fld id="{34E3105A-072B-4303-9EE2-8806896AEFDA}" type="slidenum">
              <a:rPr lang="en-US" altLang="en-US"/>
              <a:pPr/>
              <a:t>‹#›</a:t>
            </a:fld>
            <a:endParaRPr lang="en-US" altLang="en-US"/>
          </a:p>
        </p:txBody>
      </p:sp>
    </p:spTree>
    <p:extLst>
      <p:ext uri="{BB962C8B-B14F-4D97-AF65-F5344CB8AC3E}">
        <p14:creationId xmlns:p14="http://schemas.microsoft.com/office/powerpoint/2010/main" val="2853685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endParaRPr lang="en-US" altLang="en-US"/>
          </a:p>
        </p:txBody>
      </p:sp>
      <p:sp>
        <p:nvSpPr>
          <p:cNvPr id="4" name="Rectangle 12"/>
          <p:cNvSpPr>
            <a:spLocks noGrp="1" noChangeArrowheads="1"/>
          </p:cNvSpPr>
          <p:nvPr>
            <p:ph type="ftr" sz="quarter" idx="11"/>
          </p:nvPr>
        </p:nvSpPr>
        <p:spPr>
          <a:ln/>
        </p:spPr>
        <p:txBody>
          <a:bodyPr/>
          <a:lstStyle>
            <a:lvl1pPr>
              <a:defRPr/>
            </a:lvl1pPr>
          </a:lstStyle>
          <a:p>
            <a:endParaRPr lang="en-US" altLang="en-US"/>
          </a:p>
        </p:txBody>
      </p:sp>
      <p:sp>
        <p:nvSpPr>
          <p:cNvPr id="5" name="Rectangle 13"/>
          <p:cNvSpPr>
            <a:spLocks noGrp="1" noChangeArrowheads="1"/>
          </p:cNvSpPr>
          <p:nvPr>
            <p:ph type="sldNum" sz="quarter" idx="12"/>
          </p:nvPr>
        </p:nvSpPr>
        <p:spPr>
          <a:ln/>
        </p:spPr>
        <p:txBody>
          <a:bodyPr/>
          <a:lstStyle>
            <a:lvl1pPr>
              <a:defRPr/>
            </a:lvl1pPr>
          </a:lstStyle>
          <a:p>
            <a:fld id="{86FDFD54-4146-4083-9F6A-FFB85E3B06DE}" type="slidenum">
              <a:rPr lang="en-US" altLang="en-US"/>
              <a:pPr/>
              <a:t>‹#›</a:t>
            </a:fld>
            <a:endParaRPr lang="en-US" altLang="en-US"/>
          </a:p>
        </p:txBody>
      </p:sp>
    </p:spTree>
    <p:extLst>
      <p:ext uri="{BB962C8B-B14F-4D97-AF65-F5344CB8AC3E}">
        <p14:creationId xmlns:p14="http://schemas.microsoft.com/office/powerpoint/2010/main" val="4082301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endParaRPr lang="en-US" altLang="en-US"/>
          </a:p>
        </p:txBody>
      </p:sp>
      <p:sp>
        <p:nvSpPr>
          <p:cNvPr id="3" name="Rectangle 12"/>
          <p:cNvSpPr>
            <a:spLocks noGrp="1" noChangeArrowheads="1"/>
          </p:cNvSpPr>
          <p:nvPr>
            <p:ph type="ftr" sz="quarter" idx="11"/>
          </p:nvPr>
        </p:nvSpPr>
        <p:spPr>
          <a:ln/>
        </p:spPr>
        <p:txBody>
          <a:bodyPr/>
          <a:lstStyle>
            <a:lvl1pPr>
              <a:defRPr/>
            </a:lvl1pPr>
          </a:lstStyle>
          <a:p>
            <a:endParaRPr lang="en-US" altLang="en-US"/>
          </a:p>
        </p:txBody>
      </p:sp>
      <p:sp>
        <p:nvSpPr>
          <p:cNvPr id="4" name="Rectangle 13"/>
          <p:cNvSpPr>
            <a:spLocks noGrp="1" noChangeArrowheads="1"/>
          </p:cNvSpPr>
          <p:nvPr>
            <p:ph type="sldNum" sz="quarter" idx="12"/>
          </p:nvPr>
        </p:nvSpPr>
        <p:spPr>
          <a:ln/>
        </p:spPr>
        <p:txBody>
          <a:bodyPr/>
          <a:lstStyle>
            <a:lvl1pPr>
              <a:defRPr/>
            </a:lvl1pPr>
          </a:lstStyle>
          <a:p>
            <a:fld id="{1727C1F1-C4CC-4662-94C7-DBA9CBE6253F}" type="slidenum">
              <a:rPr lang="en-US" altLang="en-US"/>
              <a:pPr/>
              <a:t>‹#›</a:t>
            </a:fld>
            <a:endParaRPr lang="en-US" altLang="en-US"/>
          </a:p>
        </p:txBody>
      </p:sp>
    </p:spTree>
    <p:extLst>
      <p:ext uri="{BB962C8B-B14F-4D97-AF65-F5344CB8AC3E}">
        <p14:creationId xmlns:p14="http://schemas.microsoft.com/office/powerpoint/2010/main" val="3501005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ltLang="en-US"/>
          </a:p>
        </p:txBody>
      </p:sp>
      <p:sp>
        <p:nvSpPr>
          <p:cNvPr id="6" name="Rectangle 12"/>
          <p:cNvSpPr>
            <a:spLocks noGrp="1" noChangeArrowheads="1"/>
          </p:cNvSpPr>
          <p:nvPr>
            <p:ph type="ftr" sz="quarter" idx="11"/>
          </p:nvPr>
        </p:nvSpPr>
        <p:spPr>
          <a:ln/>
        </p:spPr>
        <p:txBody>
          <a:bodyPr/>
          <a:lstStyle>
            <a:lvl1pPr>
              <a:defRPr/>
            </a:lvl1pPr>
          </a:lstStyle>
          <a:p>
            <a:endParaRPr lang="en-US" altLang="en-US"/>
          </a:p>
        </p:txBody>
      </p:sp>
      <p:sp>
        <p:nvSpPr>
          <p:cNvPr id="7" name="Rectangle 13"/>
          <p:cNvSpPr>
            <a:spLocks noGrp="1" noChangeArrowheads="1"/>
          </p:cNvSpPr>
          <p:nvPr>
            <p:ph type="sldNum" sz="quarter" idx="12"/>
          </p:nvPr>
        </p:nvSpPr>
        <p:spPr>
          <a:ln/>
        </p:spPr>
        <p:txBody>
          <a:bodyPr/>
          <a:lstStyle>
            <a:lvl1pPr>
              <a:defRPr/>
            </a:lvl1pPr>
          </a:lstStyle>
          <a:p>
            <a:fld id="{2CC1B7B6-9094-4C87-A956-384B028555AC}" type="slidenum">
              <a:rPr lang="en-US" altLang="en-US"/>
              <a:pPr/>
              <a:t>‹#›</a:t>
            </a:fld>
            <a:endParaRPr lang="en-US" altLang="en-US"/>
          </a:p>
        </p:txBody>
      </p:sp>
    </p:spTree>
    <p:extLst>
      <p:ext uri="{BB962C8B-B14F-4D97-AF65-F5344CB8AC3E}">
        <p14:creationId xmlns:p14="http://schemas.microsoft.com/office/powerpoint/2010/main" val="1352127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ltLang="en-US"/>
          </a:p>
        </p:txBody>
      </p:sp>
      <p:sp>
        <p:nvSpPr>
          <p:cNvPr id="6" name="Rectangle 12"/>
          <p:cNvSpPr>
            <a:spLocks noGrp="1" noChangeArrowheads="1"/>
          </p:cNvSpPr>
          <p:nvPr>
            <p:ph type="ftr" sz="quarter" idx="11"/>
          </p:nvPr>
        </p:nvSpPr>
        <p:spPr>
          <a:ln/>
        </p:spPr>
        <p:txBody>
          <a:bodyPr/>
          <a:lstStyle>
            <a:lvl1pPr>
              <a:defRPr/>
            </a:lvl1pPr>
          </a:lstStyle>
          <a:p>
            <a:endParaRPr lang="en-US" altLang="en-US"/>
          </a:p>
        </p:txBody>
      </p:sp>
      <p:sp>
        <p:nvSpPr>
          <p:cNvPr id="7" name="Rectangle 13"/>
          <p:cNvSpPr>
            <a:spLocks noGrp="1" noChangeArrowheads="1"/>
          </p:cNvSpPr>
          <p:nvPr>
            <p:ph type="sldNum" sz="quarter" idx="12"/>
          </p:nvPr>
        </p:nvSpPr>
        <p:spPr>
          <a:ln/>
        </p:spPr>
        <p:txBody>
          <a:bodyPr/>
          <a:lstStyle>
            <a:lvl1pPr>
              <a:defRPr/>
            </a:lvl1pPr>
          </a:lstStyle>
          <a:p>
            <a:fld id="{6A461497-4DE1-48B1-9279-1CD69164EBA4}" type="slidenum">
              <a:rPr lang="en-US" altLang="en-US"/>
              <a:pPr/>
              <a:t>‹#›</a:t>
            </a:fld>
            <a:endParaRPr lang="en-US" altLang="en-US"/>
          </a:p>
        </p:txBody>
      </p:sp>
    </p:spTree>
    <p:extLst>
      <p:ext uri="{BB962C8B-B14F-4D97-AF65-F5344CB8AC3E}">
        <p14:creationId xmlns:p14="http://schemas.microsoft.com/office/powerpoint/2010/main" val="1090795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altLang="en-US"/>
          </a:p>
        </p:txBody>
      </p:sp>
      <p:sp>
        <p:nvSpPr>
          <p:cNvPr id="5" name="Rectangle 12"/>
          <p:cNvSpPr>
            <a:spLocks noGrp="1" noChangeArrowheads="1"/>
          </p:cNvSpPr>
          <p:nvPr>
            <p:ph type="ftr" sz="quarter" idx="11"/>
          </p:nvPr>
        </p:nvSpPr>
        <p:spPr>
          <a:ln/>
        </p:spPr>
        <p:txBody>
          <a:bodyPr/>
          <a:lstStyle>
            <a:lvl1pPr>
              <a:defRPr/>
            </a:lvl1pPr>
          </a:lstStyle>
          <a:p>
            <a:endParaRPr lang="en-US" altLang="en-US"/>
          </a:p>
        </p:txBody>
      </p:sp>
      <p:sp>
        <p:nvSpPr>
          <p:cNvPr id="6" name="Rectangle 13"/>
          <p:cNvSpPr>
            <a:spLocks noGrp="1" noChangeArrowheads="1"/>
          </p:cNvSpPr>
          <p:nvPr>
            <p:ph type="sldNum" sz="quarter" idx="12"/>
          </p:nvPr>
        </p:nvSpPr>
        <p:spPr>
          <a:ln/>
        </p:spPr>
        <p:txBody>
          <a:bodyPr/>
          <a:lstStyle>
            <a:lvl1pPr>
              <a:defRPr/>
            </a:lvl1pPr>
          </a:lstStyle>
          <a:p>
            <a:fld id="{A1231B0A-A690-4DC7-BAC3-8901317991EF}" type="slidenum">
              <a:rPr lang="en-US" altLang="en-US"/>
              <a:pPr/>
              <a:t>‹#›</a:t>
            </a:fld>
            <a:endParaRPr lang="en-US" altLang="en-US"/>
          </a:p>
        </p:txBody>
      </p:sp>
    </p:spTree>
    <p:extLst>
      <p:ext uri="{BB962C8B-B14F-4D97-AF65-F5344CB8AC3E}">
        <p14:creationId xmlns:p14="http://schemas.microsoft.com/office/powerpoint/2010/main" val="17721837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altLang="en-US"/>
          </a:p>
        </p:txBody>
      </p:sp>
      <p:sp>
        <p:nvSpPr>
          <p:cNvPr id="5" name="Rectangle 12"/>
          <p:cNvSpPr>
            <a:spLocks noGrp="1" noChangeArrowheads="1"/>
          </p:cNvSpPr>
          <p:nvPr>
            <p:ph type="ftr" sz="quarter" idx="11"/>
          </p:nvPr>
        </p:nvSpPr>
        <p:spPr>
          <a:ln/>
        </p:spPr>
        <p:txBody>
          <a:bodyPr/>
          <a:lstStyle>
            <a:lvl1pPr>
              <a:defRPr/>
            </a:lvl1pPr>
          </a:lstStyle>
          <a:p>
            <a:endParaRPr lang="en-US" altLang="en-US"/>
          </a:p>
        </p:txBody>
      </p:sp>
      <p:sp>
        <p:nvSpPr>
          <p:cNvPr id="6" name="Rectangle 13"/>
          <p:cNvSpPr>
            <a:spLocks noGrp="1" noChangeArrowheads="1"/>
          </p:cNvSpPr>
          <p:nvPr>
            <p:ph type="sldNum" sz="quarter" idx="12"/>
          </p:nvPr>
        </p:nvSpPr>
        <p:spPr>
          <a:ln/>
        </p:spPr>
        <p:txBody>
          <a:bodyPr/>
          <a:lstStyle>
            <a:lvl1pPr>
              <a:defRPr/>
            </a:lvl1pPr>
          </a:lstStyle>
          <a:p>
            <a:fld id="{798C7098-C098-481E-B880-326AD63ED6A8}" type="slidenum">
              <a:rPr lang="en-US" altLang="en-US"/>
              <a:pPr/>
              <a:t>‹#›</a:t>
            </a:fld>
            <a:endParaRPr lang="en-US" altLang="en-US"/>
          </a:p>
        </p:txBody>
      </p:sp>
    </p:spTree>
    <p:extLst>
      <p:ext uri="{BB962C8B-B14F-4D97-AF65-F5344CB8AC3E}">
        <p14:creationId xmlns:p14="http://schemas.microsoft.com/office/powerpoint/2010/main" val="1407586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8000"/>
            <a:chOff x="0" y="0"/>
            <a:chExt cx="5759" cy="4320"/>
          </a:xfrm>
        </p:grpSpPr>
        <p:sp>
          <p:nvSpPr>
            <p:cNvPr id="5"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6" name="Group 4"/>
            <p:cNvGrpSpPr>
              <a:grpSpLocks/>
            </p:cNvGrpSpPr>
            <p:nvPr/>
          </p:nvGrpSpPr>
          <p:grpSpPr bwMode="auto">
            <a:xfrm>
              <a:off x="381" y="2280"/>
              <a:ext cx="5369" cy="48"/>
              <a:chOff x="381" y="2280"/>
              <a:chExt cx="5369" cy="48"/>
            </a:xfrm>
          </p:grpSpPr>
          <p:sp>
            <p:nvSpPr>
              <p:cNvPr id="8" name="Line 5"/>
              <p:cNvSpPr>
                <a:spLocks noChangeShapeType="1"/>
              </p:cNvSpPr>
              <p:nvPr/>
            </p:nvSpPr>
            <p:spPr bwMode="auto">
              <a:xfrm>
                <a:off x="381" y="2328"/>
                <a:ext cx="5369" cy="0"/>
              </a:xfrm>
              <a:prstGeom prst="line">
                <a:avLst/>
              </a:prstGeom>
              <a:noFill/>
              <a:ln w="25400" cap="sq">
                <a:solidFill>
                  <a:schemeClr val="hlink"/>
                </a:solidFill>
                <a:round/>
                <a:headEnd type="none" w="sm" len="sm"/>
                <a:tailEnd type="none" w="sm" len="sm"/>
              </a:ln>
              <a:effectLst/>
            </p:spPr>
            <p:txBody>
              <a:bodyPr/>
              <a:lstStyle/>
              <a:p>
                <a:pPr>
                  <a:defRPr/>
                </a:pPr>
                <a:endParaRPr lang="en-US">
                  <a:latin typeface="Arial" pitchFamily="-110" charset="0"/>
                  <a:ea typeface="+mn-ea"/>
                </a:endParaRPr>
              </a:p>
            </p:txBody>
          </p:sp>
          <p:sp>
            <p:nvSpPr>
              <p:cNvPr id="9" name="Line 6"/>
              <p:cNvSpPr>
                <a:spLocks noChangeShapeType="1"/>
              </p:cNvSpPr>
              <p:nvPr/>
            </p:nvSpPr>
            <p:spPr bwMode="auto">
              <a:xfrm>
                <a:off x="381" y="2280"/>
                <a:ext cx="5369" cy="0"/>
              </a:xfrm>
              <a:prstGeom prst="line">
                <a:avLst/>
              </a:prstGeom>
              <a:noFill/>
              <a:ln w="76200" cap="sq">
                <a:solidFill>
                  <a:schemeClr val="hlink"/>
                </a:solidFill>
                <a:round/>
                <a:headEnd type="none" w="sm" len="sm"/>
                <a:tailEnd type="none" w="sm" len="sm"/>
              </a:ln>
              <a:effectLst/>
            </p:spPr>
            <p:txBody>
              <a:bodyPr/>
              <a:lstStyle/>
              <a:p>
                <a:pPr>
                  <a:defRPr/>
                </a:pPr>
                <a:endParaRPr lang="en-US">
                  <a:latin typeface="Arial" pitchFamily="-110" charset="0"/>
                  <a:ea typeface="+mn-ea"/>
                </a:endParaRPr>
              </a:p>
            </p:txBody>
          </p:sp>
        </p:grpSp>
        <p:sp>
          <p:nvSpPr>
            <p:cNvPr id="7" name="Rectangle 7"/>
            <p:cNvSpPr>
              <a:spLocks noChangeArrowheads="1"/>
            </p:cNvSpPr>
            <p:nvPr/>
          </p:nvSpPr>
          <p:spPr bwMode="auto">
            <a:xfrm>
              <a:off x="384" y="960"/>
              <a:ext cx="5375" cy="384"/>
            </a:xfrm>
            <a:prstGeom prst="rect">
              <a:avLst/>
            </a:prstGeom>
            <a:gradFill rotWithShape="0">
              <a:gsLst>
                <a:gs pos="0">
                  <a:schemeClr val="accent1"/>
                </a:gs>
                <a:gs pos="100000">
                  <a:schemeClr val="bg2"/>
                </a:gs>
              </a:gsLst>
              <a:lin ang="0" scaled="1"/>
            </a:grad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135176" name="Rectangle 8"/>
          <p:cNvSpPr>
            <a:spLocks noGrp="1" noChangeArrowheads="1"/>
          </p:cNvSpPr>
          <p:nvPr>
            <p:ph type="ctrTitle" sz="quarter"/>
          </p:nvPr>
        </p:nvSpPr>
        <p:spPr>
          <a:xfrm>
            <a:off x="685800" y="2286000"/>
            <a:ext cx="7772400" cy="1143000"/>
          </a:xfrm>
        </p:spPr>
        <p:txBody>
          <a:bodyPr anchor="ctr"/>
          <a:lstStyle>
            <a:lvl1pPr algn="ctr">
              <a:defRPr/>
            </a:lvl1pPr>
          </a:lstStyle>
          <a:p>
            <a:r>
              <a:rPr lang="en-US"/>
              <a:t>Click to edit Master title style</a:t>
            </a:r>
          </a:p>
        </p:txBody>
      </p:sp>
      <p:sp>
        <p:nvSpPr>
          <p:cNvPr id="135177" name="Rectangle 9"/>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0" name="Rectangle 10"/>
          <p:cNvSpPr>
            <a:spLocks noGrp="1" noChangeArrowheads="1"/>
          </p:cNvSpPr>
          <p:nvPr>
            <p:ph type="ftr" sz="quarter" idx="10"/>
          </p:nvPr>
        </p:nvSpPr>
        <p:spPr/>
        <p:txBody>
          <a:bodyPr/>
          <a:lstStyle>
            <a:lvl1pPr>
              <a:defRPr/>
            </a:lvl1pPr>
          </a:lstStyle>
          <a:p>
            <a:endParaRPr lang="en-US" altLang="en-US"/>
          </a:p>
        </p:txBody>
      </p:sp>
      <p:sp>
        <p:nvSpPr>
          <p:cNvPr id="11" name="Rectangle 11"/>
          <p:cNvSpPr>
            <a:spLocks noGrp="1" noChangeArrowheads="1"/>
          </p:cNvSpPr>
          <p:nvPr>
            <p:ph type="sldNum" sz="quarter" idx="11"/>
          </p:nvPr>
        </p:nvSpPr>
        <p:spPr/>
        <p:txBody>
          <a:bodyPr/>
          <a:lstStyle>
            <a:lvl1pPr>
              <a:defRPr/>
            </a:lvl1pPr>
          </a:lstStyle>
          <a:p>
            <a:fld id="{39C683E0-9B6A-481C-A240-3A7E2FA06D40}" type="slidenum">
              <a:rPr lang="en-US" altLang="en-US"/>
              <a:pPr/>
              <a:t>‹#›</a:t>
            </a:fld>
            <a:endParaRPr lang="en-US" altLang="en-US"/>
          </a:p>
        </p:txBody>
      </p:sp>
      <p:sp>
        <p:nvSpPr>
          <p:cNvPr id="12" name="Rectangle 12"/>
          <p:cNvSpPr>
            <a:spLocks noGrp="1" noChangeArrowheads="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56594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8C488120-155B-4D4F-8441-B51A4F5D5C53}" type="slidenum">
              <a:rPr lang="en-US" altLang="en-US"/>
              <a:pPr/>
              <a:t>‹#›</a:t>
            </a:fld>
            <a:endParaRPr lang="en-US" altLang="en-US"/>
          </a:p>
        </p:txBody>
      </p:sp>
    </p:spTree>
    <p:extLst>
      <p:ext uri="{BB962C8B-B14F-4D97-AF65-F5344CB8AC3E}">
        <p14:creationId xmlns:p14="http://schemas.microsoft.com/office/powerpoint/2010/main" val="740842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en-US" altLang="en-US"/>
          </a:p>
        </p:txBody>
      </p:sp>
      <p:sp>
        <p:nvSpPr>
          <p:cNvPr id="5" name="Rectangle 9"/>
          <p:cNvSpPr>
            <a:spLocks noGrp="1" noChangeArrowheads="1"/>
          </p:cNvSpPr>
          <p:nvPr>
            <p:ph type="sldNum" sz="quarter" idx="11"/>
          </p:nvPr>
        </p:nvSpPr>
        <p:spPr>
          <a:ln/>
        </p:spPr>
        <p:txBody>
          <a:bodyPr/>
          <a:lstStyle>
            <a:lvl1pPr>
              <a:defRPr/>
            </a:lvl1pPr>
          </a:lstStyle>
          <a:p>
            <a:fld id="{57B9F116-0FD0-40F5-9F58-6C09376D5D3C}" type="slidenum">
              <a:rPr lang="en-US" altLang="en-US"/>
              <a:pPr/>
              <a:t>‹#›</a:t>
            </a:fld>
            <a:endParaRPr lang="en-US" altLang="en-US"/>
          </a:p>
        </p:txBody>
      </p:sp>
      <p:sp>
        <p:nvSpPr>
          <p:cNvPr id="6"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003169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endParaRPr lang="en-US" altLang="en-US"/>
          </a:p>
        </p:txBody>
      </p:sp>
      <p:sp>
        <p:nvSpPr>
          <p:cNvPr id="5" name="Rectangle 9"/>
          <p:cNvSpPr>
            <a:spLocks noGrp="1" noChangeArrowheads="1"/>
          </p:cNvSpPr>
          <p:nvPr>
            <p:ph type="sldNum" sz="quarter" idx="11"/>
          </p:nvPr>
        </p:nvSpPr>
        <p:spPr>
          <a:ln/>
        </p:spPr>
        <p:txBody>
          <a:bodyPr/>
          <a:lstStyle>
            <a:lvl1pPr>
              <a:defRPr/>
            </a:lvl1pPr>
          </a:lstStyle>
          <a:p>
            <a:fld id="{76C7A7B7-3567-435C-9AE3-2681BFFCDB40}" type="slidenum">
              <a:rPr lang="en-US" altLang="en-US"/>
              <a:pPr/>
              <a:t>‹#›</a:t>
            </a:fld>
            <a:endParaRPr lang="en-US" altLang="en-US"/>
          </a:p>
        </p:txBody>
      </p:sp>
      <p:sp>
        <p:nvSpPr>
          <p:cNvPr id="6"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4057481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3913" y="1065213"/>
            <a:ext cx="396875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5063" y="1065213"/>
            <a:ext cx="3970337"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endParaRPr lang="en-US" altLang="en-US"/>
          </a:p>
        </p:txBody>
      </p:sp>
      <p:sp>
        <p:nvSpPr>
          <p:cNvPr id="6" name="Rectangle 9"/>
          <p:cNvSpPr>
            <a:spLocks noGrp="1" noChangeArrowheads="1"/>
          </p:cNvSpPr>
          <p:nvPr>
            <p:ph type="sldNum" sz="quarter" idx="11"/>
          </p:nvPr>
        </p:nvSpPr>
        <p:spPr>
          <a:ln/>
        </p:spPr>
        <p:txBody>
          <a:bodyPr/>
          <a:lstStyle>
            <a:lvl1pPr>
              <a:defRPr/>
            </a:lvl1pPr>
          </a:lstStyle>
          <a:p>
            <a:fld id="{660BA46C-9AC9-482F-B34E-A54A98FD3C56}" type="slidenum">
              <a:rPr lang="en-US" altLang="en-US"/>
              <a:pPr/>
              <a:t>‹#›</a:t>
            </a:fld>
            <a:endParaRPr lang="en-US" altLang="en-US"/>
          </a:p>
        </p:txBody>
      </p:sp>
      <p:sp>
        <p:nvSpPr>
          <p:cNvPr id="7"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7903714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endParaRPr lang="en-US" altLang="en-US"/>
          </a:p>
        </p:txBody>
      </p:sp>
      <p:sp>
        <p:nvSpPr>
          <p:cNvPr id="8" name="Rectangle 9"/>
          <p:cNvSpPr>
            <a:spLocks noGrp="1" noChangeArrowheads="1"/>
          </p:cNvSpPr>
          <p:nvPr>
            <p:ph type="sldNum" sz="quarter" idx="11"/>
          </p:nvPr>
        </p:nvSpPr>
        <p:spPr>
          <a:ln/>
        </p:spPr>
        <p:txBody>
          <a:bodyPr/>
          <a:lstStyle>
            <a:lvl1pPr>
              <a:defRPr/>
            </a:lvl1pPr>
          </a:lstStyle>
          <a:p>
            <a:fld id="{56D61AD7-4D44-4125-8C22-6D5AE917E8EA}" type="slidenum">
              <a:rPr lang="en-US" altLang="en-US"/>
              <a:pPr/>
              <a:t>‹#›</a:t>
            </a:fld>
            <a:endParaRPr lang="en-US" altLang="en-US"/>
          </a:p>
        </p:txBody>
      </p:sp>
      <p:sp>
        <p:nvSpPr>
          <p:cNvPr id="9"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5237477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endParaRPr lang="en-US" altLang="en-US"/>
          </a:p>
        </p:txBody>
      </p:sp>
      <p:sp>
        <p:nvSpPr>
          <p:cNvPr id="4" name="Rectangle 9"/>
          <p:cNvSpPr>
            <a:spLocks noGrp="1" noChangeArrowheads="1"/>
          </p:cNvSpPr>
          <p:nvPr>
            <p:ph type="sldNum" sz="quarter" idx="11"/>
          </p:nvPr>
        </p:nvSpPr>
        <p:spPr>
          <a:ln/>
        </p:spPr>
        <p:txBody>
          <a:bodyPr/>
          <a:lstStyle>
            <a:lvl1pPr>
              <a:defRPr/>
            </a:lvl1pPr>
          </a:lstStyle>
          <a:p>
            <a:fld id="{B74FB8E3-5BED-4CE0-A900-A272E3D0038F}" type="slidenum">
              <a:rPr lang="en-US" altLang="en-US"/>
              <a:pPr/>
              <a:t>‹#›</a:t>
            </a:fld>
            <a:endParaRPr lang="en-US" altLang="en-US"/>
          </a:p>
        </p:txBody>
      </p:sp>
      <p:sp>
        <p:nvSpPr>
          <p:cNvPr id="5"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612900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en-US" altLang="en-US"/>
          </a:p>
        </p:txBody>
      </p:sp>
      <p:sp>
        <p:nvSpPr>
          <p:cNvPr id="3" name="Rectangle 9"/>
          <p:cNvSpPr>
            <a:spLocks noGrp="1" noChangeArrowheads="1"/>
          </p:cNvSpPr>
          <p:nvPr>
            <p:ph type="sldNum" sz="quarter" idx="11"/>
          </p:nvPr>
        </p:nvSpPr>
        <p:spPr>
          <a:ln/>
        </p:spPr>
        <p:txBody>
          <a:bodyPr/>
          <a:lstStyle>
            <a:lvl1pPr>
              <a:defRPr/>
            </a:lvl1pPr>
          </a:lstStyle>
          <a:p>
            <a:fld id="{EA1B89A7-6D54-4A3A-B03D-4E3E52CBBA92}" type="slidenum">
              <a:rPr lang="en-US" altLang="en-US"/>
              <a:pPr/>
              <a:t>‹#›</a:t>
            </a:fld>
            <a:endParaRPr lang="en-US" altLang="en-US"/>
          </a:p>
        </p:txBody>
      </p:sp>
      <p:sp>
        <p:nvSpPr>
          <p:cNvPr id="4"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281092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ltLang="en-US"/>
          </a:p>
        </p:txBody>
      </p:sp>
      <p:sp>
        <p:nvSpPr>
          <p:cNvPr id="6" name="Rectangle 9"/>
          <p:cNvSpPr>
            <a:spLocks noGrp="1" noChangeArrowheads="1"/>
          </p:cNvSpPr>
          <p:nvPr>
            <p:ph type="sldNum" sz="quarter" idx="11"/>
          </p:nvPr>
        </p:nvSpPr>
        <p:spPr>
          <a:ln/>
        </p:spPr>
        <p:txBody>
          <a:bodyPr/>
          <a:lstStyle>
            <a:lvl1pPr>
              <a:defRPr/>
            </a:lvl1pPr>
          </a:lstStyle>
          <a:p>
            <a:fld id="{89FE1A8B-B575-4F4B-8C55-53EC3DE5FC4E}" type="slidenum">
              <a:rPr lang="en-US" altLang="en-US"/>
              <a:pPr/>
              <a:t>‹#›</a:t>
            </a:fld>
            <a:endParaRPr lang="en-US" altLang="en-US"/>
          </a:p>
        </p:txBody>
      </p:sp>
      <p:sp>
        <p:nvSpPr>
          <p:cNvPr id="7"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938804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ltLang="en-US"/>
          </a:p>
        </p:txBody>
      </p:sp>
      <p:sp>
        <p:nvSpPr>
          <p:cNvPr id="6" name="Rectangle 9"/>
          <p:cNvSpPr>
            <a:spLocks noGrp="1" noChangeArrowheads="1"/>
          </p:cNvSpPr>
          <p:nvPr>
            <p:ph type="sldNum" sz="quarter" idx="11"/>
          </p:nvPr>
        </p:nvSpPr>
        <p:spPr>
          <a:ln/>
        </p:spPr>
        <p:txBody>
          <a:bodyPr/>
          <a:lstStyle>
            <a:lvl1pPr>
              <a:defRPr/>
            </a:lvl1pPr>
          </a:lstStyle>
          <a:p>
            <a:fld id="{0D95864E-F2E0-4352-A604-E77D2F085E95}" type="slidenum">
              <a:rPr lang="en-US" altLang="en-US"/>
              <a:pPr/>
              <a:t>‹#›</a:t>
            </a:fld>
            <a:endParaRPr lang="en-US" altLang="en-US"/>
          </a:p>
        </p:txBody>
      </p:sp>
      <p:sp>
        <p:nvSpPr>
          <p:cNvPr id="7"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263613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en-US" altLang="en-US"/>
          </a:p>
        </p:txBody>
      </p:sp>
      <p:sp>
        <p:nvSpPr>
          <p:cNvPr id="5" name="Rectangle 9"/>
          <p:cNvSpPr>
            <a:spLocks noGrp="1" noChangeArrowheads="1"/>
          </p:cNvSpPr>
          <p:nvPr>
            <p:ph type="sldNum" sz="quarter" idx="11"/>
          </p:nvPr>
        </p:nvSpPr>
        <p:spPr>
          <a:ln/>
        </p:spPr>
        <p:txBody>
          <a:bodyPr/>
          <a:lstStyle>
            <a:lvl1pPr>
              <a:defRPr/>
            </a:lvl1pPr>
          </a:lstStyle>
          <a:p>
            <a:fld id="{697D33D7-0299-47AD-8452-F36EE1A4A0FF}" type="slidenum">
              <a:rPr lang="en-US" altLang="en-US"/>
              <a:pPr/>
              <a:t>‹#›</a:t>
            </a:fld>
            <a:endParaRPr lang="en-US" altLang="en-US"/>
          </a:p>
        </p:txBody>
      </p:sp>
      <p:sp>
        <p:nvSpPr>
          <p:cNvPr id="6"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77245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66700"/>
            <a:ext cx="6091238"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en-US" altLang="en-US"/>
          </a:p>
        </p:txBody>
      </p:sp>
      <p:sp>
        <p:nvSpPr>
          <p:cNvPr id="5" name="Rectangle 9"/>
          <p:cNvSpPr>
            <a:spLocks noGrp="1" noChangeArrowheads="1"/>
          </p:cNvSpPr>
          <p:nvPr>
            <p:ph type="sldNum" sz="quarter" idx="11"/>
          </p:nvPr>
        </p:nvSpPr>
        <p:spPr>
          <a:ln/>
        </p:spPr>
        <p:txBody>
          <a:bodyPr/>
          <a:lstStyle>
            <a:lvl1pPr>
              <a:defRPr/>
            </a:lvl1pPr>
          </a:lstStyle>
          <a:p>
            <a:fld id="{B22856DD-4F99-4949-B8FF-6022C5D01BB8}" type="slidenum">
              <a:rPr lang="en-US" altLang="en-US"/>
              <a:pPr/>
              <a:t>‹#›</a:t>
            </a:fld>
            <a:endParaRPr lang="en-US" altLang="en-US"/>
          </a:p>
        </p:txBody>
      </p:sp>
      <p:sp>
        <p:nvSpPr>
          <p:cNvPr id="6" name="Rectangle 10"/>
          <p:cNvSpPr>
            <a:spLocks noGrp="1" noChangeArrowheads="1"/>
          </p:cNvSpPr>
          <p:nvPr>
            <p:ph type="dt" sz="half"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401135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D8EA48F0-EF78-4D06-B152-445FA9E4FF63}" type="slidenum">
              <a:rPr lang="en-US" altLang="en-US"/>
              <a:pPr/>
              <a:t>‹#›</a:t>
            </a:fld>
            <a:endParaRPr lang="en-US" altLang="en-US"/>
          </a:p>
        </p:txBody>
      </p:sp>
    </p:spTree>
    <p:extLst>
      <p:ext uri="{BB962C8B-B14F-4D97-AF65-F5344CB8AC3E}">
        <p14:creationId xmlns:p14="http://schemas.microsoft.com/office/powerpoint/2010/main" val="35922163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p:spPr>
        <p:txBody>
          <a:bodyPr/>
          <a:lstStyle/>
          <a:p>
            <a:pPr>
              <a:defRPr/>
            </a:pPr>
            <a:endParaRPr lang="en-US">
              <a:latin typeface="Arial" pitchFamily="-110" charset="0"/>
              <a:ea typeface="+mn-ea"/>
            </a:endParaRPr>
          </a:p>
        </p:txBody>
      </p:sp>
      <p:sp>
        <p:nvSpPr>
          <p:cNvPr id="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kumimoji="1" lang="en-US" altLang="en-US">
              <a:latin typeface="Times New Roman" pitchFamily="18" charset="0"/>
            </a:endParaRPr>
          </a:p>
        </p:txBody>
      </p:sp>
      <p:sp>
        <p:nvSpPr>
          <p:cNvPr id="167940" name="Rectangle 4"/>
          <p:cNvSpPr>
            <a:spLocks noGrp="1" noChangeArrowheads="1"/>
          </p:cNvSpPr>
          <p:nvPr>
            <p:ph type="ctrTitle" sz="quarter"/>
          </p:nvPr>
        </p:nvSpPr>
        <p:spPr>
          <a:xfrm>
            <a:off x="2743200" y="427038"/>
            <a:ext cx="6399213" cy="1524000"/>
          </a:xfrm>
        </p:spPr>
        <p:txBody>
          <a:bodyPr anchor="b"/>
          <a:lstStyle>
            <a:lvl1pPr>
              <a:lnSpc>
                <a:spcPct val="80000"/>
              </a:lnSpc>
              <a:defRPr sz="4400"/>
            </a:lvl1pPr>
          </a:lstStyle>
          <a:p>
            <a:r>
              <a:rPr lang="en-US"/>
              <a:t>Click to edit Master title style</a:t>
            </a:r>
          </a:p>
        </p:txBody>
      </p:sp>
      <p:sp>
        <p:nvSpPr>
          <p:cNvPr id="167941"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110" charset="2"/>
              <a:buNone/>
              <a:defRPr sz="18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endParaRPr lang="en-US" altLang="en-US"/>
          </a:p>
        </p:txBody>
      </p:sp>
      <p:sp>
        <p:nvSpPr>
          <p:cNvPr id="7" name="Rectangle 7"/>
          <p:cNvSpPr>
            <a:spLocks noGrp="1" noChangeArrowheads="1"/>
          </p:cNvSpPr>
          <p:nvPr>
            <p:ph type="ftr" sz="quarter" idx="11"/>
          </p:nvPr>
        </p:nvSpPr>
        <p:spPr/>
        <p:txBody>
          <a:bodyPr/>
          <a:lstStyle>
            <a:lvl1pPr>
              <a:defRPr/>
            </a:lvl1pPr>
          </a:lstStyle>
          <a:p>
            <a:endParaRPr lang="en-US" altLang="en-US"/>
          </a:p>
        </p:txBody>
      </p:sp>
      <p:sp>
        <p:nvSpPr>
          <p:cNvPr id="8" name="Rectangle 8"/>
          <p:cNvSpPr>
            <a:spLocks noGrp="1" noChangeArrowheads="1"/>
          </p:cNvSpPr>
          <p:nvPr>
            <p:ph type="sldNum" sz="quarter" idx="12"/>
          </p:nvPr>
        </p:nvSpPr>
        <p:spPr/>
        <p:txBody>
          <a:bodyPr/>
          <a:lstStyle>
            <a:lvl1pPr>
              <a:defRPr/>
            </a:lvl1pPr>
          </a:lstStyle>
          <a:p>
            <a:fld id="{298A0083-646E-4868-A8ED-0415CF0D211F}" type="slidenum">
              <a:rPr lang="en-US" altLang="en-US"/>
              <a:pPr/>
              <a:t>‹#›</a:t>
            </a:fld>
            <a:endParaRPr lang="en-US" altLang="en-US"/>
          </a:p>
        </p:txBody>
      </p:sp>
    </p:spTree>
    <p:extLst>
      <p:ext uri="{BB962C8B-B14F-4D97-AF65-F5344CB8AC3E}">
        <p14:creationId xmlns:p14="http://schemas.microsoft.com/office/powerpoint/2010/main" val="34349575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E7A31FC5-A50B-47CB-88E3-A8EB19E696F8}" type="slidenum">
              <a:rPr lang="en-US" altLang="en-US"/>
              <a:pPr/>
              <a:t>‹#›</a:t>
            </a:fld>
            <a:endParaRPr lang="en-US" altLang="en-US"/>
          </a:p>
        </p:txBody>
      </p:sp>
    </p:spTree>
    <p:extLst>
      <p:ext uri="{BB962C8B-B14F-4D97-AF65-F5344CB8AC3E}">
        <p14:creationId xmlns:p14="http://schemas.microsoft.com/office/powerpoint/2010/main" val="29518018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7C484E5D-0C93-4E8C-AC8C-D26C1ECC19E0}" type="slidenum">
              <a:rPr lang="en-US" altLang="en-US"/>
              <a:pPr/>
              <a:t>‹#›</a:t>
            </a:fld>
            <a:endParaRPr lang="en-US" altLang="en-US"/>
          </a:p>
        </p:txBody>
      </p:sp>
    </p:spTree>
    <p:extLst>
      <p:ext uri="{BB962C8B-B14F-4D97-AF65-F5344CB8AC3E}">
        <p14:creationId xmlns:p14="http://schemas.microsoft.com/office/powerpoint/2010/main" val="37106079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3275" y="993775"/>
            <a:ext cx="3951288"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6963" y="993775"/>
            <a:ext cx="3951287"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FA728650-FAB4-41F8-804B-BE3A73F95E43}" type="slidenum">
              <a:rPr lang="en-US" altLang="en-US"/>
              <a:pPr/>
              <a:t>‹#›</a:t>
            </a:fld>
            <a:endParaRPr lang="en-US" altLang="en-US"/>
          </a:p>
        </p:txBody>
      </p:sp>
    </p:spTree>
    <p:extLst>
      <p:ext uri="{BB962C8B-B14F-4D97-AF65-F5344CB8AC3E}">
        <p14:creationId xmlns:p14="http://schemas.microsoft.com/office/powerpoint/2010/main" val="1068232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endParaRPr lang="en-US" altLang="en-US"/>
          </a:p>
        </p:txBody>
      </p:sp>
      <p:sp>
        <p:nvSpPr>
          <p:cNvPr id="8" name="Rectangle 6"/>
          <p:cNvSpPr>
            <a:spLocks noGrp="1" noChangeArrowheads="1"/>
          </p:cNvSpPr>
          <p:nvPr>
            <p:ph type="ftr" sz="quarter" idx="11"/>
          </p:nvPr>
        </p:nvSpPr>
        <p:spPr>
          <a:ln/>
        </p:spPr>
        <p:txBody>
          <a:bodyPr/>
          <a:lstStyle>
            <a:lvl1pPr>
              <a:defRPr/>
            </a:lvl1pPr>
          </a:lstStyle>
          <a:p>
            <a:endParaRPr lang="en-US" altLang="en-US"/>
          </a:p>
        </p:txBody>
      </p:sp>
      <p:sp>
        <p:nvSpPr>
          <p:cNvPr id="9" name="Rectangle 7"/>
          <p:cNvSpPr>
            <a:spLocks noGrp="1" noChangeArrowheads="1"/>
          </p:cNvSpPr>
          <p:nvPr>
            <p:ph type="sldNum" sz="quarter" idx="12"/>
          </p:nvPr>
        </p:nvSpPr>
        <p:spPr>
          <a:ln/>
        </p:spPr>
        <p:txBody>
          <a:bodyPr/>
          <a:lstStyle>
            <a:lvl1pPr>
              <a:defRPr/>
            </a:lvl1pPr>
          </a:lstStyle>
          <a:p>
            <a:fld id="{9ADAEF2E-F2CC-42FF-AD27-5F349D8142D2}" type="slidenum">
              <a:rPr lang="en-US" altLang="en-US"/>
              <a:pPr/>
              <a:t>‹#›</a:t>
            </a:fld>
            <a:endParaRPr lang="en-US" altLang="en-US"/>
          </a:p>
        </p:txBody>
      </p:sp>
    </p:spTree>
    <p:extLst>
      <p:ext uri="{BB962C8B-B14F-4D97-AF65-F5344CB8AC3E}">
        <p14:creationId xmlns:p14="http://schemas.microsoft.com/office/powerpoint/2010/main" val="15076448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endParaRPr lang="en-US" altLang="en-US"/>
          </a:p>
        </p:txBody>
      </p:sp>
      <p:sp>
        <p:nvSpPr>
          <p:cNvPr id="4" name="Rectangle 6"/>
          <p:cNvSpPr>
            <a:spLocks noGrp="1" noChangeArrowheads="1"/>
          </p:cNvSpPr>
          <p:nvPr>
            <p:ph type="ftr" sz="quarter" idx="11"/>
          </p:nvPr>
        </p:nvSpPr>
        <p:spPr>
          <a:ln/>
        </p:spPr>
        <p:txBody>
          <a:bodyPr/>
          <a:lstStyle>
            <a:lvl1pPr>
              <a:defRPr/>
            </a:lvl1pPr>
          </a:lstStyle>
          <a:p>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650B1B51-7248-4601-807B-81A338D4314D}" type="slidenum">
              <a:rPr lang="en-US" altLang="en-US"/>
              <a:pPr/>
              <a:t>‹#›</a:t>
            </a:fld>
            <a:endParaRPr lang="en-US" altLang="en-US"/>
          </a:p>
        </p:txBody>
      </p:sp>
    </p:spTree>
    <p:extLst>
      <p:ext uri="{BB962C8B-B14F-4D97-AF65-F5344CB8AC3E}">
        <p14:creationId xmlns:p14="http://schemas.microsoft.com/office/powerpoint/2010/main" val="1033566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ltLang="en-US"/>
          </a:p>
        </p:txBody>
      </p:sp>
      <p:sp>
        <p:nvSpPr>
          <p:cNvPr id="3" name="Rectangle 6"/>
          <p:cNvSpPr>
            <a:spLocks noGrp="1" noChangeArrowheads="1"/>
          </p:cNvSpPr>
          <p:nvPr>
            <p:ph type="ftr" sz="quarter" idx="11"/>
          </p:nvPr>
        </p:nvSpPr>
        <p:spPr>
          <a:ln/>
        </p:spPr>
        <p:txBody>
          <a:bodyPr/>
          <a:lstStyle>
            <a:lvl1pPr>
              <a:defRPr/>
            </a:lvl1pPr>
          </a:lstStyle>
          <a:p>
            <a:endParaRPr lang="en-US" altLang="en-US"/>
          </a:p>
        </p:txBody>
      </p:sp>
      <p:sp>
        <p:nvSpPr>
          <p:cNvPr id="4" name="Rectangle 7"/>
          <p:cNvSpPr>
            <a:spLocks noGrp="1" noChangeArrowheads="1"/>
          </p:cNvSpPr>
          <p:nvPr>
            <p:ph type="sldNum" sz="quarter" idx="12"/>
          </p:nvPr>
        </p:nvSpPr>
        <p:spPr>
          <a:ln/>
        </p:spPr>
        <p:txBody>
          <a:bodyPr/>
          <a:lstStyle>
            <a:lvl1pPr>
              <a:defRPr/>
            </a:lvl1pPr>
          </a:lstStyle>
          <a:p>
            <a:fld id="{1D3840BB-F782-479A-9FF7-29363BB83537}" type="slidenum">
              <a:rPr lang="en-US" altLang="en-US"/>
              <a:pPr/>
              <a:t>‹#›</a:t>
            </a:fld>
            <a:endParaRPr lang="en-US" altLang="en-US"/>
          </a:p>
        </p:txBody>
      </p:sp>
    </p:spTree>
    <p:extLst>
      <p:ext uri="{BB962C8B-B14F-4D97-AF65-F5344CB8AC3E}">
        <p14:creationId xmlns:p14="http://schemas.microsoft.com/office/powerpoint/2010/main" val="737226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4295EE77-3753-4ECD-BA44-ACC74D709BCE}" type="slidenum">
              <a:rPr lang="en-US" altLang="en-US"/>
              <a:pPr/>
              <a:t>‹#›</a:t>
            </a:fld>
            <a:endParaRPr lang="en-US" altLang="en-US"/>
          </a:p>
        </p:txBody>
      </p:sp>
    </p:spTree>
    <p:extLst>
      <p:ext uri="{BB962C8B-B14F-4D97-AF65-F5344CB8AC3E}">
        <p14:creationId xmlns:p14="http://schemas.microsoft.com/office/powerpoint/2010/main" val="2571117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CBFA67D5-87B8-4365-BAF1-F4AAFA77F39E}" type="slidenum">
              <a:rPr lang="en-US" altLang="en-US"/>
              <a:pPr/>
              <a:t>‹#›</a:t>
            </a:fld>
            <a:endParaRPr lang="en-US" altLang="en-US"/>
          </a:p>
        </p:txBody>
      </p:sp>
    </p:spTree>
    <p:extLst>
      <p:ext uri="{BB962C8B-B14F-4D97-AF65-F5344CB8AC3E}">
        <p14:creationId xmlns:p14="http://schemas.microsoft.com/office/powerpoint/2010/main" val="29967903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4518D25B-4974-4918-A033-80E04DB5E3B5}" type="slidenum">
              <a:rPr lang="en-US" altLang="en-US"/>
              <a:pPr/>
              <a:t>‹#›</a:t>
            </a:fld>
            <a:endParaRPr lang="en-US" altLang="en-US"/>
          </a:p>
        </p:txBody>
      </p:sp>
    </p:spTree>
    <p:extLst>
      <p:ext uri="{BB962C8B-B14F-4D97-AF65-F5344CB8AC3E}">
        <p14:creationId xmlns:p14="http://schemas.microsoft.com/office/powerpoint/2010/main" val="100645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0089E4F-747F-4632-ACCC-093EB6B24954}" type="slidenum">
              <a:rPr lang="en-US" altLang="en-US"/>
              <a:pPr/>
              <a:t>‹#›</a:t>
            </a:fld>
            <a:endParaRPr lang="en-US" altLang="en-US"/>
          </a:p>
        </p:txBody>
      </p:sp>
    </p:spTree>
    <p:extLst>
      <p:ext uri="{BB962C8B-B14F-4D97-AF65-F5344CB8AC3E}">
        <p14:creationId xmlns:p14="http://schemas.microsoft.com/office/powerpoint/2010/main" val="1503732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6225"/>
            <a:ext cx="2114550" cy="6122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276225"/>
            <a:ext cx="6196012" cy="6122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A62DC543-1469-4881-AA70-01AB28C6EA6B}" type="slidenum">
              <a:rPr lang="en-US" altLang="en-US"/>
              <a:pPr/>
              <a:t>‹#›</a:t>
            </a:fld>
            <a:endParaRPr lang="en-US" altLang="en-US"/>
          </a:p>
        </p:txBody>
      </p:sp>
    </p:spTree>
    <p:extLst>
      <p:ext uri="{BB962C8B-B14F-4D97-AF65-F5344CB8AC3E}">
        <p14:creationId xmlns:p14="http://schemas.microsoft.com/office/powerpoint/2010/main" val="837863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prite 10"/>
          <p:cNvPicPr>
            <a:picLocks noChangeAspect="1" noChangeArrowheads="1"/>
          </p:cNvPicPr>
          <p:nvPr/>
        </p:nvPicPr>
        <p:blipFill>
          <a:blip r:embed="rId2">
            <a:extLst>
              <a:ext uri="{28A0092B-C50C-407E-A947-70E740481C1C}">
                <a14:useLocalDpi xmlns:a14="http://schemas.microsoft.com/office/drawing/2010/main" val="0"/>
              </a:ext>
            </a:extLst>
          </a:blip>
          <a:srcRect l="-35" r="415" b="1929"/>
          <a:stretch>
            <a:fillRect/>
          </a:stretch>
        </p:blipFill>
        <p:spPr bwMode="auto">
          <a:xfrm>
            <a:off x="-3175" y="2895600"/>
            <a:ext cx="91471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0" y="4025900"/>
            <a:ext cx="9142413" cy="152400"/>
          </a:xfrm>
          <a:prstGeom prst="rect">
            <a:avLst/>
          </a:prstGeom>
          <a:gradFill rotWithShape="0">
            <a:gsLst>
              <a:gs pos="0">
                <a:schemeClr val="tx1"/>
              </a:gs>
              <a:gs pos="100000">
                <a:schemeClr val="bg1"/>
              </a:gs>
            </a:gsLst>
            <a:lin ang="5400000" scaled="1"/>
          </a:grad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kumimoji="1" lang="en-US" altLang="en-US">
              <a:latin typeface="Times New Roman" pitchFamily="18" charset="0"/>
            </a:endParaRPr>
          </a:p>
        </p:txBody>
      </p:sp>
      <p:sp>
        <p:nvSpPr>
          <p:cNvPr id="6" name="Rectangle 9"/>
          <p:cNvSpPr>
            <a:spLocks noChangeArrowheads="1"/>
          </p:cNvSpPr>
          <p:nvPr/>
        </p:nvSpPr>
        <p:spPr bwMode="auto">
          <a:xfrm>
            <a:off x="0" y="2743200"/>
            <a:ext cx="9142413" cy="152400"/>
          </a:xfrm>
          <a:prstGeom prst="rect">
            <a:avLst/>
          </a:prstGeom>
          <a:gradFill rotWithShape="0">
            <a:gsLst>
              <a:gs pos="0">
                <a:schemeClr val="bg1"/>
              </a:gs>
              <a:gs pos="100000">
                <a:schemeClr val="tx1"/>
              </a:gs>
            </a:gsLst>
            <a:lin ang="5400000" scaled="1"/>
          </a:grad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kumimoji="1" lang="en-US" altLang="en-US">
              <a:latin typeface="Times New Roman" pitchFamily="18" charset="0"/>
            </a:endParaRPr>
          </a:p>
        </p:txBody>
      </p:sp>
      <p:sp>
        <p:nvSpPr>
          <p:cNvPr id="216067" name="Rectangle 3"/>
          <p:cNvSpPr>
            <a:spLocks noGrp="1" noChangeArrowheads="1"/>
          </p:cNvSpPr>
          <p:nvPr>
            <p:ph type="ctrTitle" sz="quarter"/>
          </p:nvPr>
        </p:nvSpPr>
        <p:spPr>
          <a:xfrm>
            <a:off x="685800" y="2895600"/>
            <a:ext cx="7772400" cy="1143000"/>
          </a:xfrm>
        </p:spPr>
        <p:txBody>
          <a:bodyPr/>
          <a:lstStyle>
            <a:lvl1pPr>
              <a:defRPr/>
            </a:lvl1pPr>
          </a:lstStyle>
          <a:p>
            <a:r>
              <a:rPr lang="en-US"/>
              <a:t>Click to edit Master title style</a:t>
            </a:r>
          </a:p>
        </p:txBody>
      </p:sp>
      <p:sp>
        <p:nvSpPr>
          <p:cNvPr id="216068" name="Rectangle 4"/>
          <p:cNvSpPr>
            <a:spLocks noGrp="1" noChangeArrowheads="1"/>
          </p:cNvSpPr>
          <p:nvPr>
            <p:ph type="subTitle" sz="quarter" idx="1"/>
          </p:nvPr>
        </p:nvSpPr>
        <p:spPr>
          <a:xfrm>
            <a:off x="1371600" y="4419600"/>
            <a:ext cx="6400800" cy="1752600"/>
          </a:xfrm>
        </p:spPr>
        <p:txBody>
          <a:bodyPr/>
          <a:lstStyle>
            <a:lvl1pPr marL="0" indent="0" algn="ctr">
              <a:buFontTx/>
              <a:buNone/>
              <a:defRPr>
                <a:solidFill>
                  <a:schemeClr val="tx1"/>
                </a:solidFill>
                <a:latin typeface="Arial Narrow" pitchFamily="-110" charset="0"/>
              </a:defRPr>
            </a:lvl1pPr>
          </a:lstStyle>
          <a:p>
            <a:r>
              <a:rPr lang="en-US"/>
              <a:t>Click to edit Master subtitle style</a:t>
            </a:r>
          </a:p>
        </p:txBody>
      </p:sp>
      <p:sp>
        <p:nvSpPr>
          <p:cNvPr id="7" name="Rectangle 5"/>
          <p:cNvSpPr>
            <a:spLocks noGrp="1" noChangeArrowheads="1"/>
          </p:cNvSpPr>
          <p:nvPr>
            <p:ph type="dt" sz="quarter" idx="10"/>
          </p:nvPr>
        </p:nvSpPr>
        <p:spPr>
          <a:xfrm>
            <a:off x="685800" y="0"/>
            <a:ext cx="1905000" cy="457200"/>
          </a:xfrm>
        </p:spPr>
        <p:txBody>
          <a:bodyPr anchor="t"/>
          <a:lstStyle>
            <a:lvl1pPr>
              <a:defRPr/>
            </a:lvl1pPr>
          </a:lstStyle>
          <a:p>
            <a:endParaRPr lang="en-US" altLang="en-US"/>
          </a:p>
        </p:txBody>
      </p:sp>
      <p:sp>
        <p:nvSpPr>
          <p:cNvPr id="8" name="Rectangle 6"/>
          <p:cNvSpPr>
            <a:spLocks noGrp="1" noChangeArrowheads="1"/>
          </p:cNvSpPr>
          <p:nvPr>
            <p:ph type="ftr" sz="quarter" idx="11"/>
          </p:nvPr>
        </p:nvSpPr>
        <p:spPr>
          <a:xfrm>
            <a:off x="3124200" y="0"/>
            <a:ext cx="2895600" cy="457200"/>
          </a:xfrm>
        </p:spPr>
        <p:txBody>
          <a:bodyPr anchor="t"/>
          <a:lstStyle>
            <a:lvl1pPr>
              <a:defRPr/>
            </a:lvl1pPr>
          </a:lstStyle>
          <a:p>
            <a:endParaRPr lang="en-US" altLang="en-US"/>
          </a:p>
        </p:txBody>
      </p:sp>
      <p:sp>
        <p:nvSpPr>
          <p:cNvPr id="9" name="Rectangle 7"/>
          <p:cNvSpPr>
            <a:spLocks noGrp="1" noChangeArrowheads="1"/>
          </p:cNvSpPr>
          <p:nvPr>
            <p:ph type="sldNum" sz="quarter" idx="12"/>
          </p:nvPr>
        </p:nvSpPr>
        <p:spPr>
          <a:xfrm>
            <a:off x="6553200" y="0"/>
            <a:ext cx="1905000" cy="457200"/>
          </a:xfrm>
        </p:spPr>
        <p:txBody>
          <a:bodyPr anchor="t"/>
          <a:lstStyle>
            <a:lvl1pPr>
              <a:defRPr/>
            </a:lvl1pPr>
          </a:lstStyle>
          <a:p>
            <a:fld id="{588546EE-DCE5-4E28-9130-8A492811D9E0}" type="slidenum">
              <a:rPr lang="en-US" altLang="en-US"/>
              <a:pPr/>
              <a:t>‹#›</a:t>
            </a:fld>
            <a:endParaRPr lang="en-US" altLang="en-US"/>
          </a:p>
        </p:txBody>
      </p:sp>
    </p:spTree>
    <p:extLst>
      <p:ext uri="{BB962C8B-B14F-4D97-AF65-F5344CB8AC3E}">
        <p14:creationId xmlns:p14="http://schemas.microsoft.com/office/powerpoint/2010/main" val="14390443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2952F701-B67C-47F3-895D-315F2415A136}" type="slidenum">
              <a:rPr lang="en-US" altLang="en-US"/>
              <a:pPr/>
              <a:t>‹#›</a:t>
            </a:fld>
            <a:endParaRPr lang="en-US" altLang="en-US"/>
          </a:p>
        </p:txBody>
      </p:sp>
    </p:spTree>
    <p:extLst>
      <p:ext uri="{BB962C8B-B14F-4D97-AF65-F5344CB8AC3E}">
        <p14:creationId xmlns:p14="http://schemas.microsoft.com/office/powerpoint/2010/main" val="712064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16D4AFEC-4A90-4207-AE32-99E387DC7DD9}" type="slidenum">
              <a:rPr lang="en-US" altLang="en-US"/>
              <a:pPr/>
              <a:t>‹#›</a:t>
            </a:fld>
            <a:endParaRPr lang="en-US" altLang="en-US"/>
          </a:p>
        </p:txBody>
      </p:sp>
    </p:spTree>
    <p:extLst>
      <p:ext uri="{BB962C8B-B14F-4D97-AF65-F5344CB8AC3E}">
        <p14:creationId xmlns:p14="http://schemas.microsoft.com/office/powerpoint/2010/main" val="29923359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5913" y="1071563"/>
            <a:ext cx="4202112" cy="555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71563"/>
            <a:ext cx="4202113" cy="555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FE0CE65C-72BF-44E6-B622-C347D098EE61}" type="slidenum">
              <a:rPr lang="en-US" altLang="en-US"/>
              <a:pPr/>
              <a:t>‹#›</a:t>
            </a:fld>
            <a:endParaRPr lang="en-US" altLang="en-US"/>
          </a:p>
        </p:txBody>
      </p:sp>
    </p:spTree>
    <p:extLst>
      <p:ext uri="{BB962C8B-B14F-4D97-AF65-F5344CB8AC3E}">
        <p14:creationId xmlns:p14="http://schemas.microsoft.com/office/powerpoint/2010/main" val="5744574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endParaRPr lang="en-US" altLang="en-US"/>
          </a:p>
        </p:txBody>
      </p:sp>
      <p:sp>
        <p:nvSpPr>
          <p:cNvPr id="8" name="Rectangle 6"/>
          <p:cNvSpPr>
            <a:spLocks noGrp="1" noChangeArrowheads="1"/>
          </p:cNvSpPr>
          <p:nvPr>
            <p:ph type="ftr" sz="quarter" idx="11"/>
          </p:nvPr>
        </p:nvSpPr>
        <p:spPr>
          <a:ln/>
        </p:spPr>
        <p:txBody>
          <a:bodyPr/>
          <a:lstStyle>
            <a:lvl1pPr>
              <a:defRPr/>
            </a:lvl1pPr>
          </a:lstStyle>
          <a:p>
            <a:endParaRPr lang="en-US" altLang="en-US"/>
          </a:p>
        </p:txBody>
      </p:sp>
      <p:sp>
        <p:nvSpPr>
          <p:cNvPr id="9" name="Rectangle 7"/>
          <p:cNvSpPr>
            <a:spLocks noGrp="1" noChangeArrowheads="1"/>
          </p:cNvSpPr>
          <p:nvPr>
            <p:ph type="sldNum" sz="quarter" idx="12"/>
          </p:nvPr>
        </p:nvSpPr>
        <p:spPr>
          <a:ln/>
        </p:spPr>
        <p:txBody>
          <a:bodyPr/>
          <a:lstStyle>
            <a:lvl1pPr>
              <a:defRPr/>
            </a:lvl1pPr>
          </a:lstStyle>
          <a:p>
            <a:fld id="{D030AB70-EC5F-477A-B4E7-601C2C2049C6}" type="slidenum">
              <a:rPr lang="en-US" altLang="en-US"/>
              <a:pPr/>
              <a:t>‹#›</a:t>
            </a:fld>
            <a:endParaRPr lang="en-US" altLang="en-US"/>
          </a:p>
        </p:txBody>
      </p:sp>
    </p:spTree>
    <p:extLst>
      <p:ext uri="{BB962C8B-B14F-4D97-AF65-F5344CB8AC3E}">
        <p14:creationId xmlns:p14="http://schemas.microsoft.com/office/powerpoint/2010/main" val="2891683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endParaRPr lang="en-US" altLang="en-US"/>
          </a:p>
        </p:txBody>
      </p:sp>
      <p:sp>
        <p:nvSpPr>
          <p:cNvPr id="4" name="Rectangle 6"/>
          <p:cNvSpPr>
            <a:spLocks noGrp="1" noChangeArrowheads="1"/>
          </p:cNvSpPr>
          <p:nvPr>
            <p:ph type="ftr" sz="quarter" idx="11"/>
          </p:nvPr>
        </p:nvSpPr>
        <p:spPr>
          <a:ln/>
        </p:spPr>
        <p:txBody>
          <a:bodyPr/>
          <a:lstStyle>
            <a:lvl1pPr>
              <a:defRPr/>
            </a:lvl1pPr>
          </a:lstStyle>
          <a:p>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0CE73C5F-95CF-4678-BAA6-2333530CFD5B}" type="slidenum">
              <a:rPr lang="en-US" altLang="en-US"/>
              <a:pPr/>
              <a:t>‹#›</a:t>
            </a:fld>
            <a:endParaRPr lang="en-US" altLang="en-US"/>
          </a:p>
        </p:txBody>
      </p:sp>
    </p:spTree>
    <p:extLst>
      <p:ext uri="{BB962C8B-B14F-4D97-AF65-F5344CB8AC3E}">
        <p14:creationId xmlns:p14="http://schemas.microsoft.com/office/powerpoint/2010/main" val="27411511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ltLang="en-US"/>
          </a:p>
        </p:txBody>
      </p:sp>
      <p:sp>
        <p:nvSpPr>
          <p:cNvPr id="3" name="Rectangle 6"/>
          <p:cNvSpPr>
            <a:spLocks noGrp="1" noChangeArrowheads="1"/>
          </p:cNvSpPr>
          <p:nvPr>
            <p:ph type="ftr" sz="quarter" idx="11"/>
          </p:nvPr>
        </p:nvSpPr>
        <p:spPr>
          <a:ln/>
        </p:spPr>
        <p:txBody>
          <a:bodyPr/>
          <a:lstStyle>
            <a:lvl1pPr>
              <a:defRPr/>
            </a:lvl1pPr>
          </a:lstStyle>
          <a:p>
            <a:endParaRPr lang="en-US" altLang="en-US"/>
          </a:p>
        </p:txBody>
      </p:sp>
      <p:sp>
        <p:nvSpPr>
          <p:cNvPr id="4" name="Rectangle 7"/>
          <p:cNvSpPr>
            <a:spLocks noGrp="1" noChangeArrowheads="1"/>
          </p:cNvSpPr>
          <p:nvPr>
            <p:ph type="sldNum" sz="quarter" idx="12"/>
          </p:nvPr>
        </p:nvSpPr>
        <p:spPr>
          <a:ln/>
        </p:spPr>
        <p:txBody>
          <a:bodyPr/>
          <a:lstStyle>
            <a:lvl1pPr>
              <a:defRPr/>
            </a:lvl1pPr>
          </a:lstStyle>
          <a:p>
            <a:fld id="{A5FFAEB8-4E59-457C-99F8-E0A007DEA7F1}" type="slidenum">
              <a:rPr lang="en-US" altLang="en-US"/>
              <a:pPr/>
              <a:t>‹#›</a:t>
            </a:fld>
            <a:endParaRPr lang="en-US" altLang="en-US"/>
          </a:p>
        </p:txBody>
      </p:sp>
    </p:spTree>
    <p:extLst>
      <p:ext uri="{BB962C8B-B14F-4D97-AF65-F5344CB8AC3E}">
        <p14:creationId xmlns:p14="http://schemas.microsoft.com/office/powerpoint/2010/main" val="10712568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A6E3A093-5478-4E31-BFAA-85A6704ABF6E}" type="slidenum">
              <a:rPr lang="en-US" altLang="en-US"/>
              <a:pPr/>
              <a:t>‹#›</a:t>
            </a:fld>
            <a:endParaRPr lang="en-US" altLang="en-US"/>
          </a:p>
        </p:txBody>
      </p:sp>
    </p:spTree>
    <p:extLst>
      <p:ext uri="{BB962C8B-B14F-4D97-AF65-F5344CB8AC3E}">
        <p14:creationId xmlns:p14="http://schemas.microsoft.com/office/powerpoint/2010/main" val="1143403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ftr" sz="quarter" idx="11"/>
          </p:nvPr>
        </p:nvSpPr>
        <p:spPr>
          <a:ln/>
        </p:spPr>
        <p:txBody>
          <a:bodyPr/>
          <a:lstStyle>
            <a:lvl1pPr>
              <a:defRPr/>
            </a:lvl1pPr>
          </a:lstStyle>
          <a:p>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E8F44438-A6AF-4778-8F4E-3E7016563086}" type="slidenum">
              <a:rPr lang="en-US" altLang="en-US"/>
              <a:pPr/>
              <a:t>‹#›</a:t>
            </a:fld>
            <a:endParaRPr lang="en-US" altLang="en-US"/>
          </a:p>
        </p:txBody>
      </p:sp>
    </p:spTree>
    <p:extLst>
      <p:ext uri="{BB962C8B-B14F-4D97-AF65-F5344CB8AC3E}">
        <p14:creationId xmlns:p14="http://schemas.microsoft.com/office/powerpoint/2010/main" val="150428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AC709F6-4DBC-4E79-ADDD-199CD4F6D23E}" type="slidenum">
              <a:rPr lang="en-US" altLang="en-US"/>
              <a:pPr/>
              <a:t>‹#›</a:t>
            </a:fld>
            <a:endParaRPr lang="en-US" altLang="en-US"/>
          </a:p>
        </p:txBody>
      </p:sp>
    </p:spTree>
    <p:extLst>
      <p:ext uri="{BB962C8B-B14F-4D97-AF65-F5344CB8AC3E}">
        <p14:creationId xmlns:p14="http://schemas.microsoft.com/office/powerpoint/2010/main" val="2479831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9F204378-E698-4F5F-9B3D-46F94DAAAD12}" type="slidenum">
              <a:rPr lang="en-US" altLang="en-US"/>
              <a:pPr/>
              <a:t>‹#›</a:t>
            </a:fld>
            <a:endParaRPr lang="en-US" altLang="en-US"/>
          </a:p>
        </p:txBody>
      </p:sp>
    </p:spTree>
    <p:extLst>
      <p:ext uri="{BB962C8B-B14F-4D97-AF65-F5344CB8AC3E}">
        <p14:creationId xmlns:p14="http://schemas.microsoft.com/office/powerpoint/2010/main" val="4132896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0"/>
            <a:ext cx="2138363" cy="6626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913" y="0"/>
            <a:ext cx="6265862" cy="6626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en-US"/>
          </a:p>
        </p:txBody>
      </p:sp>
      <p:sp>
        <p:nvSpPr>
          <p:cNvPr id="5" name="Rectangle 6"/>
          <p:cNvSpPr>
            <a:spLocks noGrp="1" noChangeArrowheads="1"/>
          </p:cNvSpPr>
          <p:nvPr>
            <p:ph type="ftr" sz="quarter" idx="11"/>
          </p:nvPr>
        </p:nvSpPr>
        <p:spPr>
          <a:ln/>
        </p:spPr>
        <p:txBody>
          <a:bodyPr/>
          <a:lstStyle>
            <a:lvl1pPr>
              <a:defRPr/>
            </a:lvl1pPr>
          </a:lstStyle>
          <a:p>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F58B56FC-AF2D-4E0B-A0F6-49085AC481B0}" type="slidenum">
              <a:rPr lang="en-US" altLang="en-US"/>
              <a:pPr/>
              <a:t>‹#›</a:t>
            </a:fld>
            <a:endParaRPr lang="en-US" altLang="en-US"/>
          </a:p>
        </p:txBody>
      </p:sp>
    </p:spTree>
    <p:extLst>
      <p:ext uri="{BB962C8B-B14F-4D97-AF65-F5344CB8AC3E}">
        <p14:creationId xmlns:p14="http://schemas.microsoft.com/office/powerpoint/2010/main" val="13688946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2"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6" name="Group 45"/>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8" y="1591"/>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6" name="Freeform 53"/>
                    <p:cNvSpPr>
                      <a:spLocks/>
                    </p:cNvSpPr>
                    <p:nvPr/>
                  </p:nvSpPr>
                  <p:spPr bwMode="hidden">
                    <a:xfrm rot="802576" flipH="1">
                      <a:off x="505" y="1094"/>
                      <a:ext cx="662"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8" name="Freeform 65"/>
                    <p:cNvSpPr>
                      <a:spLocks/>
                    </p:cNvSpPr>
                    <p:nvPr/>
                  </p:nvSpPr>
                  <p:spPr bwMode="hidden">
                    <a:xfrm rot="3473776" flipH="1">
                      <a:off x="1506" y="229"/>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6" name="Freeform 68"/>
                    <p:cNvSpPr>
                      <a:spLocks/>
                    </p:cNvSpPr>
                    <p:nvPr/>
                  </p:nvSpPr>
                  <p:spPr bwMode="hidden">
                    <a:xfrm rot="4126480" flipH="1">
                      <a:off x="1819" y="145"/>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4" name="Freeform 71"/>
                    <p:cNvSpPr>
                      <a:spLocks/>
                    </p:cNvSpPr>
                    <p:nvPr/>
                  </p:nvSpPr>
                  <p:spPr bwMode="hidden">
                    <a:xfrm rot="-1325434">
                      <a:off x="4005" y="672"/>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2" name="Freeform 74"/>
                    <p:cNvSpPr>
                      <a:spLocks/>
                    </p:cNvSpPr>
                    <p:nvPr/>
                  </p:nvSpPr>
                  <p:spPr bwMode="hidden">
                    <a:xfrm rot="-1921064">
                      <a:off x="3803" y="445"/>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0" name="Freeform 79"/>
                    <p:cNvSpPr>
                      <a:spLocks/>
                    </p:cNvSpPr>
                    <p:nvPr/>
                  </p:nvSpPr>
                  <p:spPr bwMode="hidden">
                    <a:xfrm rot="-3857755">
                      <a:off x="3009"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8" name="Freeform 82"/>
                    <p:cNvSpPr>
                      <a:spLocks/>
                    </p:cNvSpPr>
                    <p:nvPr/>
                  </p:nvSpPr>
                  <p:spPr bwMode="hidden">
                    <a:xfrm rot="-2777260">
                      <a:off x="3429" y="262"/>
                      <a:ext cx="621"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6" name="Freeform 85"/>
                    <p:cNvSpPr>
                      <a:spLocks/>
                    </p:cNvSpPr>
                    <p:nvPr/>
                  </p:nvSpPr>
                  <p:spPr bwMode="hidden">
                    <a:xfrm rot="-4903748">
                      <a:off x="2649"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08" y="2475"/>
                      <a:ext cx="172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0" y="2693"/>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80" name="Freeform 94"/>
                    <p:cNvSpPr>
                      <a:spLocks/>
                    </p:cNvSpPr>
                    <p:nvPr/>
                  </p:nvSpPr>
                  <p:spPr bwMode="hidden">
                    <a:xfrm rot="16782062" flipH="1">
                      <a:off x="1731" y="3896"/>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6" name="Freeform 100"/>
                    <p:cNvSpPr>
                      <a:spLocks/>
                    </p:cNvSpPr>
                    <p:nvPr/>
                  </p:nvSpPr>
                  <p:spPr bwMode="hidden">
                    <a:xfrm rot="3745735">
                      <a:off x="3387" y="3615"/>
                      <a:ext cx="884"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4" name="Freeform 103"/>
                    <p:cNvSpPr>
                      <a:spLocks/>
                    </p:cNvSpPr>
                    <p:nvPr/>
                  </p:nvSpPr>
                  <p:spPr bwMode="hidden">
                    <a:xfrm rot="4286818">
                      <a:off x="3004"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2"/>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2"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close/>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grpSp>
          <p:nvGrpSpPr>
            <p:cNvPr id="7" name="Group 120"/>
            <p:cNvGrpSpPr>
              <a:grpSpLocks/>
            </p:cNvGrpSpPr>
            <p:nvPr/>
          </p:nvGrpSpPr>
          <p:grpSpPr bwMode="auto">
            <a:xfrm>
              <a:off x="1476" y="452"/>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sp>
        <p:nvSpPr>
          <p:cNvPr id="23975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23975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endParaRPr lang="en-US" altLang="en-US"/>
          </a:p>
        </p:txBody>
      </p:sp>
      <p:sp>
        <p:nvSpPr>
          <p:cNvPr id="138" name="Rectangle 138"/>
          <p:cNvSpPr>
            <a:spLocks noGrp="1" noChangeArrowheads="1"/>
          </p:cNvSpPr>
          <p:nvPr>
            <p:ph type="ftr" sz="quarter" idx="11"/>
          </p:nvPr>
        </p:nvSpPr>
        <p:spPr/>
        <p:txBody>
          <a:bodyPr/>
          <a:lstStyle>
            <a:lvl1pPr>
              <a:defRPr/>
            </a:lvl1pPr>
          </a:lstStyle>
          <a:p>
            <a:endParaRPr lang="en-US" altLang="en-US"/>
          </a:p>
        </p:txBody>
      </p:sp>
      <p:sp>
        <p:nvSpPr>
          <p:cNvPr id="139" name="Rectangle 139"/>
          <p:cNvSpPr>
            <a:spLocks noGrp="1" noChangeArrowheads="1"/>
          </p:cNvSpPr>
          <p:nvPr>
            <p:ph type="sldNum" sz="quarter" idx="12"/>
          </p:nvPr>
        </p:nvSpPr>
        <p:spPr/>
        <p:txBody>
          <a:bodyPr/>
          <a:lstStyle>
            <a:lvl1pPr>
              <a:defRPr/>
            </a:lvl1pPr>
          </a:lstStyle>
          <a:p>
            <a:fld id="{2A75BE4E-41E2-43F1-B5C8-C72DFF82C4C9}" type="slidenum">
              <a:rPr lang="en-US" altLang="en-US"/>
              <a:pPr/>
              <a:t>‹#›</a:t>
            </a:fld>
            <a:endParaRPr lang="en-US" altLang="en-US"/>
          </a:p>
        </p:txBody>
      </p:sp>
    </p:spTree>
    <p:extLst>
      <p:ext uri="{BB962C8B-B14F-4D97-AF65-F5344CB8AC3E}">
        <p14:creationId xmlns:p14="http://schemas.microsoft.com/office/powerpoint/2010/main" val="9091850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endParaRPr lang="en-US" altLang="en-US"/>
          </a:p>
        </p:txBody>
      </p:sp>
      <p:sp>
        <p:nvSpPr>
          <p:cNvPr id="5" name="Rectangle 140"/>
          <p:cNvSpPr>
            <a:spLocks noGrp="1" noChangeArrowheads="1"/>
          </p:cNvSpPr>
          <p:nvPr>
            <p:ph type="ftr" sz="quarter" idx="11"/>
          </p:nvPr>
        </p:nvSpPr>
        <p:spPr>
          <a:ln/>
        </p:spPr>
        <p:txBody>
          <a:bodyPr/>
          <a:lstStyle>
            <a:lvl1pPr>
              <a:defRPr/>
            </a:lvl1pPr>
          </a:lstStyle>
          <a:p>
            <a:endParaRPr lang="en-US" altLang="en-US"/>
          </a:p>
        </p:txBody>
      </p:sp>
      <p:sp>
        <p:nvSpPr>
          <p:cNvPr id="6" name="Rectangle 141"/>
          <p:cNvSpPr>
            <a:spLocks noGrp="1" noChangeArrowheads="1"/>
          </p:cNvSpPr>
          <p:nvPr>
            <p:ph type="sldNum" sz="quarter" idx="12"/>
          </p:nvPr>
        </p:nvSpPr>
        <p:spPr>
          <a:ln/>
        </p:spPr>
        <p:txBody>
          <a:bodyPr/>
          <a:lstStyle>
            <a:lvl1pPr>
              <a:defRPr/>
            </a:lvl1pPr>
          </a:lstStyle>
          <a:p>
            <a:fld id="{5262DB2C-0B9F-4F22-A8E2-3848E4313650}" type="slidenum">
              <a:rPr lang="en-US" altLang="en-US"/>
              <a:pPr/>
              <a:t>‹#›</a:t>
            </a:fld>
            <a:endParaRPr lang="en-US" altLang="en-US"/>
          </a:p>
        </p:txBody>
      </p:sp>
    </p:spTree>
    <p:extLst>
      <p:ext uri="{BB962C8B-B14F-4D97-AF65-F5344CB8AC3E}">
        <p14:creationId xmlns:p14="http://schemas.microsoft.com/office/powerpoint/2010/main" val="2340901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endParaRPr lang="en-US" altLang="en-US"/>
          </a:p>
        </p:txBody>
      </p:sp>
      <p:sp>
        <p:nvSpPr>
          <p:cNvPr id="5" name="Rectangle 140"/>
          <p:cNvSpPr>
            <a:spLocks noGrp="1" noChangeArrowheads="1"/>
          </p:cNvSpPr>
          <p:nvPr>
            <p:ph type="ftr" sz="quarter" idx="11"/>
          </p:nvPr>
        </p:nvSpPr>
        <p:spPr>
          <a:ln/>
        </p:spPr>
        <p:txBody>
          <a:bodyPr/>
          <a:lstStyle>
            <a:lvl1pPr>
              <a:defRPr/>
            </a:lvl1pPr>
          </a:lstStyle>
          <a:p>
            <a:endParaRPr lang="en-US" altLang="en-US"/>
          </a:p>
        </p:txBody>
      </p:sp>
      <p:sp>
        <p:nvSpPr>
          <p:cNvPr id="6" name="Rectangle 141"/>
          <p:cNvSpPr>
            <a:spLocks noGrp="1" noChangeArrowheads="1"/>
          </p:cNvSpPr>
          <p:nvPr>
            <p:ph type="sldNum" sz="quarter" idx="12"/>
          </p:nvPr>
        </p:nvSpPr>
        <p:spPr>
          <a:ln/>
        </p:spPr>
        <p:txBody>
          <a:bodyPr/>
          <a:lstStyle>
            <a:lvl1pPr>
              <a:defRPr/>
            </a:lvl1pPr>
          </a:lstStyle>
          <a:p>
            <a:fld id="{7D002058-1D26-4DBE-AAC8-195525992E45}" type="slidenum">
              <a:rPr lang="en-US" altLang="en-US"/>
              <a:pPr/>
              <a:t>‹#›</a:t>
            </a:fld>
            <a:endParaRPr lang="en-US" altLang="en-US"/>
          </a:p>
        </p:txBody>
      </p:sp>
    </p:spTree>
    <p:extLst>
      <p:ext uri="{BB962C8B-B14F-4D97-AF65-F5344CB8AC3E}">
        <p14:creationId xmlns:p14="http://schemas.microsoft.com/office/powerpoint/2010/main" val="3695258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endParaRPr lang="en-US" altLang="en-US"/>
          </a:p>
        </p:txBody>
      </p:sp>
      <p:sp>
        <p:nvSpPr>
          <p:cNvPr id="6" name="Rectangle 140"/>
          <p:cNvSpPr>
            <a:spLocks noGrp="1" noChangeArrowheads="1"/>
          </p:cNvSpPr>
          <p:nvPr>
            <p:ph type="ftr" sz="quarter" idx="11"/>
          </p:nvPr>
        </p:nvSpPr>
        <p:spPr>
          <a:ln/>
        </p:spPr>
        <p:txBody>
          <a:bodyPr/>
          <a:lstStyle>
            <a:lvl1pPr>
              <a:defRPr/>
            </a:lvl1pPr>
          </a:lstStyle>
          <a:p>
            <a:endParaRPr lang="en-US" altLang="en-US"/>
          </a:p>
        </p:txBody>
      </p:sp>
      <p:sp>
        <p:nvSpPr>
          <p:cNvPr id="7" name="Rectangle 141"/>
          <p:cNvSpPr>
            <a:spLocks noGrp="1" noChangeArrowheads="1"/>
          </p:cNvSpPr>
          <p:nvPr>
            <p:ph type="sldNum" sz="quarter" idx="12"/>
          </p:nvPr>
        </p:nvSpPr>
        <p:spPr>
          <a:ln/>
        </p:spPr>
        <p:txBody>
          <a:bodyPr/>
          <a:lstStyle>
            <a:lvl1pPr>
              <a:defRPr/>
            </a:lvl1pPr>
          </a:lstStyle>
          <a:p>
            <a:fld id="{B2A8A33E-517A-44C0-8B23-7D10C90216F3}" type="slidenum">
              <a:rPr lang="en-US" altLang="en-US"/>
              <a:pPr/>
              <a:t>‹#›</a:t>
            </a:fld>
            <a:endParaRPr lang="en-US" altLang="en-US"/>
          </a:p>
        </p:txBody>
      </p:sp>
    </p:spTree>
    <p:extLst>
      <p:ext uri="{BB962C8B-B14F-4D97-AF65-F5344CB8AC3E}">
        <p14:creationId xmlns:p14="http://schemas.microsoft.com/office/powerpoint/2010/main" val="1049198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endParaRPr lang="en-US" altLang="en-US"/>
          </a:p>
        </p:txBody>
      </p:sp>
      <p:sp>
        <p:nvSpPr>
          <p:cNvPr id="8" name="Rectangle 140"/>
          <p:cNvSpPr>
            <a:spLocks noGrp="1" noChangeArrowheads="1"/>
          </p:cNvSpPr>
          <p:nvPr>
            <p:ph type="ftr" sz="quarter" idx="11"/>
          </p:nvPr>
        </p:nvSpPr>
        <p:spPr>
          <a:ln/>
        </p:spPr>
        <p:txBody>
          <a:bodyPr/>
          <a:lstStyle>
            <a:lvl1pPr>
              <a:defRPr/>
            </a:lvl1pPr>
          </a:lstStyle>
          <a:p>
            <a:endParaRPr lang="en-US" altLang="en-US"/>
          </a:p>
        </p:txBody>
      </p:sp>
      <p:sp>
        <p:nvSpPr>
          <p:cNvPr id="9" name="Rectangle 141"/>
          <p:cNvSpPr>
            <a:spLocks noGrp="1" noChangeArrowheads="1"/>
          </p:cNvSpPr>
          <p:nvPr>
            <p:ph type="sldNum" sz="quarter" idx="12"/>
          </p:nvPr>
        </p:nvSpPr>
        <p:spPr>
          <a:ln/>
        </p:spPr>
        <p:txBody>
          <a:bodyPr/>
          <a:lstStyle>
            <a:lvl1pPr>
              <a:defRPr/>
            </a:lvl1pPr>
          </a:lstStyle>
          <a:p>
            <a:fld id="{0D6D0DE6-69FC-451E-A2E0-8ED1B762C85F}" type="slidenum">
              <a:rPr lang="en-US" altLang="en-US"/>
              <a:pPr/>
              <a:t>‹#›</a:t>
            </a:fld>
            <a:endParaRPr lang="en-US" altLang="en-US"/>
          </a:p>
        </p:txBody>
      </p:sp>
    </p:spTree>
    <p:extLst>
      <p:ext uri="{BB962C8B-B14F-4D97-AF65-F5344CB8AC3E}">
        <p14:creationId xmlns:p14="http://schemas.microsoft.com/office/powerpoint/2010/main" val="3036676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endParaRPr lang="en-US" altLang="en-US"/>
          </a:p>
        </p:txBody>
      </p:sp>
      <p:sp>
        <p:nvSpPr>
          <p:cNvPr id="4" name="Rectangle 140"/>
          <p:cNvSpPr>
            <a:spLocks noGrp="1" noChangeArrowheads="1"/>
          </p:cNvSpPr>
          <p:nvPr>
            <p:ph type="ftr" sz="quarter" idx="11"/>
          </p:nvPr>
        </p:nvSpPr>
        <p:spPr>
          <a:ln/>
        </p:spPr>
        <p:txBody>
          <a:bodyPr/>
          <a:lstStyle>
            <a:lvl1pPr>
              <a:defRPr/>
            </a:lvl1pPr>
          </a:lstStyle>
          <a:p>
            <a:endParaRPr lang="en-US" altLang="en-US"/>
          </a:p>
        </p:txBody>
      </p:sp>
      <p:sp>
        <p:nvSpPr>
          <p:cNvPr id="5" name="Rectangle 141"/>
          <p:cNvSpPr>
            <a:spLocks noGrp="1" noChangeArrowheads="1"/>
          </p:cNvSpPr>
          <p:nvPr>
            <p:ph type="sldNum" sz="quarter" idx="12"/>
          </p:nvPr>
        </p:nvSpPr>
        <p:spPr>
          <a:ln/>
        </p:spPr>
        <p:txBody>
          <a:bodyPr/>
          <a:lstStyle>
            <a:lvl1pPr>
              <a:defRPr/>
            </a:lvl1pPr>
          </a:lstStyle>
          <a:p>
            <a:fld id="{B118EC50-EDEF-4A23-9A7A-6E3FDAF6C0AB}" type="slidenum">
              <a:rPr lang="en-US" altLang="en-US"/>
              <a:pPr/>
              <a:t>‹#›</a:t>
            </a:fld>
            <a:endParaRPr lang="en-US" altLang="en-US"/>
          </a:p>
        </p:txBody>
      </p:sp>
    </p:spTree>
    <p:extLst>
      <p:ext uri="{BB962C8B-B14F-4D97-AF65-F5344CB8AC3E}">
        <p14:creationId xmlns:p14="http://schemas.microsoft.com/office/powerpoint/2010/main" val="24927339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endParaRPr lang="en-US" altLang="en-US"/>
          </a:p>
        </p:txBody>
      </p:sp>
      <p:sp>
        <p:nvSpPr>
          <p:cNvPr id="3" name="Rectangle 140"/>
          <p:cNvSpPr>
            <a:spLocks noGrp="1" noChangeArrowheads="1"/>
          </p:cNvSpPr>
          <p:nvPr>
            <p:ph type="ftr" sz="quarter" idx="11"/>
          </p:nvPr>
        </p:nvSpPr>
        <p:spPr>
          <a:ln/>
        </p:spPr>
        <p:txBody>
          <a:bodyPr/>
          <a:lstStyle>
            <a:lvl1pPr>
              <a:defRPr/>
            </a:lvl1pPr>
          </a:lstStyle>
          <a:p>
            <a:endParaRPr lang="en-US" altLang="en-US"/>
          </a:p>
        </p:txBody>
      </p:sp>
      <p:sp>
        <p:nvSpPr>
          <p:cNvPr id="4" name="Rectangle 141"/>
          <p:cNvSpPr>
            <a:spLocks noGrp="1" noChangeArrowheads="1"/>
          </p:cNvSpPr>
          <p:nvPr>
            <p:ph type="sldNum" sz="quarter" idx="12"/>
          </p:nvPr>
        </p:nvSpPr>
        <p:spPr>
          <a:ln/>
        </p:spPr>
        <p:txBody>
          <a:bodyPr/>
          <a:lstStyle>
            <a:lvl1pPr>
              <a:defRPr/>
            </a:lvl1pPr>
          </a:lstStyle>
          <a:p>
            <a:fld id="{921A2042-229C-44E4-BBFB-72121286D414}" type="slidenum">
              <a:rPr lang="en-US" altLang="en-US"/>
              <a:pPr/>
              <a:t>‹#›</a:t>
            </a:fld>
            <a:endParaRPr lang="en-US" altLang="en-US"/>
          </a:p>
        </p:txBody>
      </p:sp>
    </p:spTree>
    <p:extLst>
      <p:ext uri="{BB962C8B-B14F-4D97-AF65-F5344CB8AC3E}">
        <p14:creationId xmlns:p14="http://schemas.microsoft.com/office/powerpoint/2010/main" val="2804212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endParaRPr lang="en-US" altLang="en-US"/>
          </a:p>
        </p:txBody>
      </p:sp>
      <p:sp>
        <p:nvSpPr>
          <p:cNvPr id="6" name="Rectangle 140"/>
          <p:cNvSpPr>
            <a:spLocks noGrp="1" noChangeArrowheads="1"/>
          </p:cNvSpPr>
          <p:nvPr>
            <p:ph type="ftr" sz="quarter" idx="11"/>
          </p:nvPr>
        </p:nvSpPr>
        <p:spPr>
          <a:ln/>
        </p:spPr>
        <p:txBody>
          <a:bodyPr/>
          <a:lstStyle>
            <a:lvl1pPr>
              <a:defRPr/>
            </a:lvl1pPr>
          </a:lstStyle>
          <a:p>
            <a:endParaRPr lang="en-US" altLang="en-US"/>
          </a:p>
        </p:txBody>
      </p:sp>
      <p:sp>
        <p:nvSpPr>
          <p:cNvPr id="7" name="Rectangle 141"/>
          <p:cNvSpPr>
            <a:spLocks noGrp="1" noChangeArrowheads="1"/>
          </p:cNvSpPr>
          <p:nvPr>
            <p:ph type="sldNum" sz="quarter" idx="12"/>
          </p:nvPr>
        </p:nvSpPr>
        <p:spPr>
          <a:ln/>
        </p:spPr>
        <p:txBody>
          <a:bodyPr/>
          <a:lstStyle>
            <a:lvl1pPr>
              <a:defRPr/>
            </a:lvl1pPr>
          </a:lstStyle>
          <a:p>
            <a:fld id="{8A371481-3699-47D9-99E2-798FE8712D30}" type="slidenum">
              <a:rPr lang="en-US" altLang="en-US"/>
              <a:pPr/>
              <a:t>‹#›</a:t>
            </a:fld>
            <a:endParaRPr lang="en-US" altLang="en-US"/>
          </a:p>
        </p:txBody>
      </p:sp>
    </p:spTree>
    <p:extLst>
      <p:ext uri="{BB962C8B-B14F-4D97-AF65-F5344CB8AC3E}">
        <p14:creationId xmlns:p14="http://schemas.microsoft.com/office/powerpoint/2010/main" val="420700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C787DE-D6CD-4D74-93C0-A47CECB456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0825" cy="6851650"/>
            <a:chOff x="0" y="0"/>
            <a:chExt cx="5758" cy="4316"/>
          </a:xfrm>
        </p:grpSpPr>
        <p:sp>
          <p:nvSpPr>
            <p:cNvPr id="7171"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2"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3"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4"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5"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6"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7"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8"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79"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80"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81"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82"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13332" name="Group 15"/>
            <p:cNvGrpSpPr>
              <a:grpSpLocks/>
            </p:cNvGrpSpPr>
            <p:nvPr/>
          </p:nvGrpSpPr>
          <p:grpSpPr bwMode="auto">
            <a:xfrm>
              <a:off x="192" y="2284"/>
              <a:ext cx="1254" cy="923"/>
              <a:chOff x="192" y="2284"/>
              <a:chExt cx="1254" cy="923"/>
            </a:xfrm>
          </p:grpSpPr>
          <p:sp>
            <p:nvSpPr>
              <p:cNvPr id="7184"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85"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86"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87"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88"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89"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0"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1"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2"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3"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4"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5"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6"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7"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8"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199"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0"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1"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2"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3"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4"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5"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6"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7"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7208"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sp>
        <p:nvSpPr>
          <p:cNvPr id="7209"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210"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211"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Verdana" pitchFamily="34" charset="0"/>
              </a:defRPr>
            </a:lvl1pPr>
          </a:lstStyle>
          <a:p>
            <a:endParaRPr lang="en-US" altLang="en-US"/>
          </a:p>
        </p:txBody>
      </p:sp>
      <p:sp>
        <p:nvSpPr>
          <p:cNvPr id="7212"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Verdana" pitchFamily="34" charset="0"/>
              </a:defRPr>
            </a:lvl1pPr>
          </a:lstStyle>
          <a:p>
            <a:endParaRPr lang="en-US" altLang="en-US"/>
          </a:p>
        </p:txBody>
      </p:sp>
      <p:sp>
        <p:nvSpPr>
          <p:cNvPr id="7213"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itchFamily="34" charset="0"/>
              </a:defRPr>
            </a:lvl1pPr>
          </a:lstStyle>
          <a:p>
            <a:fld id="{AC21CEEE-7ED9-4939-B785-A909F2977D1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83"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Font typeface="Wingdings" pitchFamily="-110" charset="2"/>
        <a:buBlip>
          <a:blip r:embed="rId13"/>
        </a:buBlip>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Font typeface="Wingdings" pitchFamily="-110" charset="2"/>
        <a:buBlip>
          <a:blip r:embed="rId13"/>
        </a:buBlip>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Font typeface="Wingdings" pitchFamily="-110" charset="2"/>
        <a:buBlip>
          <a:blip r:embed="rId13"/>
        </a:buBlip>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Font typeface="Wingdings" pitchFamily="-110" charset="2"/>
        <a:buBlip>
          <a:blip r:embed="rId13"/>
        </a:buBlip>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7261225" y="0"/>
            <a:ext cx="1882775" cy="1716088"/>
            <a:chOff x="3115" y="0"/>
            <a:chExt cx="2170" cy="2486"/>
          </a:xfrm>
        </p:grpSpPr>
        <p:grpSp>
          <p:nvGrpSpPr>
            <p:cNvPr id="25608" name="Group 3"/>
            <p:cNvGrpSpPr>
              <a:grpSpLocks/>
            </p:cNvGrpSpPr>
            <p:nvPr/>
          </p:nvGrpSpPr>
          <p:grpSpPr bwMode="auto">
            <a:xfrm>
              <a:off x="4080" y="1910"/>
              <a:ext cx="768" cy="576"/>
              <a:chOff x="0" y="0"/>
              <a:chExt cx="768" cy="576"/>
            </a:xfrm>
          </p:grpSpPr>
          <p:sp>
            <p:nvSpPr>
              <p:cNvPr id="33796" name="Oval 4"/>
              <p:cNvSpPr>
                <a:spLocks noChangeArrowheads="1"/>
              </p:cNvSpPr>
              <p:nvPr/>
            </p:nvSpPr>
            <p:spPr bwMode="hidden">
              <a:xfrm>
                <a:off x="-3" y="1"/>
                <a:ext cx="768" cy="575"/>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797"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09" name="Group 6"/>
            <p:cNvGrpSpPr>
              <a:grpSpLocks/>
            </p:cNvGrpSpPr>
            <p:nvPr/>
          </p:nvGrpSpPr>
          <p:grpSpPr bwMode="auto">
            <a:xfrm>
              <a:off x="4257" y="1103"/>
              <a:ext cx="768" cy="576"/>
              <a:chOff x="0" y="0"/>
              <a:chExt cx="768" cy="576"/>
            </a:xfrm>
          </p:grpSpPr>
          <p:sp>
            <p:nvSpPr>
              <p:cNvPr id="33799" name="Oval 7"/>
              <p:cNvSpPr>
                <a:spLocks noChangeArrowheads="1"/>
              </p:cNvSpPr>
              <p:nvPr/>
            </p:nvSpPr>
            <p:spPr bwMode="hidden">
              <a:xfrm>
                <a:off x="0" y="1"/>
                <a:ext cx="768" cy="575"/>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00"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10" name="Group 9"/>
            <p:cNvGrpSpPr>
              <a:grpSpLocks/>
            </p:cNvGrpSpPr>
            <p:nvPr/>
          </p:nvGrpSpPr>
          <p:grpSpPr bwMode="auto">
            <a:xfrm>
              <a:off x="3134" y="0"/>
              <a:ext cx="768" cy="576"/>
              <a:chOff x="0" y="0"/>
              <a:chExt cx="768" cy="576"/>
            </a:xfrm>
          </p:grpSpPr>
          <p:sp>
            <p:nvSpPr>
              <p:cNvPr id="33802" name="Oval 10"/>
              <p:cNvSpPr>
                <a:spLocks noChangeArrowheads="1"/>
              </p:cNvSpPr>
              <p:nvPr/>
            </p:nvSpPr>
            <p:spPr bwMode="hidden">
              <a:xfrm>
                <a:off x="-3" y="0"/>
                <a:ext cx="768" cy="575"/>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03" name="Oval 11"/>
              <p:cNvSpPr>
                <a:spLocks noChangeArrowheads="1"/>
              </p:cNvSpPr>
              <p:nvPr/>
            </p:nvSpPr>
            <p:spPr bwMode="hidden">
              <a:xfrm>
                <a:off x="276" y="251"/>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11" name="Group 12"/>
            <p:cNvGrpSpPr>
              <a:grpSpLocks/>
            </p:cNvGrpSpPr>
            <p:nvPr/>
          </p:nvGrpSpPr>
          <p:grpSpPr bwMode="auto">
            <a:xfrm>
              <a:off x="3115" y="0"/>
              <a:ext cx="2170" cy="1702"/>
              <a:chOff x="3115" y="0"/>
              <a:chExt cx="2170" cy="1702"/>
            </a:xfrm>
          </p:grpSpPr>
          <p:grpSp>
            <p:nvGrpSpPr>
              <p:cNvPr id="25612" name="Group 13"/>
              <p:cNvGrpSpPr>
                <a:grpSpLocks/>
              </p:cNvGrpSpPr>
              <p:nvPr/>
            </p:nvGrpSpPr>
            <p:grpSpPr bwMode="auto">
              <a:xfrm>
                <a:off x="3640" y="308"/>
                <a:ext cx="1145" cy="844"/>
                <a:chOff x="1265" y="814"/>
                <a:chExt cx="2919" cy="2151"/>
              </a:xfrm>
            </p:grpSpPr>
            <p:sp>
              <p:nvSpPr>
                <p:cNvPr id="33806" name="Oval 14"/>
                <p:cNvSpPr>
                  <a:spLocks noChangeArrowheads="1"/>
                </p:cNvSpPr>
                <p:nvPr/>
              </p:nvSpPr>
              <p:spPr bwMode="hidden">
                <a:xfrm>
                  <a:off x="1265" y="814"/>
                  <a:ext cx="2920"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07" name="Oval 15"/>
                <p:cNvSpPr>
                  <a:spLocks noChangeArrowheads="1"/>
                </p:cNvSpPr>
                <p:nvPr/>
              </p:nvSpPr>
              <p:spPr bwMode="hidden">
                <a:xfrm>
                  <a:off x="2380" y="1600"/>
                  <a:ext cx="578" cy="410"/>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13" name="Group 16"/>
              <p:cNvGrpSpPr>
                <a:grpSpLocks/>
              </p:cNvGrpSpPr>
              <p:nvPr/>
            </p:nvGrpSpPr>
            <p:grpSpPr bwMode="auto">
              <a:xfrm>
                <a:off x="3115" y="0"/>
                <a:ext cx="2145" cy="1702"/>
                <a:chOff x="3115" y="0"/>
                <a:chExt cx="2145" cy="1702"/>
              </a:xfrm>
            </p:grpSpPr>
            <p:grpSp>
              <p:nvGrpSpPr>
                <p:cNvPr id="25636" name="Group 17"/>
                <p:cNvGrpSpPr>
                  <a:grpSpLocks/>
                </p:cNvGrpSpPr>
                <p:nvPr/>
              </p:nvGrpSpPr>
              <p:grpSpPr bwMode="auto">
                <a:xfrm>
                  <a:off x="4505" y="589"/>
                  <a:ext cx="493" cy="912"/>
                  <a:chOff x="3471" y="1530"/>
                  <a:chExt cx="1258" cy="2327"/>
                </a:xfrm>
              </p:grpSpPr>
              <p:sp>
                <p:nvSpPr>
                  <p:cNvPr id="33810" name="Freeform 18"/>
                  <p:cNvSpPr>
                    <a:spLocks/>
                  </p:cNvSpPr>
                  <p:nvPr/>
                </p:nvSpPr>
                <p:spPr bwMode="hidden">
                  <a:xfrm rot="2711884">
                    <a:off x="2759" y="2233"/>
                    <a:ext cx="1725" cy="3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11" name="Freeform 19"/>
                  <p:cNvSpPr>
                    <a:spLocks/>
                  </p:cNvSpPr>
                  <p:nvPr/>
                </p:nvSpPr>
                <p:spPr bwMode="hidden">
                  <a:xfrm rot="2711884">
                    <a:off x="4020" y="3150"/>
                    <a:ext cx="927"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37" name="Group 20"/>
                <p:cNvGrpSpPr>
                  <a:grpSpLocks/>
                </p:cNvGrpSpPr>
                <p:nvPr/>
              </p:nvGrpSpPr>
              <p:grpSpPr bwMode="auto">
                <a:xfrm>
                  <a:off x="4267" y="781"/>
                  <a:ext cx="966" cy="522"/>
                  <a:chOff x="2864" y="2019"/>
                  <a:chExt cx="2463" cy="1332"/>
                </a:xfrm>
              </p:grpSpPr>
              <p:sp>
                <p:nvSpPr>
                  <p:cNvPr id="33813" name="Freeform 21"/>
                  <p:cNvSpPr>
                    <a:spLocks/>
                  </p:cNvSpPr>
                  <p:nvPr/>
                </p:nvSpPr>
                <p:spPr bwMode="hidden">
                  <a:xfrm rot="2104081">
                    <a:off x="2856" y="2021"/>
                    <a:ext cx="1815"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14" name="Freeform 22"/>
                  <p:cNvSpPr>
                    <a:spLocks/>
                  </p:cNvSpPr>
                  <p:nvPr/>
                </p:nvSpPr>
                <p:spPr bwMode="hidden">
                  <a:xfrm rot="2104081">
                    <a:off x="4345" y="2808"/>
                    <a:ext cx="975" cy="55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38" name="Group 23"/>
                <p:cNvGrpSpPr>
                  <a:grpSpLocks/>
                </p:cNvGrpSpPr>
                <p:nvPr/>
              </p:nvGrpSpPr>
              <p:grpSpPr bwMode="auto">
                <a:xfrm>
                  <a:off x="4280" y="707"/>
                  <a:ext cx="971" cy="417"/>
                  <a:chOff x="2897" y="1832"/>
                  <a:chExt cx="2477" cy="1064"/>
                </a:xfrm>
              </p:grpSpPr>
              <p:sp>
                <p:nvSpPr>
                  <p:cNvPr id="33816" name="Freeform 24"/>
                  <p:cNvSpPr>
                    <a:spLocks/>
                  </p:cNvSpPr>
                  <p:nvPr/>
                </p:nvSpPr>
                <p:spPr bwMode="hidden">
                  <a:xfrm rot="1582915">
                    <a:off x="2898" y="1824"/>
                    <a:ext cx="1732"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17" name="Freeform 25"/>
                  <p:cNvSpPr>
                    <a:spLocks/>
                  </p:cNvSpPr>
                  <p:nvPr/>
                </p:nvSpPr>
                <p:spPr bwMode="hidden">
                  <a:xfrm rot="1582915">
                    <a:off x="4443" y="2422"/>
                    <a:ext cx="929" cy="47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39" name="Group 26"/>
                <p:cNvGrpSpPr>
                  <a:grpSpLocks/>
                </p:cNvGrpSpPr>
                <p:nvPr/>
              </p:nvGrpSpPr>
              <p:grpSpPr bwMode="auto">
                <a:xfrm>
                  <a:off x="4291" y="630"/>
                  <a:ext cx="969" cy="364"/>
                  <a:chOff x="2924" y="1636"/>
                  <a:chExt cx="2472" cy="927"/>
                </a:xfrm>
              </p:grpSpPr>
              <p:sp>
                <p:nvSpPr>
                  <p:cNvPr id="33819" name="Freeform 27"/>
                  <p:cNvSpPr>
                    <a:spLocks/>
                  </p:cNvSpPr>
                  <p:nvPr/>
                </p:nvSpPr>
                <p:spPr bwMode="hidden">
                  <a:xfrm rot="1080363">
                    <a:off x="2925" y="1636"/>
                    <a:ext cx="1676"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20" name="Freeform 28"/>
                  <p:cNvSpPr>
                    <a:spLocks/>
                  </p:cNvSpPr>
                  <p:nvPr/>
                </p:nvSpPr>
                <p:spPr bwMode="hidden">
                  <a:xfrm rot="1080363">
                    <a:off x="4494" y="2035"/>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0" name="Group 29"/>
                <p:cNvGrpSpPr>
                  <a:grpSpLocks/>
                </p:cNvGrpSpPr>
                <p:nvPr/>
              </p:nvGrpSpPr>
              <p:grpSpPr bwMode="auto">
                <a:xfrm>
                  <a:off x="4304" y="543"/>
                  <a:ext cx="918" cy="258"/>
                  <a:chOff x="2958" y="1414"/>
                  <a:chExt cx="2342" cy="657"/>
                </a:xfrm>
              </p:grpSpPr>
              <p:sp>
                <p:nvSpPr>
                  <p:cNvPr id="33822" name="Freeform 30"/>
                  <p:cNvSpPr>
                    <a:spLocks/>
                  </p:cNvSpPr>
                  <p:nvPr/>
                </p:nvSpPr>
                <p:spPr bwMode="hidden">
                  <a:xfrm rot="463793">
                    <a:off x="2959" y="1413"/>
                    <a:ext cx="1545" cy="3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23" name="Freeform 31"/>
                  <p:cNvSpPr>
                    <a:spLocks/>
                  </p:cNvSpPr>
                  <p:nvPr/>
                </p:nvSpPr>
                <p:spPr bwMode="hidden">
                  <a:xfrm rot="463793">
                    <a:off x="4466" y="1583"/>
                    <a:ext cx="826"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1" name="Group 32"/>
                <p:cNvGrpSpPr>
                  <a:grpSpLocks/>
                </p:cNvGrpSpPr>
                <p:nvPr/>
              </p:nvGrpSpPr>
              <p:grpSpPr bwMode="auto">
                <a:xfrm>
                  <a:off x="4314" y="487"/>
                  <a:ext cx="843" cy="134"/>
                  <a:chOff x="2983" y="1269"/>
                  <a:chExt cx="2150" cy="343"/>
                </a:xfrm>
              </p:grpSpPr>
              <p:sp>
                <p:nvSpPr>
                  <p:cNvPr id="33825" name="Freeform 33"/>
                  <p:cNvSpPr>
                    <a:spLocks/>
                  </p:cNvSpPr>
                  <p:nvPr/>
                </p:nvSpPr>
                <p:spPr bwMode="hidden">
                  <a:xfrm rot="-84182">
                    <a:off x="2982" y="1288"/>
                    <a:ext cx="1405"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26" name="Freeform 34"/>
                  <p:cNvSpPr>
                    <a:spLocks/>
                  </p:cNvSpPr>
                  <p:nvPr/>
                </p:nvSpPr>
                <p:spPr bwMode="hidden">
                  <a:xfrm rot="-84182">
                    <a:off x="4377" y="1270"/>
                    <a:ext cx="756"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2" name="Group 35"/>
                <p:cNvGrpSpPr>
                  <a:grpSpLocks/>
                </p:cNvGrpSpPr>
                <p:nvPr/>
              </p:nvGrpSpPr>
              <p:grpSpPr bwMode="auto">
                <a:xfrm>
                  <a:off x="4296" y="349"/>
                  <a:ext cx="737" cy="167"/>
                  <a:chOff x="2938" y="917"/>
                  <a:chExt cx="1879" cy="427"/>
                </a:xfrm>
              </p:grpSpPr>
              <p:sp>
                <p:nvSpPr>
                  <p:cNvPr id="33828" name="Freeform 36"/>
                  <p:cNvSpPr>
                    <a:spLocks/>
                  </p:cNvSpPr>
                  <p:nvPr/>
                </p:nvSpPr>
                <p:spPr bwMode="hidden">
                  <a:xfrm rot="-802576">
                    <a:off x="2936" y="1130"/>
                    <a:ext cx="1232" cy="2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29" name="Freeform 37"/>
                  <p:cNvSpPr>
                    <a:spLocks/>
                  </p:cNvSpPr>
                  <p:nvPr/>
                </p:nvSpPr>
                <p:spPr bwMode="hidden">
                  <a:xfrm rot="-802576">
                    <a:off x="4153"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3" name="Group 38"/>
                <p:cNvGrpSpPr>
                  <a:grpSpLocks/>
                </p:cNvGrpSpPr>
                <p:nvPr/>
              </p:nvGrpSpPr>
              <p:grpSpPr bwMode="auto">
                <a:xfrm>
                  <a:off x="3394" y="637"/>
                  <a:ext cx="493" cy="912"/>
                  <a:chOff x="637" y="1653"/>
                  <a:chExt cx="1257" cy="2326"/>
                </a:xfrm>
              </p:grpSpPr>
              <p:sp>
                <p:nvSpPr>
                  <p:cNvPr id="33831" name="Freeform 39"/>
                  <p:cNvSpPr>
                    <a:spLocks/>
                  </p:cNvSpPr>
                  <p:nvPr/>
                </p:nvSpPr>
                <p:spPr bwMode="hidden">
                  <a:xfrm rot="18888116" flipH="1">
                    <a:off x="876" y="2359"/>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32" name="Freeform 40"/>
                  <p:cNvSpPr>
                    <a:spLocks/>
                  </p:cNvSpPr>
                  <p:nvPr/>
                </p:nvSpPr>
                <p:spPr bwMode="hidden">
                  <a:xfrm rot="18888116" flipH="1">
                    <a:off x="422" y="3267"/>
                    <a:ext cx="91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4" name="Group 41"/>
                <p:cNvGrpSpPr>
                  <a:grpSpLocks/>
                </p:cNvGrpSpPr>
                <p:nvPr/>
              </p:nvGrpSpPr>
              <p:grpSpPr bwMode="auto">
                <a:xfrm>
                  <a:off x="3142" y="850"/>
                  <a:ext cx="966" cy="522"/>
                  <a:chOff x="-5" y="2196"/>
                  <a:chExt cx="2463" cy="1332"/>
                </a:xfrm>
              </p:grpSpPr>
              <p:sp>
                <p:nvSpPr>
                  <p:cNvPr id="33834" name="Freeform 42"/>
                  <p:cNvSpPr>
                    <a:spLocks/>
                  </p:cNvSpPr>
                  <p:nvPr/>
                </p:nvSpPr>
                <p:spPr bwMode="hidden">
                  <a:xfrm rot="19495919" flipH="1">
                    <a:off x="645" y="2198"/>
                    <a:ext cx="1815"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35" name="Freeform 43"/>
                  <p:cNvSpPr>
                    <a:spLocks/>
                  </p:cNvSpPr>
                  <p:nvPr/>
                </p:nvSpPr>
                <p:spPr bwMode="hidden">
                  <a:xfrm rot="19495919" flipH="1">
                    <a:off x="-4" y="2985"/>
                    <a:ext cx="975" cy="55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5" name="Group 44"/>
                <p:cNvGrpSpPr>
                  <a:grpSpLocks/>
                </p:cNvGrpSpPr>
                <p:nvPr/>
              </p:nvGrpSpPr>
              <p:grpSpPr bwMode="auto">
                <a:xfrm>
                  <a:off x="3124" y="777"/>
                  <a:ext cx="971" cy="417"/>
                  <a:chOff x="-52" y="2009"/>
                  <a:chExt cx="2477" cy="1064"/>
                </a:xfrm>
              </p:grpSpPr>
              <p:sp>
                <p:nvSpPr>
                  <p:cNvPr id="33837" name="Freeform 45"/>
                  <p:cNvSpPr>
                    <a:spLocks/>
                  </p:cNvSpPr>
                  <p:nvPr/>
                </p:nvSpPr>
                <p:spPr bwMode="hidden">
                  <a:xfrm rot="20017085" flipH="1">
                    <a:off x="691" y="2010"/>
                    <a:ext cx="1732" cy="30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38" name="Freeform 46"/>
                  <p:cNvSpPr>
                    <a:spLocks/>
                  </p:cNvSpPr>
                  <p:nvPr/>
                </p:nvSpPr>
                <p:spPr bwMode="hidden">
                  <a:xfrm rot="20017085" flipH="1">
                    <a:off x="-52" y="2597"/>
                    <a:ext cx="929" cy="47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6" name="Group 47"/>
                <p:cNvGrpSpPr>
                  <a:grpSpLocks/>
                </p:cNvGrpSpPr>
                <p:nvPr/>
              </p:nvGrpSpPr>
              <p:grpSpPr bwMode="auto">
                <a:xfrm>
                  <a:off x="3115" y="700"/>
                  <a:ext cx="969" cy="363"/>
                  <a:chOff x="-74" y="1813"/>
                  <a:chExt cx="2472" cy="927"/>
                </a:xfrm>
              </p:grpSpPr>
              <p:sp>
                <p:nvSpPr>
                  <p:cNvPr id="33840" name="Freeform 48"/>
                  <p:cNvSpPr>
                    <a:spLocks/>
                  </p:cNvSpPr>
                  <p:nvPr/>
                </p:nvSpPr>
                <p:spPr bwMode="hidden">
                  <a:xfrm rot="20519637" flipH="1">
                    <a:off x="720" y="1811"/>
                    <a:ext cx="1676"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41" name="Freeform 49"/>
                  <p:cNvSpPr>
                    <a:spLocks/>
                  </p:cNvSpPr>
                  <p:nvPr/>
                </p:nvSpPr>
                <p:spPr bwMode="hidden">
                  <a:xfrm rot="20519637" flipH="1">
                    <a:off x="-74" y="2210"/>
                    <a:ext cx="901" cy="5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7" name="Group 50"/>
                <p:cNvGrpSpPr>
                  <a:grpSpLocks/>
                </p:cNvGrpSpPr>
                <p:nvPr/>
              </p:nvGrpSpPr>
              <p:grpSpPr bwMode="auto">
                <a:xfrm>
                  <a:off x="3153" y="613"/>
                  <a:ext cx="918" cy="257"/>
                  <a:chOff x="22" y="1591"/>
                  <a:chExt cx="2342" cy="657"/>
                </a:xfrm>
              </p:grpSpPr>
              <p:sp>
                <p:nvSpPr>
                  <p:cNvPr id="33843" name="Freeform 51"/>
                  <p:cNvSpPr>
                    <a:spLocks/>
                  </p:cNvSpPr>
                  <p:nvPr/>
                </p:nvSpPr>
                <p:spPr bwMode="hidden">
                  <a:xfrm rot="21136207" flipH="1">
                    <a:off x="817" y="1600"/>
                    <a:ext cx="1545" cy="30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44" name="Freeform 52"/>
                  <p:cNvSpPr>
                    <a:spLocks/>
                  </p:cNvSpPr>
                  <p:nvPr/>
                </p:nvSpPr>
                <p:spPr bwMode="hidden">
                  <a:xfrm rot="21136207" flipH="1">
                    <a:off x="23" y="1758"/>
                    <a:ext cx="831"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8" name="Group 53"/>
                <p:cNvGrpSpPr>
                  <a:grpSpLocks/>
                </p:cNvGrpSpPr>
                <p:nvPr/>
              </p:nvGrpSpPr>
              <p:grpSpPr bwMode="auto">
                <a:xfrm>
                  <a:off x="3218" y="556"/>
                  <a:ext cx="843" cy="134"/>
                  <a:chOff x="189" y="1446"/>
                  <a:chExt cx="2150" cy="343"/>
                </a:xfrm>
              </p:grpSpPr>
              <p:sp>
                <p:nvSpPr>
                  <p:cNvPr id="33846" name="Freeform 54"/>
                  <p:cNvSpPr>
                    <a:spLocks/>
                  </p:cNvSpPr>
                  <p:nvPr/>
                </p:nvSpPr>
                <p:spPr bwMode="hidden">
                  <a:xfrm rot="84182" flipH="1">
                    <a:off x="934" y="1465"/>
                    <a:ext cx="1405"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47" name="Freeform 55"/>
                  <p:cNvSpPr>
                    <a:spLocks/>
                  </p:cNvSpPr>
                  <p:nvPr/>
                </p:nvSpPr>
                <p:spPr bwMode="hidden">
                  <a:xfrm rot="84182" flipH="1">
                    <a:off x="188" y="1447"/>
                    <a:ext cx="756"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49" name="Group 56"/>
                <p:cNvGrpSpPr>
                  <a:grpSpLocks/>
                </p:cNvGrpSpPr>
                <p:nvPr/>
              </p:nvGrpSpPr>
              <p:grpSpPr bwMode="auto">
                <a:xfrm>
                  <a:off x="3342" y="418"/>
                  <a:ext cx="737" cy="167"/>
                  <a:chOff x="505" y="1094"/>
                  <a:chExt cx="1879" cy="427"/>
                </a:xfrm>
              </p:grpSpPr>
              <p:sp>
                <p:nvSpPr>
                  <p:cNvPr id="33849" name="Freeform 57"/>
                  <p:cNvSpPr>
                    <a:spLocks/>
                  </p:cNvSpPr>
                  <p:nvPr/>
                </p:nvSpPr>
                <p:spPr bwMode="hidden">
                  <a:xfrm rot="802576" flipH="1">
                    <a:off x="1153" y="1307"/>
                    <a:ext cx="1232" cy="2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50"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50" name="Group 59"/>
                <p:cNvGrpSpPr>
                  <a:grpSpLocks/>
                </p:cNvGrpSpPr>
                <p:nvPr/>
              </p:nvGrpSpPr>
              <p:grpSpPr bwMode="auto">
                <a:xfrm>
                  <a:off x="3386" y="341"/>
                  <a:ext cx="725" cy="218"/>
                  <a:chOff x="616" y="899"/>
                  <a:chExt cx="1850" cy="554"/>
                </a:xfrm>
              </p:grpSpPr>
              <p:sp>
                <p:nvSpPr>
                  <p:cNvPr id="33852" name="Freeform 60"/>
                  <p:cNvSpPr>
                    <a:spLocks/>
                  </p:cNvSpPr>
                  <p:nvPr/>
                </p:nvSpPr>
                <p:spPr bwMode="hidden">
                  <a:xfrm rot="1277471" flipH="1">
                    <a:off x="1232" y="123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53" name="Freeform 61"/>
                  <p:cNvSpPr>
                    <a:spLocks/>
                  </p:cNvSpPr>
                  <p:nvPr/>
                </p:nvSpPr>
                <p:spPr bwMode="hidden">
                  <a:xfrm rot="1277471" flipH="1">
                    <a:off x="615" y="897"/>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51" name="Group 62"/>
                <p:cNvGrpSpPr>
                  <a:grpSpLocks/>
                </p:cNvGrpSpPr>
                <p:nvPr/>
              </p:nvGrpSpPr>
              <p:grpSpPr bwMode="auto">
                <a:xfrm>
                  <a:off x="3472" y="231"/>
                  <a:ext cx="693" cy="291"/>
                  <a:chOff x="3472" y="231"/>
                  <a:chExt cx="693" cy="291"/>
                </a:xfrm>
              </p:grpSpPr>
              <p:sp>
                <p:nvSpPr>
                  <p:cNvPr id="33855" name="Freeform 63"/>
                  <p:cNvSpPr>
                    <a:spLocks/>
                  </p:cNvSpPr>
                  <p:nvPr/>
                </p:nvSpPr>
                <p:spPr bwMode="hidden">
                  <a:xfrm rot="2028410" flipH="1">
                    <a:off x="3680" y="437"/>
                    <a:ext cx="485" cy="8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56" name="Freeform 64"/>
                  <p:cNvSpPr>
                    <a:spLocks/>
                  </p:cNvSpPr>
                  <p:nvPr/>
                </p:nvSpPr>
                <p:spPr bwMode="hidden">
                  <a:xfrm rot="2028410" flipH="1">
                    <a:off x="3472" y="230"/>
                    <a:ext cx="260"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52" name="Group 65"/>
                <p:cNvGrpSpPr>
                  <a:grpSpLocks/>
                </p:cNvGrpSpPr>
                <p:nvPr/>
              </p:nvGrpSpPr>
              <p:grpSpPr bwMode="auto">
                <a:xfrm>
                  <a:off x="3554" y="118"/>
                  <a:ext cx="664" cy="349"/>
                  <a:chOff x="3554" y="118"/>
                  <a:chExt cx="664" cy="349"/>
                </a:xfrm>
              </p:grpSpPr>
              <p:sp>
                <p:nvSpPr>
                  <p:cNvPr id="33858" name="Freeform 66"/>
                  <p:cNvSpPr>
                    <a:spLocks/>
                  </p:cNvSpPr>
                  <p:nvPr/>
                </p:nvSpPr>
                <p:spPr bwMode="hidden">
                  <a:xfrm rot="2664424" flipH="1">
                    <a:off x="3728" y="382"/>
                    <a:ext cx="490" cy="8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59" name="Freeform 67"/>
                  <p:cNvSpPr>
                    <a:spLocks/>
                  </p:cNvSpPr>
                  <p:nvPr/>
                </p:nvSpPr>
                <p:spPr bwMode="hidden">
                  <a:xfrm rot="2664424" flipH="1">
                    <a:off x="3554" y="117"/>
                    <a:ext cx="263" cy="13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53" name="Group 68"/>
                <p:cNvGrpSpPr>
                  <a:grpSpLocks/>
                </p:cNvGrpSpPr>
                <p:nvPr/>
              </p:nvGrpSpPr>
              <p:grpSpPr bwMode="auto">
                <a:xfrm>
                  <a:off x="3784" y="30"/>
                  <a:ext cx="305" cy="593"/>
                  <a:chOff x="1633" y="104"/>
                  <a:chExt cx="778" cy="1512"/>
                </a:xfrm>
              </p:grpSpPr>
              <p:sp>
                <p:nvSpPr>
                  <p:cNvPr id="33861" name="Freeform 69"/>
                  <p:cNvSpPr>
                    <a:spLocks/>
                  </p:cNvSpPr>
                  <p:nvPr/>
                </p:nvSpPr>
                <p:spPr bwMode="hidden">
                  <a:xfrm rot="3473776" flipH="1">
                    <a:off x="1751" y="958"/>
                    <a:ext cx="110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62" name="Freeform 70"/>
                  <p:cNvSpPr>
                    <a:spLocks/>
                  </p:cNvSpPr>
                  <p:nvPr/>
                </p:nvSpPr>
                <p:spPr bwMode="hidden">
                  <a:xfrm rot="3473776" flipH="1">
                    <a:off x="1507" y="232"/>
                    <a:ext cx="59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54" name="Group 71"/>
                <p:cNvGrpSpPr>
                  <a:grpSpLocks/>
                </p:cNvGrpSpPr>
                <p:nvPr/>
              </p:nvGrpSpPr>
              <p:grpSpPr bwMode="auto">
                <a:xfrm>
                  <a:off x="3903" y="0"/>
                  <a:ext cx="248" cy="601"/>
                  <a:chOff x="1935" y="28"/>
                  <a:chExt cx="634" cy="1534"/>
                </a:xfrm>
              </p:grpSpPr>
              <p:sp>
                <p:nvSpPr>
                  <p:cNvPr id="33864" name="Freeform 72"/>
                  <p:cNvSpPr>
                    <a:spLocks/>
                  </p:cNvSpPr>
                  <p:nvPr/>
                </p:nvSpPr>
                <p:spPr bwMode="hidden">
                  <a:xfrm rot="4126480" flipH="1">
                    <a:off x="1929" y="921"/>
                    <a:ext cx="106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65" name="Freeform 73"/>
                  <p:cNvSpPr>
                    <a:spLocks/>
                  </p:cNvSpPr>
                  <p:nvPr/>
                </p:nvSpPr>
                <p:spPr bwMode="hidden">
                  <a:xfrm rot="4126480" flipH="1">
                    <a:off x="1820" y="144"/>
                    <a:ext cx="569"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55" name="Group 74"/>
                <p:cNvGrpSpPr>
                  <a:grpSpLocks/>
                </p:cNvGrpSpPr>
                <p:nvPr/>
              </p:nvGrpSpPr>
              <p:grpSpPr bwMode="auto">
                <a:xfrm>
                  <a:off x="4251" y="252"/>
                  <a:ext cx="723" cy="222"/>
                  <a:chOff x="2822" y="672"/>
                  <a:chExt cx="1845" cy="566"/>
                </a:xfrm>
              </p:grpSpPr>
              <p:sp>
                <p:nvSpPr>
                  <p:cNvPr id="33867" name="Freeform 75"/>
                  <p:cNvSpPr>
                    <a:spLocks/>
                  </p:cNvSpPr>
                  <p:nvPr/>
                </p:nvSpPr>
                <p:spPr bwMode="hidden">
                  <a:xfrm rot="-1325434">
                    <a:off x="2823" y="1026"/>
                    <a:ext cx="1233" cy="2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68" name="Freeform 76"/>
                  <p:cNvSpPr>
                    <a:spLocks/>
                  </p:cNvSpPr>
                  <p:nvPr/>
                </p:nvSpPr>
                <p:spPr bwMode="hidden">
                  <a:xfrm rot="-1325434">
                    <a:off x="4004" y="674"/>
                    <a:ext cx="663" cy="3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56" name="Group 77"/>
                <p:cNvGrpSpPr>
                  <a:grpSpLocks/>
                </p:cNvGrpSpPr>
                <p:nvPr/>
              </p:nvGrpSpPr>
              <p:grpSpPr bwMode="auto">
                <a:xfrm>
                  <a:off x="4196" y="163"/>
                  <a:ext cx="699" cy="282"/>
                  <a:chOff x="2683" y="445"/>
                  <a:chExt cx="1781" cy="717"/>
                </a:xfrm>
              </p:grpSpPr>
              <p:sp>
                <p:nvSpPr>
                  <p:cNvPr id="33870" name="Freeform 78"/>
                  <p:cNvSpPr>
                    <a:spLocks/>
                  </p:cNvSpPr>
                  <p:nvPr/>
                </p:nvSpPr>
                <p:spPr bwMode="hidden">
                  <a:xfrm rot="-1921064">
                    <a:off x="2684" y="943"/>
                    <a:ext cx="1231" cy="2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71" name="Freeform 79"/>
                  <p:cNvSpPr>
                    <a:spLocks/>
                  </p:cNvSpPr>
                  <p:nvPr/>
                </p:nvSpPr>
                <p:spPr bwMode="hidden">
                  <a:xfrm rot="-1921064">
                    <a:off x="3803" y="446"/>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33872" name="Freeform 80"/>
                <p:cNvSpPr>
                  <a:spLocks/>
                </p:cNvSpPr>
                <p:nvPr/>
              </p:nvSpPr>
              <p:spPr bwMode="hidden">
                <a:xfrm rot="4578755" flipH="1">
                  <a:off x="3969" y="373"/>
                  <a:ext cx="402"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73" name="Freeform 81"/>
                <p:cNvSpPr>
                  <a:spLocks/>
                </p:cNvSpPr>
                <p:nvPr/>
              </p:nvSpPr>
              <p:spPr bwMode="hidden">
                <a:xfrm rot="4578755" flipH="1">
                  <a:off x="3977" y="76"/>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5659" name="Group 82"/>
                <p:cNvGrpSpPr>
                  <a:grpSpLocks/>
                </p:cNvGrpSpPr>
                <p:nvPr/>
              </p:nvGrpSpPr>
              <p:grpSpPr bwMode="auto">
                <a:xfrm>
                  <a:off x="4242" y="5"/>
                  <a:ext cx="251" cy="596"/>
                  <a:chOff x="2800" y="41"/>
                  <a:chExt cx="640" cy="1520"/>
                </a:xfrm>
              </p:grpSpPr>
              <p:sp>
                <p:nvSpPr>
                  <p:cNvPr id="33875" name="Freeform 83"/>
                  <p:cNvSpPr>
                    <a:spLocks/>
                  </p:cNvSpPr>
                  <p:nvPr/>
                </p:nvSpPr>
                <p:spPr bwMode="hidden">
                  <a:xfrm rot="-3857755">
                    <a:off x="2360" y="937"/>
                    <a:ext cx="1062" cy="18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76" name="Freeform 84"/>
                  <p:cNvSpPr>
                    <a:spLocks/>
                  </p:cNvSpPr>
                  <p:nvPr/>
                </p:nvSpPr>
                <p:spPr bwMode="hidden">
                  <a:xfrm rot="-3857755">
                    <a:off x="3010" y="180"/>
                    <a:ext cx="569"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0" name="Group 85"/>
                <p:cNvGrpSpPr>
                  <a:grpSpLocks/>
                </p:cNvGrpSpPr>
                <p:nvPr/>
              </p:nvGrpSpPr>
              <p:grpSpPr bwMode="auto">
                <a:xfrm>
                  <a:off x="4295" y="53"/>
                  <a:ext cx="398" cy="574"/>
                  <a:chOff x="2934" y="163"/>
                  <a:chExt cx="1017" cy="1464"/>
                </a:xfrm>
              </p:grpSpPr>
              <p:sp>
                <p:nvSpPr>
                  <p:cNvPr id="33878" name="Freeform 86"/>
                  <p:cNvSpPr>
                    <a:spLocks/>
                  </p:cNvSpPr>
                  <p:nvPr/>
                </p:nvSpPr>
                <p:spPr bwMode="hidden">
                  <a:xfrm rot="-2777260">
                    <a:off x="2489" y="919"/>
                    <a:ext cx="1161" cy="27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79" name="Freeform 87"/>
                  <p:cNvSpPr>
                    <a:spLocks/>
                  </p:cNvSpPr>
                  <p:nvPr/>
                </p:nvSpPr>
                <p:spPr bwMode="hidden">
                  <a:xfrm rot="-2777260">
                    <a:off x="3428" y="263"/>
                    <a:ext cx="622" cy="42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1" name="Group 88"/>
                <p:cNvGrpSpPr>
                  <a:grpSpLocks/>
                </p:cNvGrpSpPr>
                <p:nvPr/>
              </p:nvGrpSpPr>
              <p:grpSpPr bwMode="auto">
                <a:xfrm>
                  <a:off x="4215" y="2"/>
                  <a:ext cx="95" cy="567"/>
                  <a:chOff x="2730" y="32"/>
                  <a:chExt cx="243" cy="1448"/>
                </a:xfrm>
              </p:grpSpPr>
              <p:sp>
                <p:nvSpPr>
                  <p:cNvPr id="33881" name="Freeform 89"/>
                  <p:cNvSpPr>
                    <a:spLocks/>
                  </p:cNvSpPr>
                  <p:nvPr/>
                </p:nvSpPr>
                <p:spPr bwMode="hidden">
                  <a:xfrm rot="-4903748">
                    <a:off x="2298" y="957"/>
                    <a:ext cx="946"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82" name="Freeform 90"/>
                  <p:cNvSpPr>
                    <a:spLocks/>
                  </p:cNvSpPr>
                  <p:nvPr/>
                </p:nvSpPr>
                <p:spPr bwMode="hidden">
                  <a:xfrm rot="-4903748">
                    <a:off x="2649" y="220"/>
                    <a:ext cx="511" cy="1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2" name="Group 91"/>
                <p:cNvGrpSpPr>
                  <a:grpSpLocks/>
                </p:cNvGrpSpPr>
                <p:nvPr/>
              </p:nvGrpSpPr>
              <p:grpSpPr bwMode="auto">
                <a:xfrm>
                  <a:off x="3514" y="683"/>
                  <a:ext cx="425" cy="960"/>
                  <a:chOff x="943" y="1769"/>
                  <a:chExt cx="1085" cy="2450"/>
                </a:xfrm>
              </p:grpSpPr>
              <p:sp>
                <p:nvSpPr>
                  <p:cNvPr id="33884" name="Freeform 92"/>
                  <p:cNvSpPr>
                    <a:spLocks/>
                  </p:cNvSpPr>
                  <p:nvPr/>
                </p:nvSpPr>
                <p:spPr bwMode="hidden">
                  <a:xfrm rot="18335692" flipH="1">
                    <a:off x="1010" y="2472"/>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85" name="Freeform 93"/>
                  <p:cNvSpPr>
                    <a:spLocks/>
                  </p:cNvSpPr>
                  <p:nvPr/>
                </p:nvSpPr>
                <p:spPr bwMode="hidden">
                  <a:xfrm rot="18335692" flipH="1">
                    <a:off x="730" y="3508"/>
                    <a:ext cx="91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3" name="Group 94"/>
                <p:cNvGrpSpPr>
                  <a:grpSpLocks/>
                </p:cNvGrpSpPr>
                <p:nvPr/>
              </p:nvGrpSpPr>
              <p:grpSpPr bwMode="auto">
                <a:xfrm>
                  <a:off x="3715" y="748"/>
                  <a:ext cx="300" cy="930"/>
                  <a:chOff x="1455" y="1936"/>
                  <a:chExt cx="766" cy="2373"/>
                </a:xfrm>
              </p:grpSpPr>
              <p:sp>
                <p:nvSpPr>
                  <p:cNvPr id="33887" name="Freeform 95"/>
                  <p:cNvSpPr>
                    <a:spLocks/>
                  </p:cNvSpPr>
                  <p:nvPr/>
                </p:nvSpPr>
                <p:spPr bwMode="hidden">
                  <a:xfrm rot="17542885" flipH="1">
                    <a:off x="1267" y="2576"/>
                    <a:ext cx="1596"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88" name="Freeform 96"/>
                  <p:cNvSpPr>
                    <a:spLocks/>
                  </p:cNvSpPr>
                  <p:nvPr/>
                </p:nvSpPr>
                <p:spPr bwMode="hidden">
                  <a:xfrm rot="17542885" flipH="1">
                    <a:off x="1272" y="3637"/>
                    <a:ext cx="857"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4" name="Group 97"/>
                <p:cNvGrpSpPr>
                  <a:grpSpLocks/>
                </p:cNvGrpSpPr>
                <p:nvPr/>
              </p:nvGrpSpPr>
              <p:grpSpPr bwMode="auto">
                <a:xfrm rot="88588">
                  <a:off x="3923" y="769"/>
                  <a:ext cx="180" cy="913"/>
                  <a:chOff x="1956" y="1990"/>
                  <a:chExt cx="492" cy="2604"/>
                </a:xfrm>
              </p:grpSpPr>
              <p:sp>
                <p:nvSpPr>
                  <p:cNvPr id="33890" name="Freeform 98"/>
                  <p:cNvSpPr>
                    <a:spLocks/>
                  </p:cNvSpPr>
                  <p:nvPr/>
                </p:nvSpPr>
                <p:spPr bwMode="hidden">
                  <a:xfrm rot="16782062" flipH="1">
                    <a:off x="1431" y="2681"/>
                    <a:ext cx="1712" cy="30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91" name="Freeform 99"/>
                  <p:cNvSpPr>
                    <a:spLocks/>
                  </p:cNvSpPr>
                  <p:nvPr/>
                </p:nvSpPr>
                <p:spPr bwMode="hidden">
                  <a:xfrm rot="16782062" flipH="1">
                    <a:off x="1723" y="3883"/>
                    <a:ext cx="918" cy="47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5" name="Group 100"/>
                <p:cNvGrpSpPr>
                  <a:grpSpLocks/>
                </p:cNvGrpSpPr>
                <p:nvPr/>
              </p:nvGrpSpPr>
              <p:grpSpPr bwMode="auto">
                <a:xfrm>
                  <a:off x="4451" y="662"/>
                  <a:ext cx="442" cy="951"/>
                  <a:chOff x="3334" y="1717"/>
                  <a:chExt cx="1125" cy="2426"/>
                </a:xfrm>
              </p:grpSpPr>
              <p:sp>
                <p:nvSpPr>
                  <p:cNvPr id="33893" name="Freeform 101"/>
                  <p:cNvSpPr>
                    <a:spLocks/>
                  </p:cNvSpPr>
                  <p:nvPr/>
                </p:nvSpPr>
                <p:spPr bwMode="hidden">
                  <a:xfrm rot="3144576">
                    <a:off x="2630" y="2421"/>
                    <a:ext cx="1719"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94" name="Freeform 102"/>
                  <p:cNvSpPr>
                    <a:spLocks/>
                  </p:cNvSpPr>
                  <p:nvPr/>
                </p:nvSpPr>
                <p:spPr bwMode="hidden">
                  <a:xfrm rot="3144576">
                    <a:off x="3746" y="3436"/>
                    <a:ext cx="921"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6" name="Group 103"/>
                <p:cNvGrpSpPr>
                  <a:grpSpLocks/>
                </p:cNvGrpSpPr>
                <p:nvPr/>
              </p:nvGrpSpPr>
              <p:grpSpPr bwMode="auto">
                <a:xfrm>
                  <a:off x="4391" y="721"/>
                  <a:ext cx="347" cy="951"/>
                  <a:chOff x="3181" y="1866"/>
                  <a:chExt cx="883" cy="2426"/>
                </a:xfrm>
              </p:grpSpPr>
              <p:sp>
                <p:nvSpPr>
                  <p:cNvPr id="33896" name="Freeform 104"/>
                  <p:cNvSpPr>
                    <a:spLocks/>
                  </p:cNvSpPr>
                  <p:nvPr/>
                </p:nvSpPr>
                <p:spPr bwMode="hidden">
                  <a:xfrm rot="3745735">
                    <a:off x="2498" y="2538"/>
                    <a:ext cx="1660" cy="29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897" name="Freeform 105"/>
                  <p:cNvSpPr>
                    <a:spLocks/>
                  </p:cNvSpPr>
                  <p:nvPr/>
                </p:nvSpPr>
                <p:spPr bwMode="hidden">
                  <a:xfrm rot="3745735">
                    <a:off x="3386" y="3614"/>
                    <a:ext cx="886" cy="47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7" name="Group 106"/>
                <p:cNvGrpSpPr>
                  <a:grpSpLocks/>
                </p:cNvGrpSpPr>
                <p:nvPr/>
              </p:nvGrpSpPr>
              <p:grpSpPr bwMode="auto">
                <a:xfrm>
                  <a:off x="4323" y="767"/>
                  <a:ext cx="243" cy="935"/>
                  <a:chOff x="3006" y="1983"/>
                  <a:chExt cx="619" cy="2386"/>
                </a:xfrm>
              </p:grpSpPr>
              <p:sp>
                <p:nvSpPr>
                  <p:cNvPr id="33899" name="Freeform 107"/>
                  <p:cNvSpPr>
                    <a:spLocks/>
                  </p:cNvSpPr>
                  <p:nvPr/>
                </p:nvSpPr>
                <p:spPr bwMode="hidden">
                  <a:xfrm rot="4286818">
                    <a:off x="2327" y="2658"/>
                    <a:ext cx="1602"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00" name="Freeform 108"/>
                  <p:cNvSpPr>
                    <a:spLocks/>
                  </p:cNvSpPr>
                  <p:nvPr/>
                </p:nvSpPr>
                <p:spPr bwMode="hidden">
                  <a:xfrm rot="4286818">
                    <a:off x="3000" y="3744"/>
                    <a:ext cx="863" cy="38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8" name="Group 109"/>
                <p:cNvGrpSpPr>
                  <a:grpSpLocks/>
                </p:cNvGrpSpPr>
                <p:nvPr/>
              </p:nvGrpSpPr>
              <p:grpSpPr bwMode="auto">
                <a:xfrm>
                  <a:off x="4249" y="813"/>
                  <a:ext cx="159" cy="870"/>
                  <a:chOff x="2819" y="2101"/>
                  <a:chExt cx="405" cy="2219"/>
                </a:xfrm>
              </p:grpSpPr>
              <p:sp>
                <p:nvSpPr>
                  <p:cNvPr id="33902" name="Freeform 110"/>
                  <p:cNvSpPr>
                    <a:spLocks/>
                  </p:cNvSpPr>
                  <p:nvPr/>
                </p:nvSpPr>
                <p:spPr bwMode="hidden">
                  <a:xfrm rot="4898956">
                    <a:off x="2202" y="2710"/>
                    <a:ext cx="1478" cy="24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03" name="Freeform 111"/>
                  <p:cNvSpPr>
                    <a:spLocks/>
                  </p:cNvSpPr>
                  <p:nvPr/>
                </p:nvSpPr>
                <p:spPr bwMode="hidden">
                  <a:xfrm rot="4898956">
                    <a:off x="2631" y="3736"/>
                    <a:ext cx="792" cy="37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25669" name="Group 112"/>
                <p:cNvGrpSpPr>
                  <a:grpSpLocks/>
                </p:cNvGrpSpPr>
                <p:nvPr/>
              </p:nvGrpSpPr>
              <p:grpSpPr bwMode="auto">
                <a:xfrm>
                  <a:off x="4045" y="826"/>
                  <a:ext cx="167" cy="857"/>
                  <a:chOff x="2287" y="2135"/>
                  <a:chExt cx="426" cy="2185"/>
                </a:xfrm>
              </p:grpSpPr>
              <p:sp>
                <p:nvSpPr>
                  <p:cNvPr id="33905" name="Freeform 113"/>
                  <p:cNvSpPr>
                    <a:spLocks/>
                  </p:cNvSpPr>
                  <p:nvPr/>
                </p:nvSpPr>
                <p:spPr bwMode="hidden">
                  <a:xfrm rot="5755659">
                    <a:off x="1899" y="2759"/>
                    <a:ext cx="1437" cy="1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06" name="Freeform 114"/>
                  <p:cNvSpPr>
                    <a:spLocks/>
                  </p:cNvSpPr>
                  <p:nvPr/>
                </p:nvSpPr>
                <p:spPr bwMode="hidden">
                  <a:xfrm rot="5755659">
                    <a:off x="2046" y="3787"/>
                    <a:ext cx="774"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sp>
            <p:nvSpPr>
              <p:cNvPr id="33907" name="Freeform 115"/>
              <p:cNvSpPr>
                <a:spLocks/>
              </p:cNvSpPr>
              <p:nvPr/>
            </p:nvSpPr>
            <p:spPr bwMode="hidden">
              <a:xfrm flipH="1">
                <a:off x="3872" y="934"/>
                <a:ext cx="192"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08" name="Arc 116"/>
              <p:cNvSpPr>
                <a:spLocks/>
              </p:cNvSpPr>
              <p:nvPr/>
            </p:nvSpPr>
            <p:spPr bwMode="hidden">
              <a:xfrm flipH="1">
                <a:off x="3529" y="727"/>
                <a:ext cx="834" cy="901"/>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09" name="Arc 117"/>
              <p:cNvSpPr>
                <a:spLocks/>
              </p:cNvSpPr>
              <p:nvPr/>
            </p:nvSpPr>
            <p:spPr bwMode="hidden">
              <a:xfrm flipV="1">
                <a:off x="4279" y="179"/>
                <a:ext cx="1006" cy="803"/>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0" name="Arc 118"/>
              <p:cNvSpPr>
                <a:spLocks/>
              </p:cNvSpPr>
              <p:nvPr/>
            </p:nvSpPr>
            <p:spPr bwMode="hidden">
              <a:xfrm flipH="1">
                <a:off x="3613" y="580"/>
                <a:ext cx="487" cy="934"/>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1" name="Arc 119"/>
              <p:cNvSpPr>
                <a:spLocks/>
              </p:cNvSpPr>
              <p:nvPr/>
            </p:nvSpPr>
            <p:spPr bwMode="hidden">
              <a:xfrm flipH="1">
                <a:off x="3267" y="628"/>
                <a:ext cx="790"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2" name="Arc 120"/>
              <p:cNvSpPr>
                <a:spLocks/>
              </p:cNvSpPr>
              <p:nvPr/>
            </p:nvSpPr>
            <p:spPr bwMode="hidden">
              <a:xfrm flipH="1">
                <a:off x="3197" y="458"/>
                <a:ext cx="931" cy="934"/>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3" name="Arc 121"/>
              <p:cNvSpPr>
                <a:spLocks/>
              </p:cNvSpPr>
              <p:nvPr/>
            </p:nvSpPr>
            <p:spPr bwMode="hidden">
              <a:xfrm>
                <a:off x="4229" y="589"/>
                <a:ext cx="148" cy="934"/>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4" name="Arc 122"/>
              <p:cNvSpPr>
                <a:spLocks/>
              </p:cNvSpPr>
              <p:nvPr/>
            </p:nvSpPr>
            <p:spPr bwMode="hidden">
              <a:xfrm>
                <a:off x="4268" y="584"/>
                <a:ext cx="395" cy="934"/>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5" name="Arc 123"/>
              <p:cNvSpPr>
                <a:spLocks/>
              </p:cNvSpPr>
              <p:nvPr/>
            </p:nvSpPr>
            <p:spPr bwMode="hidden">
              <a:xfrm>
                <a:off x="4302" y="462"/>
                <a:ext cx="560" cy="934"/>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6"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7" name="Freeform 125"/>
              <p:cNvSpPr>
                <a:spLocks/>
              </p:cNvSpPr>
              <p:nvPr/>
            </p:nvSpPr>
            <p:spPr bwMode="hidden">
              <a:xfrm rot="19660755" flipV="1">
                <a:off x="4114" y="844"/>
                <a:ext cx="174"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8" name="Arc 126"/>
              <p:cNvSpPr>
                <a:spLocks/>
              </p:cNvSpPr>
              <p:nvPr/>
            </p:nvSpPr>
            <p:spPr bwMode="hidden">
              <a:xfrm flipH="1">
                <a:off x="3144" y="320"/>
                <a:ext cx="995" cy="931"/>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19" name="Arc 127"/>
              <p:cNvSpPr>
                <a:spLocks/>
              </p:cNvSpPr>
              <p:nvPr/>
            </p:nvSpPr>
            <p:spPr bwMode="hidden">
              <a:xfrm flipH="1">
                <a:off x="3424" y="122"/>
                <a:ext cx="726" cy="9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0" name="Arc 128"/>
              <p:cNvSpPr>
                <a:spLocks/>
              </p:cNvSpPr>
              <p:nvPr/>
            </p:nvSpPr>
            <p:spPr bwMode="hidden">
              <a:xfrm>
                <a:off x="4198" y="501"/>
                <a:ext cx="300"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close/>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1" name="Freeform 129"/>
              <p:cNvSpPr>
                <a:spLocks/>
              </p:cNvSpPr>
              <p:nvPr/>
            </p:nvSpPr>
            <p:spPr bwMode="hidden">
              <a:xfrm flipH="1">
                <a:off x="3307" y="982"/>
                <a:ext cx="424"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2"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3" name="Freeform 131"/>
              <p:cNvSpPr>
                <a:spLocks/>
              </p:cNvSpPr>
              <p:nvPr/>
            </p:nvSpPr>
            <p:spPr bwMode="hidden">
              <a:xfrm flipH="1">
                <a:off x="3821" y="172"/>
                <a:ext cx="163" cy="59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4" name="Freeform 132"/>
              <p:cNvSpPr>
                <a:spLocks/>
              </p:cNvSpPr>
              <p:nvPr/>
            </p:nvSpPr>
            <p:spPr bwMode="hidden">
              <a:xfrm>
                <a:off x="4840" y="895"/>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5" name="Freeform 133"/>
              <p:cNvSpPr>
                <a:spLocks/>
              </p:cNvSpPr>
              <p:nvPr/>
            </p:nvSpPr>
            <p:spPr bwMode="hidden">
              <a:xfrm>
                <a:off x="4635" y="575"/>
                <a:ext cx="595" cy="42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6" name="Freeform 134"/>
              <p:cNvSpPr>
                <a:spLocks/>
              </p:cNvSpPr>
              <p:nvPr/>
            </p:nvSpPr>
            <p:spPr bwMode="hidden">
              <a:xfrm>
                <a:off x="4657" y="131"/>
                <a:ext cx="260" cy="563"/>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7" name="Freeform 135"/>
              <p:cNvSpPr>
                <a:spLocks/>
              </p:cNvSpPr>
              <p:nvPr/>
            </p:nvSpPr>
            <p:spPr bwMode="hidden">
              <a:xfrm rot="20253369">
                <a:off x="4401" y="598"/>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3928" name="Freeform 136"/>
              <p:cNvSpPr>
                <a:spLocks/>
              </p:cNvSpPr>
              <p:nvPr/>
            </p:nvSpPr>
            <p:spPr bwMode="hidden">
              <a:xfrm rot="1346631" flipH="1">
                <a:off x="3783" y="591"/>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sp>
        <p:nvSpPr>
          <p:cNvPr id="25603"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4"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93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Black" pitchFamily="34" charset="0"/>
              </a:defRPr>
            </a:lvl1pPr>
          </a:lstStyle>
          <a:p>
            <a:endParaRPr lang="en-US" altLang="en-US"/>
          </a:p>
        </p:txBody>
      </p:sp>
      <p:sp>
        <p:nvSpPr>
          <p:cNvPr id="3393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Black" pitchFamily="34" charset="0"/>
              </a:defRPr>
            </a:lvl1pPr>
          </a:lstStyle>
          <a:p>
            <a:endParaRPr lang="en-US" altLang="en-US"/>
          </a:p>
        </p:txBody>
      </p:sp>
      <p:sp>
        <p:nvSpPr>
          <p:cNvPr id="3393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pitchFamily="34" charset="0"/>
              </a:defRPr>
            </a:lvl1pPr>
          </a:lstStyle>
          <a:p>
            <a:fld id="{B1235C91-7815-44A3-9A0D-11FD06F0A6D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84"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Arial Black" pitchFamily="-110"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Arial Black" pitchFamily="-110"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Arial Black" pitchFamily="-110"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Arial Black" pitchFamily="-110"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Arial Black" pitchFamily="-110" charset="0"/>
        </a:defRPr>
      </a:lvl6pPr>
      <a:lvl7pPr marL="914400" algn="l" rtl="0" fontAlgn="base">
        <a:spcBef>
          <a:spcPct val="0"/>
        </a:spcBef>
        <a:spcAft>
          <a:spcPct val="0"/>
        </a:spcAft>
        <a:defRPr sz="4400">
          <a:solidFill>
            <a:schemeClr val="tx2"/>
          </a:solidFill>
          <a:latin typeface="Arial Black" pitchFamily="-110" charset="0"/>
        </a:defRPr>
      </a:lvl7pPr>
      <a:lvl8pPr marL="1371600" algn="l" rtl="0" fontAlgn="base">
        <a:spcBef>
          <a:spcPct val="0"/>
        </a:spcBef>
        <a:spcAft>
          <a:spcPct val="0"/>
        </a:spcAft>
        <a:defRPr sz="4400">
          <a:solidFill>
            <a:schemeClr val="tx2"/>
          </a:solidFill>
          <a:latin typeface="Arial Black" pitchFamily="-110" charset="0"/>
        </a:defRPr>
      </a:lvl8pPr>
      <a:lvl9pPr marL="1828800" algn="l" rtl="0" fontAlgn="base">
        <a:spcBef>
          <a:spcPct val="0"/>
        </a:spcBef>
        <a:spcAft>
          <a:spcPct val="0"/>
        </a:spcAft>
        <a:defRPr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0" y="0"/>
            <a:ext cx="1492250" cy="5834063"/>
            <a:chOff x="0" y="0"/>
            <a:chExt cx="1680" cy="4320"/>
          </a:xfrm>
        </p:grpSpPr>
        <p:sp>
          <p:nvSpPr>
            <p:cNvPr id="68611" name="Rectangle 3"/>
            <p:cNvSpPr>
              <a:spLocks noChangeArrowheads="1"/>
            </p:cNvSpPr>
            <p:nvPr/>
          </p:nvSpPr>
          <p:spPr bwMode="hidden">
            <a:xfrm>
              <a:off x="1247" y="0"/>
              <a:ext cx="433"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p>
          </p:txBody>
        </p:sp>
        <p:pic>
          <p:nvPicPr>
            <p:cNvPr id="38921" name="Picture 4" descr="slidemaster_med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3" name="Rectangle 5"/>
          <p:cNvSpPr>
            <a:spLocks noGrp="1" noChangeArrowheads="1"/>
          </p:cNvSpPr>
          <p:nvPr>
            <p:ph type="title"/>
          </p:nvPr>
        </p:nvSpPr>
        <p:spPr bwMode="auto">
          <a:xfrm>
            <a:off x="1377950" y="228600"/>
            <a:ext cx="746125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8614" name="Rectangle 6"/>
          <p:cNvSpPr>
            <a:spLocks noGrp="1" noChangeArrowheads="1"/>
          </p:cNvSpPr>
          <p:nvPr>
            <p:ph type="body" idx="1"/>
          </p:nvPr>
        </p:nvSpPr>
        <p:spPr bwMode="auto">
          <a:xfrm>
            <a:off x="1377950" y="1600200"/>
            <a:ext cx="746125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8615"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en-US" altLang="en-US"/>
          </a:p>
        </p:txBody>
      </p:sp>
      <p:sp>
        <p:nvSpPr>
          <p:cNvPr id="6861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n-US" altLang="en-US"/>
          </a:p>
        </p:txBody>
      </p:sp>
      <p:sp>
        <p:nvSpPr>
          <p:cNvPr id="68617"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0D7DAA49-4F2B-4182-BF48-9DEDB1F016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5"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pitchFamily="-110" charset="0"/>
          <a:ea typeface="ＭＳ Ｐゴシック" pitchFamily="-111" charset="-128"/>
          <a:cs typeface="ＭＳ Ｐゴシック" pitchFamily="-111" charset="-128"/>
        </a:defRPr>
      </a:lvl2pPr>
      <a:lvl3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pitchFamily="-110" charset="0"/>
          <a:ea typeface="ＭＳ Ｐゴシック" pitchFamily="-111" charset="-128"/>
          <a:cs typeface="ＭＳ Ｐゴシック" pitchFamily="-111" charset="-128"/>
        </a:defRPr>
      </a:lvl3pPr>
      <a:lvl4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pitchFamily="-110" charset="0"/>
          <a:ea typeface="ＭＳ Ｐゴシック" pitchFamily="-111" charset="-128"/>
          <a:cs typeface="ＭＳ Ｐゴシック" pitchFamily="-111" charset="-128"/>
        </a:defRPr>
      </a:lvl4pPr>
      <a:lvl5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pitchFamily="-110" charset="0"/>
          <a:ea typeface="ＭＳ Ｐゴシック" pitchFamily="-111" charset="-128"/>
          <a:cs typeface="ＭＳ Ｐゴシック" pitchFamily="-111" charset="-128"/>
        </a:defRPr>
      </a:lvl5pPr>
      <a:lvl6pPr marL="457200" algn="l" rtl="0" fontAlgn="base">
        <a:spcBef>
          <a:spcPct val="0"/>
        </a:spcBef>
        <a:spcAft>
          <a:spcPct val="0"/>
        </a:spcAft>
        <a:defRPr sz="3600">
          <a:solidFill>
            <a:schemeClr val="tx2"/>
          </a:solidFill>
          <a:effectLst>
            <a:outerShdw blurRad="38100" dist="38100" dir="2700000" algn="tl">
              <a:srgbClr val="DDDDDD"/>
            </a:outerShdw>
          </a:effectLst>
          <a:latin typeface="Arial" pitchFamily="-110" charset="0"/>
        </a:defRPr>
      </a:lvl6pPr>
      <a:lvl7pPr marL="914400" algn="l" rtl="0" fontAlgn="base">
        <a:spcBef>
          <a:spcPct val="0"/>
        </a:spcBef>
        <a:spcAft>
          <a:spcPct val="0"/>
        </a:spcAft>
        <a:defRPr sz="3600">
          <a:solidFill>
            <a:schemeClr val="tx2"/>
          </a:solidFill>
          <a:effectLst>
            <a:outerShdw blurRad="38100" dist="38100" dir="2700000" algn="tl">
              <a:srgbClr val="DDDDDD"/>
            </a:outerShdw>
          </a:effectLst>
          <a:latin typeface="Arial" pitchFamily="-110" charset="0"/>
        </a:defRPr>
      </a:lvl7pPr>
      <a:lvl8pPr marL="1371600" algn="l" rtl="0" fontAlgn="base">
        <a:spcBef>
          <a:spcPct val="0"/>
        </a:spcBef>
        <a:spcAft>
          <a:spcPct val="0"/>
        </a:spcAft>
        <a:defRPr sz="3600">
          <a:solidFill>
            <a:schemeClr val="tx2"/>
          </a:solidFill>
          <a:effectLst>
            <a:outerShdw blurRad="38100" dist="38100" dir="2700000" algn="tl">
              <a:srgbClr val="DDDDDD"/>
            </a:outerShdw>
          </a:effectLst>
          <a:latin typeface="Arial" pitchFamily="-110" charset="0"/>
        </a:defRPr>
      </a:lvl8pPr>
      <a:lvl9pPr marL="1828800" algn="l" rtl="0" fontAlgn="base">
        <a:spcBef>
          <a:spcPct val="0"/>
        </a:spcBef>
        <a:spcAft>
          <a:spcPct val="0"/>
        </a:spcAft>
        <a:defRPr sz="3600">
          <a:solidFill>
            <a:schemeClr val="tx2"/>
          </a:solidFill>
          <a:effectLst>
            <a:outerShdw blurRad="38100" dist="38100" dir="2700000" algn="tl">
              <a:srgbClr val="DDDDDD"/>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DDDDDD"/>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DDDDDD"/>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DDDDDD"/>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DDDDDD"/>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DDDDDD"/>
            </a:outerShdw>
          </a:effectLst>
          <a:latin typeface="+mn-lt"/>
          <a:ea typeface="ＭＳ Ｐゴシック" pitchFamily="-110" charset="-128"/>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DDDDDD"/>
            </a:outerShdw>
          </a:effectLst>
          <a:latin typeface="+mn-lt"/>
          <a:ea typeface="ＭＳ Ｐゴシック" pitchFamily="-110" charset="-128"/>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DDDDDD"/>
            </a:outerShdw>
          </a:effectLst>
          <a:latin typeface="+mn-lt"/>
          <a:ea typeface="ＭＳ Ｐゴシック" pitchFamily="-110" charset="-128"/>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DDDDDD"/>
            </a:outerShdw>
          </a:effectLst>
          <a:latin typeface="+mn-lt"/>
          <a:ea typeface="ＭＳ Ｐゴシック" pitchFamily="-110" charset="-128"/>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DDDDDD"/>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250" name="Group 3"/>
          <p:cNvGrpSpPr>
            <a:grpSpLocks/>
          </p:cNvGrpSpPr>
          <p:nvPr userDrawn="1"/>
        </p:nvGrpSpPr>
        <p:grpSpPr bwMode="auto">
          <a:xfrm>
            <a:off x="0" y="0"/>
            <a:ext cx="3200400" cy="6858000"/>
            <a:chOff x="0" y="0"/>
            <a:chExt cx="2016" cy="4320"/>
          </a:xfrm>
        </p:grpSpPr>
        <p:sp>
          <p:nvSpPr>
            <p:cNvPr id="9728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728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53251" name="Group 6"/>
          <p:cNvGrpSpPr>
            <a:grpSpLocks/>
          </p:cNvGrpSpPr>
          <p:nvPr userDrawn="1"/>
        </p:nvGrpSpPr>
        <p:grpSpPr bwMode="auto">
          <a:xfrm>
            <a:off x="533400" y="1357313"/>
            <a:ext cx="7318375" cy="158750"/>
            <a:chOff x="144" y="1248"/>
            <a:chExt cx="4656" cy="201"/>
          </a:xfrm>
        </p:grpSpPr>
        <p:sp>
          <p:nvSpPr>
            <p:cNvPr id="97287" name="AutoShape 7"/>
            <p:cNvSpPr>
              <a:spLocks noChangeArrowheads="1"/>
            </p:cNvSpPr>
            <p:nvPr userDrawn="1"/>
          </p:nvSpPr>
          <p:spPr bwMode="auto">
            <a:xfrm>
              <a:off x="384" y="1248"/>
              <a:ext cx="4416" cy="201"/>
            </a:xfrm>
            <a:prstGeom prst="roundRect">
              <a:avLst>
                <a:gd name="adj" fmla="val 0"/>
              </a:avLst>
            </a:prstGeom>
            <a:solidFill>
              <a:schemeClr val="hlink"/>
            </a:soli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97288" name="AutoShape 8"/>
            <p:cNvSpPr>
              <a:spLocks noChangeArrowheads="1"/>
            </p:cNvSpPr>
            <p:nvPr userDrawn="1"/>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53252" name="AutoShape 9"/>
          <p:cNvSpPr>
            <a:spLocks noGrp="1" noChangeArrowheads="1"/>
          </p:cNvSpPr>
          <p:nvPr>
            <p:ph type="title"/>
          </p:nvPr>
        </p:nvSpPr>
        <p:spPr bwMode="auto">
          <a:xfrm>
            <a:off x="762000" y="762000"/>
            <a:ext cx="7924800" cy="592138"/>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3253" name="Rectangle 10"/>
          <p:cNvSpPr>
            <a:spLocks noGrp="1" noChangeArrowheads="1"/>
          </p:cNvSpPr>
          <p:nvPr>
            <p:ph type="body" idx="1"/>
          </p:nvPr>
        </p:nvSpPr>
        <p:spPr bwMode="auto">
          <a:xfrm>
            <a:off x="838200" y="1606550"/>
            <a:ext cx="76930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9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ltLang="en-US"/>
          </a:p>
        </p:txBody>
      </p:sp>
      <p:sp>
        <p:nvSpPr>
          <p:cNvPr id="9729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9729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3F9DD283-6220-4FBB-93A0-705FD6CC75C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86"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600" b="1">
          <a:solidFill>
            <a:schemeClr val="tx2"/>
          </a:solidFill>
          <a:latin typeface="Arial" pitchFamily="-110"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600" b="1">
          <a:solidFill>
            <a:schemeClr val="tx2"/>
          </a:solidFill>
          <a:latin typeface="Arial" pitchFamily="-110"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600" b="1">
          <a:solidFill>
            <a:schemeClr val="tx2"/>
          </a:solidFill>
          <a:latin typeface="Arial" pitchFamily="-110"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600" b="1">
          <a:solidFill>
            <a:schemeClr val="tx2"/>
          </a:solidFill>
          <a:latin typeface="Arial" pitchFamily="-110"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600" b="1">
          <a:solidFill>
            <a:schemeClr val="tx2"/>
          </a:solidFill>
          <a:latin typeface="Arial" pitchFamily="-110" charset="0"/>
        </a:defRPr>
      </a:lvl6pPr>
      <a:lvl7pPr marL="914400" algn="l" rtl="0" fontAlgn="base">
        <a:lnSpc>
          <a:spcPct val="90000"/>
        </a:lnSpc>
        <a:spcBef>
          <a:spcPct val="0"/>
        </a:spcBef>
        <a:spcAft>
          <a:spcPct val="0"/>
        </a:spcAft>
        <a:defRPr sz="3600" b="1">
          <a:solidFill>
            <a:schemeClr val="tx2"/>
          </a:solidFill>
          <a:latin typeface="Arial" pitchFamily="-110" charset="0"/>
        </a:defRPr>
      </a:lvl7pPr>
      <a:lvl8pPr marL="1371600" algn="l" rtl="0" fontAlgn="base">
        <a:lnSpc>
          <a:spcPct val="90000"/>
        </a:lnSpc>
        <a:spcBef>
          <a:spcPct val="0"/>
        </a:spcBef>
        <a:spcAft>
          <a:spcPct val="0"/>
        </a:spcAft>
        <a:defRPr sz="3600" b="1">
          <a:solidFill>
            <a:schemeClr val="tx2"/>
          </a:solidFill>
          <a:latin typeface="Arial" pitchFamily="-110" charset="0"/>
        </a:defRPr>
      </a:lvl8pPr>
      <a:lvl9pPr marL="1828800" algn="l" rtl="0" fontAlgn="base">
        <a:lnSpc>
          <a:spcPct val="90000"/>
        </a:lnSpc>
        <a:spcBef>
          <a:spcPct val="0"/>
        </a:spcBef>
        <a:spcAft>
          <a:spcPct val="0"/>
        </a:spcAft>
        <a:defRPr sz="3600" b="1">
          <a:solidFill>
            <a:schemeClr val="tx2"/>
          </a:solidFill>
          <a:latin typeface="Arial" pitchFamily="-110"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1"/>
        </a:buClr>
        <a:buSzPct val="65000"/>
        <a:buFont typeface="Wingdings" pitchFamily="-110" charset="2"/>
        <a:buChar char="l"/>
        <a:defRPr>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1"/>
        </a:buClr>
        <a:buSzPct val="65000"/>
        <a:buFont typeface="Wingdings" pitchFamily="-110" charset="2"/>
        <a:buChar char="l"/>
        <a:defRPr>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1"/>
        </a:buClr>
        <a:buSzPct val="65000"/>
        <a:buFont typeface="Wingdings" pitchFamily="-110" charset="2"/>
        <a:buChar char="l"/>
        <a:defRPr>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1"/>
        </a:buClr>
        <a:buSzPct val="65000"/>
        <a:buFont typeface="Wingdings" pitchFamily="-110" charset="2"/>
        <a:buChar char="l"/>
        <a:defRPr>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0" y="0"/>
            <a:ext cx="1444625" cy="68580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kumimoji="1" lang="en-US" altLang="en-US"/>
          </a:p>
        </p:txBody>
      </p:sp>
      <p:grpSp>
        <p:nvGrpSpPr>
          <p:cNvPr id="65539" name="Group 3"/>
          <p:cNvGrpSpPr>
            <a:grpSpLocks/>
          </p:cNvGrpSpPr>
          <p:nvPr/>
        </p:nvGrpSpPr>
        <p:grpSpPr bwMode="auto">
          <a:xfrm>
            <a:off x="433388" y="881063"/>
            <a:ext cx="8523287" cy="76200"/>
            <a:chOff x="381" y="888"/>
            <a:chExt cx="5369" cy="48"/>
          </a:xfrm>
        </p:grpSpPr>
        <p:sp>
          <p:nvSpPr>
            <p:cNvPr id="134148" name="Line 4"/>
            <p:cNvSpPr>
              <a:spLocks noChangeShapeType="1"/>
            </p:cNvSpPr>
            <p:nvPr/>
          </p:nvSpPr>
          <p:spPr bwMode="auto">
            <a:xfrm>
              <a:off x="381" y="936"/>
              <a:ext cx="5369" cy="0"/>
            </a:xfrm>
            <a:prstGeom prst="line">
              <a:avLst/>
            </a:prstGeom>
            <a:noFill/>
            <a:ln w="25400" cap="sq">
              <a:solidFill>
                <a:schemeClr val="hlink"/>
              </a:solidFill>
              <a:round/>
              <a:headEnd type="none" w="sm" len="sm"/>
              <a:tailEnd type="none" w="sm" len="sm"/>
            </a:ln>
            <a:effectLst/>
          </p:spPr>
          <p:txBody>
            <a:bodyPr/>
            <a:lstStyle/>
            <a:p>
              <a:pPr>
                <a:defRPr/>
              </a:pPr>
              <a:endParaRPr lang="en-US">
                <a:latin typeface="Arial" pitchFamily="-110" charset="0"/>
                <a:ea typeface="+mn-ea"/>
              </a:endParaRPr>
            </a:p>
          </p:txBody>
        </p:sp>
        <p:sp>
          <p:nvSpPr>
            <p:cNvPr id="134149" name="Line 5"/>
            <p:cNvSpPr>
              <a:spLocks noChangeShapeType="1"/>
            </p:cNvSpPr>
            <p:nvPr/>
          </p:nvSpPr>
          <p:spPr bwMode="auto">
            <a:xfrm>
              <a:off x="381" y="888"/>
              <a:ext cx="5369" cy="0"/>
            </a:xfrm>
            <a:prstGeom prst="line">
              <a:avLst/>
            </a:prstGeom>
            <a:noFill/>
            <a:ln w="76200" cap="sq">
              <a:solidFill>
                <a:schemeClr val="hlink"/>
              </a:solidFill>
              <a:round/>
              <a:headEnd type="none" w="sm" len="sm"/>
              <a:tailEnd type="none" w="sm" len="sm"/>
            </a:ln>
            <a:effectLst/>
          </p:spPr>
          <p:txBody>
            <a:bodyPr/>
            <a:lstStyle/>
            <a:p>
              <a:pPr>
                <a:defRPr/>
              </a:pPr>
              <a:endParaRPr lang="en-US">
                <a:latin typeface="Arial" pitchFamily="-110" charset="0"/>
                <a:ea typeface="+mn-ea"/>
              </a:endParaRPr>
            </a:p>
          </p:txBody>
        </p:sp>
      </p:grpSp>
      <p:sp>
        <p:nvSpPr>
          <p:cNvPr id="134150" name="Rectangle 6"/>
          <p:cNvSpPr>
            <a:spLocks noGrp="1" noChangeArrowheads="1"/>
          </p:cNvSpPr>
          <p:nvPr>
            <p:ph type="title"/>
          </p:nvPr>
        </p:nvSpPr>
        <p:spPr bwMode="auto">
          <a:xfrm>
            <a:off x="590550" y="266700"/>
            <a:ext cx="8324850" cy="53975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65541" name="Rectangle 7"/>
          <p:cNvSpPr>
            <a:spLocks noGrp="1" noChangeArrowheads="1"/>
          </p:cNvSpPr>
          <p:nvPr>
            <p:ph type="body" idx="1"/>
          </p:nvPr>
        </p:nvSpPr>
        <p:spPr bwMode="auto">
          <a:xfrm>
            <a:off x="823913" y="1065213"/>
            <a:ext cx="8091487"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4152"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US" altLang="en-US"/>
          </a:p>
        </p:txBody>
      </p:sp>
      <p:sp>
        <p:nvSpPr>
          <p:cNvPr id="134153"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6D169C94-4A99-4550-8290-258789A73750}" type="slidenum">
              <a:rPr lang="en-US" altLang="en-US"/>
              <a:pPr/>
              <a:t>‹#›</a:t>
            </a:fld>
            <a:endParaRPr lang="en-US" altLang="en-US"/>
          </a:p>
        </p:txBody>
      </p:sp>
      <p:sp>
        <p:nvSpPr>
          <p:cNvPr id="134154"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n-US" altLang="en-US"/>
          </a:p>
        </p:txBody>
      </p:sp>
    </p:spTree>
  </p:cSld>
  <p:clrMap bg1="dk2" tx1="lt1" bg2="dk1" tx2="lt2" accent1="accent1" accent2="accent2" accent3="accent3" accent4="accent4" accent5="accent5" accent6="accent6" hlink="hlink" folHlink="folHlink"/>
  <p:sldLayoutIdLst>
    <p:sldLayoutId id="2147483987"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rtl="0" eaLnBrk="0" fontAlgn="base" hangingPunct="0">
        <a:lnSpc>
          <a:spcPct val="80000"/>
        </a:lnSpc>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l" rtl="0" eaLnBrk="0" fontAlgn="base" hangingPunct="0">
        <a:lnSpc>
          <a:spcPct val="80000"/>
        </a:lnSpc>
        <a:spcBef>
          <a:spcPct val="0"/>
        </a:spcBef>
        <a:spcAft>
          <a:spcPct val="0"/>
        </a:spcAft>
        <a:defRPr sz="2800">
          <a:solidFill>
            <a:schemeClr val="tx2"/>
          </a:solidFill>
          <a:latin typeface="Trebuchet MS" pitchFamily="-110" charset="0"/>
          <a:ea typeface="ＭＳ Ｐゴシック" pitchFamily="-111" charset="-128"/>
          <a:cs typeface="ＭＳ Ｐゴシック" pitchFamily="-111" charset="-128"/>
        </a:defRPr>
      </a:lvl2pPr>
      <a:lvl3pPr algn="l" rtl="0" eaLnBrk="0" fontAlgn="base" hangingPunct="0">
        <a:lnSpc>
          <a:spcPct val="80000"/>
        </a:lnSpc>
        <a:spcBef>
          <a:spcPct val="0"/>
        </a:spcBef>
        <a:spcAft>
          <a:spcPct val="0"/>
        </a:spcAft>
        <a:defRPr sz="2800">
          <a:solidFill>
            <a:schemeClr val="tx2"/>
          </a:solidFill>
          <a:latin typeface="Trebuchet MS" pitchFamily="-110" charset="0"/>
          <a:ea typeface="ＭＳ Ｐゴシック" pitchFamily="-111" charset="-128"/>
          <a:cs typeface="ＭＳ Ｐゴシック" pitchFamily="-111" charset="-128"/>
        </a:defRPr>
      </a:lvl3pPr>
      <a:lvl4pPr algn="l" rtl="0" eaLnBrk="0" fontAlgn="base" hangingPunct="0">
        <a:lnSpc>
          <a:spcPct val="80000"/>
        </a:lnSpc>
        <a:spcBef>
          <a:spcPct val="0"/>
        </a:spcBef>
        <a:spcAft>
          <a:spcPct val="0"/>
        </a:spcAft>
        <a:defRPr sz="2800">
          <a:solidFill>
            <a:schemeClr val="tx2"/>
          </a:solidFill>
          <a:latin typeface="Trebuchet MS" pitchFamily="-110" charset="0"/>
          <a:ea typeface="ＭＳ Ｐゴシック" pitchFamily="-111" charset="-128"/>
          <a:cs typeface="ＭＳ Ｐゴシック" pitchFamily="-111" charset="-128"/>
        </a:defRPr>
      </a:lvl4pPr>
      <a:lvl5pPr algn="l" rtl="0" eaLnBrk="0" fontAlgn="base" hangingPunct="0">
        <a:lnSpc>
          <a:spcPct val="80000"/>
        </a:lnSpc>
        <a:spcBef>
          <a:spcPct val="0"/>
        </a:spcBef>
        <a:spcAft>
          <a:spcPct val="0"/>
        </a:spcAft>
        <a:defRPr sz="2800">
          <a:solidFill>
            <a:schemeClr val="tx2"/>
          </a:solidFill>
          <a:latin typeface="Trebuchet MS" pitchFamily="-110" charset="0"/>
          <a:ea typeface="ＭＳ Ｐゴシック" pitchFamily="-111" charset="-128"/>
          <a:cs typeface="ＭＳ Ｐゴシック" pitchFamily="-111" charset="-128"/>
        </a:defRPr>
      </a:lvl5pPr>
      <a:lvl6pPr marL="457200" algn="l" rtl="0" fontAlgn="base">
        <a:lnSpc>
          <a:spcPct val="80000"/>
        </a:lnSpc>
        <a:spcBef>
          <a:spcPct val="0"/>
        </a:spcBef>
        <a:spcAft>
          <a:spcPct val="0"/>
        </a:spcAft>
        <a:defRPr sz="2800">
          <a:solidFill>
            <a:schemeClr val="tx2"/>
          </a:solidFill>
          <a:latin typeface="Trebuchet MS" pitchFamily="-110" charset="0"/>
        </a:defRPr>
      </a:lvl6pPr>
      <a:lvl7pPr marL="914400" algn="l" rtl="0" fontAlgn="base">
        <a:lnSpc>
          <a:spcPct val="80000"/>
        </a:lnSpc>
        <a:spcBef>
          <a:spcPct val="0"/>
        </a:spcBef>
        <a:spcAft>
          <a:spcPct val="0"/>
        </a:spcAft>
        <a:defRPr sz="2800">
          <a:solidFill>
            <a:schemeClr val="tx2"/>
          </a:solidFill>
          <a:latin typeface="Trebuchet MS" pitchFamily="-110" charset="0"/>
        </a:defRPr>
      </a:lvl7pPr>
      <a:lvl8pPr marL="1371600" algn="l" rtl="0" fontAlgn="base">
        <a:lnSpc>
          <a:spcPct val="80000"/>
        </a:lnSpc>
        <a:spcBef>
          <a:spcPct val="0"/>
        </a:spcBef>
        <a:spcAft>
          <a:spcPct val="0"/>
        </a:spcAft>
        <a:defRPr sz="2800">
          <a:solidFill>
            <a:schemeClr val="tx2"/>
          </a:solidFill>
          <a:latin typeface="Trebuchet MS" pitchFamily="-110" charset="0"/>
        </a:defRPr>
      </a:lvl8pPr>
      <a:lvl9pPr marL="1828800" algn="l" rtl="0" fontAlgn="base">
        <a:lnSpc>
          <a:spcPct val="80000"/>
        </a:lnSpc>
        <a:spcBef>
          <a:spcPct val="0"/>
        </a:spcBef>
        <a:spcAft>
          <a:spcPct val="0"/>
        </a:spcAft>
        <a:defRPr sz="2800">
          <a:solidFill>
            <a:schemeClr val="tx2"/>
          </a:solidFill>
          <a:latin typeface="Trebuchet MS" pitchFamily="-110"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n"/>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Char char="–"/>
        <a:defRPr sz="32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75000"/>
        <a:buFont typeface="Wingdings" pitchFamily="2" charset="2"/>
        <a:buChar char="v"/>
        <a:defRPr sz="32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Char char="–"/>
        <a:defRPr sz="32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2"/>
        </a:buClr>
        <a:buChar char="–"/>
        <a:defRPr sz="32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2"/>
        </a:buClr>
        <a:buChar char="–"/>
        <a:defRPr sz="32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2"/>
        </a:buClr>
        <a:buChar char="–"/>
        <a:defRPr sz="32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2"/>
        </a:buClr>
        <a:buChar char="–"/>
        <a:defRPr sz="32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2"/>
        </a:buClr>
        <a:buChar char="–"/>
        <a:defRPr sz="32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kumimoji="1" lang="en-US" altLang="en-US">
              <a:latin typeface="Times New Roman" pitchFamily="18" charset="0"/>
            </a:endParaRPr>
          </a:p>
        </p:txBody>
      </p:sp>
      <p:sp>
        <p:nvSpPr>
          <p:cNvPr id="77827" name="Rectangle 3"/>
          <p:cNvSpPr>
            <a:spLocks noGrp="1" noChangeArrowheads="1"/>
          </p:cNvSpPr>
          <p:nvPr>
            <p:ph type="title"/>
          </p:nvPr>
        </p:nvSpPr>
        <p:spPr bwMode="auto">
          <a:xfrm>
            <a:off x="395288" y="276225"/>
            <a:ext cx="8418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en-US" smtClean="0"/>
              <a:t>Click to edit Master title style</a:t>
            </a:r>
          </a:p>
        </p:txBody>
      </p:sp>
      <p:sp>
        <p:nvSpPr>
          <p:cNvPr id="77828" name="Rectangle 4"/>
          <p:cNvSpPr>
            <a:spLocks noGrp="1" noChangeArrowheads="1"/>
          </p:cNvSpPr>
          <p:nvPr>
            <p:ph type="body" idx="1"/>
          </p:nvPr>
        </p:nvSpPr>
        <p:spPr bwMode="auto">
          <a:xfrm>
            <a:off x="803275" y="993775"/>
            <a:ext cx="8054975"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6917"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endParaRPr lang="en-US" altLang="en-US"/>
          </a:p>
        </p:txBody>
      </p:sp>
      <p:sp>
        <p:nvSpPr>
          <p:cNvPr id="166918"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endParaRPr lang="en-US" altLang="en-US"/>
          </a:p>
        </p:txBody>
      </p:sp>
      <p:sp>
        <p:nvSpPr>
          <p:cNvPr id="16691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fld id="{B7236899-EE26-42F7-B1E8-E17BC0885E3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88"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rtl="0" eaLnBrk="0" fontAlgn="base" hangingPunct="0">
        <a:lnSpc>
          <a:spcPct val="70000"/>
        </a:lnSpc>
        <a:spcBef>
          <a:spcPct val="0"/>
        </a:spcBef>
        <a:spcAft>
          <a:spcPct val="0"/>
        </a:spcAft>
        <a:defRPr sz="3200" b="1">
          <a:solidFill>
            <a:srgbClr val="FFFF00"/>
          </a:solidFill>
          <a:latin typeface="+mj-lt"/>
          <a:ea typeface="ＭＳ Ｐゴシック" pitchFamily="-111" charset="-128"/>
          <a:cs typeface="ＭＳ Ｐゴシック" pitchFamily="-111" charset="-128"/>
        </a:defRPr>
      </a:lvl1pPr>
      <a:lvl2pPr algn="l" rtl="0" eaLnBrk="0" fontAlgn="base" hangingPunct="0">
        <a:lnSpc>
          <a:spcPct val="70000"/>
        </a:lnSpc>
        <a:spcBef>
          <a:spcPct val="0"/>
        </a:spcBef>
        <a:spcAft>
          <a:spcPct val="0"/>
        </a:spcAft>
        <a:defRPr sz="3200" b="1">
          <a:solidFill>
            <a:srgbClr val="FFFF00"/>
          </a:solidFill>
          <a:latin typeface="Arial Narrow" pitchFamily="-110" charset="0"/>
          <a:ea typeface="ＭＳ Ｐゴシック" pitchFamily="-111" charset="-128"/>
          <a:cs typeface="ＭＳ Ｐゴシック" pitchFamily="-111" charset="-128"/>
        </a:defRPr>
      </a:lvl2pPr>
      <a:lvl3pPr algn="l" rtl="0" eaLnBrk="0" fontAlgn="base" hangingPunct="0">
        <a:lnSpc>
          <a:spcPct val="70000"/>
        </a:lnSpc>
        <a:spcBef>
          <a:spcPct val="0"/>
        </a:spcBef>
        <a:spcAft>
          <a:spcPct val="0"/>
        </a:spcAft>
        <a:defRPr sz="3200" b="1">
          <a:solidFill>
            <a:srgbClr val="FFFF00"/>
          </a:solidFill>
          <a:latin typeface="Arial Narrow" pitchFamily="-110" charset="0"/>
          <a:ea typeface="ＭＳ Ｐゴシック" pitchFamily="-111" charset="-128"/>
          <a:cs typeface="ＭＳ Ｐゴシック" pitchFamily="-111" charset="-128"/>
        </a:defRPr>
      </a:lvl3pPr>
      <a:lvl4pPr algn="l" rtl="0" eaLnBrk="0" fontAlgn="base" hangingPunct="0">
        <a:lnSpc>
          <a:spcPct val="70000"/>
        </a:lnSpc>
        <a:spcBef>
          <a:spcPct val="0"/>
        </a:spcBef>
        <a:spcAft>
          <a:spcPct val="0"/>
        </a:spcAft>
        <a:defRPr sz="3200" b="1">
          <a:solidFill>
            <a:srgbClr val="FFFF00"/>
          </a:solidFill>
          <a:latin typeface="Arial Narrow" pitchFamily="-110" charset="0"/>
          <a:ea typeface="ＭＳ Ｐゴシック" pitchFamily="-111" charset="-128"/>
          <a:cs typeface="ＭＳ Ｐゴシック" pitchFamily="-111" charset="-128"/>
        </a:defRPr>
      </a:lvl4pPr>
      <a:lvl5pPr algn="l" rtl="0" eaLnBrk="0" fontAlgn="base" hangingPunct="0">
        <a:lnSpc>
          <a:spcPct val="70000"/>
        </a:lnSpc>
        <a:spcBef>
          <a:spcPct val="0"/>
        </a:spcBef>
        <a:spcAft>
          <a:spcPct val="0"/>
        </a:spcAft>
        <a:defRPr sz="3200" b="1">
          <a:solidFill>
            <a:srgbClr val="FFFF00"/>
          </a:solidFill>
          <a:latin typeface="Arial Narrow" pitchFamily="-110" charset="0"/>
          <a:ea typeface="ＭＳ Ｐゴシック" pitchFamily="-111" charset="-128"/>
          <a:cs typeface="ＭＳ Ｐゴシック" pitchFamily="-111" charset="-128"/>
        </a:defRPr>
      </a:lvl5pPr>
      <a:lvl6pPr marL="457200" algn="l" rtl="0" fontAlgn="base">
        <a:lnSpc>
          <a:spcPct val="70000"/>
        </a:lnSpc>
        <a:spcBef>
          <a:spcPct val="0"/>
        </a:spcBef>
        <a:spcAft>
          <a:spcPct val="0"/>
        </a:spcAft>
        <a:defRPr sz="3200" b="1">
          <a:solidFill>
            <a:srgbClr val="FFFF00"/>
          </a:solidFill>
          <a:latin typeface="Arial Narrow" pitchFamily="-110" charset="0"/>
        </a:defRPr>
      </a:lvl6pPr>
      <a:lvl7pPr marL="914400" algn="l" rtl="0" fontAlgn="base">
        <a:lnSpc>
          <a:spcPct val="70000"/>
        </a:lnSpc>
        <a:spcBef>
          <a:spcPct val="0"/>
        </a:spcBef>
        <a:spcAft>
          <a:spcPct val="0"/>
        </a:spcAft>
        <a:defRPr sz="3200" b="1">
          <a:solidFill>
            <a:srgbClr val="FFFF00"/>
          </a:solidFill>
          <a:latin typeface="Arial Narrow" pitchFamily="-110" charset="0"/>
        </a:defRPr>
      </a:lvl7pPr>
      <a:lvl8pPr marL="1371600" algn="l" rtl="0" fontAlgn="base">
        <a:lnSpc>
          <a:spcPct val="70000"/>
        </a:lnSpc>
        <a:spcBef>
          <a:spcPct val="0"/>
        </a:spcBef>
        <a:spcAft>
          <a:spcPct val="0"/>
        </a:spcAft>
        <a:defRPr sz="3200" b="1">
          <a:solidFill>
            <a:srgbClr val="FFFF00"/>
          </a:solidFill>
          <a:latin typeface="Arial Narrow" pitchFamily="-110" charset="0"/>
        </a:defRPr>
      </a:lvl8pPr>
      <a:lvl9pPr marL="1828800" algn="l" rtl="0" fontAlgn="base">
        <a:lnSpc>
          <a:spcPct val="70000"/>
        </a:lnSpc>
        <a:spcBef>
          <a:spcPct val="0"/>
        </a:spcBef>
        <a:spcAft>
          <a:spcPct val="0"/>
        </a:spcAft>
        <a:defRPr sz="3200" b="1">
          <a:solidFill>
            <a:srgbClr val="FFFF00"/>
          </a:solidFill>
          <a:latin typeface="Arial Narrow" pitchFamily="-110" charset="0"/>
        </a:defRPr>
      </a:lvl9pPr>
    </p:titleStyle>
    <p:bodyStyle>
      <a:lvl1pPr marL="342900" indent="-342900" algn="l" rtl="0" eaLnBrk="0" fontAlgn="base" hangingPunct="0">
        <a:spcBef>
          <a:spcPct val="20000"/>
        </a:spcBef>
        <a:spcAft>
          <a:spcPct val="0"/>
        </a:spcAft>
        <a:buClr>
          <a:srgbClr val="FF6699"/>
        </a:buClr>
        <a:buSzPct val="60000"/>
        <a:buFont typeface="Wingdings" pitchFamily="2" charset="2"/>
        <a:buChar char="n"/>
        <a:defRPr sz="2000" b="1">
          <a:solidFill>
            <a:srgbClr val="FF9900"/>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b="1">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lr>
          <a:srgbClr val="66FFFF"/>
        </a:buClr>
        <a:buSzPct val="65000"/>
        <a:buFont typeface="Wingdings" pitchFamily="2" charset="2"/>
        <a:buChar char="«"/>
        <a:defRPr sz="1600" b="1">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1600" b="1">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Font typeface="Arial" pitchFamily="34" charset="0"/>
        <a:buChar char="–"/>
        <a:defRPr sz="1600" b="1">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2"/>
        </a:buClr>
        <a:buSzPct val="100000"/>
        <a:buFont typeface="Arial" pitchFamily="-110" charset="0"/>
        <a:buChar char="–"/>
        <a:defRPr sz="1600" b="1">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2"/>
        </a:buClr>
        <a:buSzPct val="100000"/>
        <a:buFont typeface="Arial" pitchFamily="-110" charset="0"/>
        <a:buChar char="–"/>
        <a:defRPr sz="1600" b="1">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2"/>
        </a:buClr>
        <a:buSzPct val="100000"/>
        <a:buFont typeface="Arial" pitchFamily="-110" charset="0"/>
        <a:buChar char="–"/>
        <a:defRPr sz="1600" b="1">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2"/>
        </a:buClr>
        <a:buSzPct val="100000"/>
        <a:buFont typeface="Arial" pitchFamily="-110" charset="0"/>
        <a:buChar char="–"/>
        <a:defRPr sz="1600" b="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114" name="Picture 2" descr="Sprite 10"/>
          <p:cNvPicPr>
            <a:picLocks noChangeAspect="1" noChangeArrowheads="1"/>
          </p:cNvPicPr>
          <p:nvPr/>
        </p:nvPicPr>
        <p:blipFill>
          <a:blip r:embed="rId13">
            <a:extLst>
              <a:ext uri="{28A0092B-C50C-407E-A947-70E740481C1C}">
                <a14:useLocalDpi xmlns:a14="http://schemas.microsoft.com/office/drawing/2010/main" val="0"/>
              </a:ext>
            </a:extLst>
          </a:blip>
          <a:srcRect r="415" b="1929"/>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3" name="Rectangle 3"/>
          <p:cNvSpPr>
            <a:spLocks noGrp="1" noChangeArrowheads="1"/>
          </p:cNvSpPr>
          <p:nvPr>
            <p:ph type="title"/>
          </p:nvPr>
        </p:nvSpPr>
        <p:spPr bwMode="auto">
          <a:xfrm>
            <a:off x="1295400" y="0"/>
            <a:ext cx="7162800" cy="77946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90116" name="Rectangle 4"/>
          <p:cNvSpPr>
            <a:spLocks noGrp="1" noChangeArrowheads="1"/>
          </p:cNvSpPr>
          <p:nvPr>
            <p:ph type="body" idx="1"/>
          </p:nvPr>
        </p:nvSpPr>
        <p:spPr bwMode="auto">
          <a:xfrm>
            <a:off x="315913" y="1071563"/>
            <a:ext cx="8556625"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45" name="Rectangle 5"/>
          <p:cNvSpPr>
            <a:spLocks noGrp="1" noChangeArrowheads="1"/>
          </p:cNvSpPr>
          <p:nvPr>
            <p:ph type="dt" sz="half" idx="2"/>
          </p:nvPr>
        </p:nvSpPr>
        <p:spPr bwMode="auto">
          <a:xfrm>
            <a:off x="228600" y="6399213"/>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8" charset="0"/>
              </a:defRPr>
            </a:lvl1pPr>
          </a:lstStyle>
          <a:p>
            <a:endParaRPr lang="en-US" altLang="en-US"/>
          </a:p>
        </p:txBody>
      </p:sp>
      <p:sp>
        <p:nvSpPr>
          <p:cNvPr id="215046" name="Rectangle 6"/>
          <p:cNvSpPr>
            <a:spLocks noGrp="1" noChangeArrowheads="1"/>
          </p:cNvSpPr>
          <p:nvPr>
            <p:ph type="ftr" sz="quarter" idx="3"/>
          </p:nvPr>
        </p:nvSpPr>
        <p:spPr bwMode="auto">
          <a:xfrm>
            <a:off x="3124200" y="6399213"/>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8" charset="0"/>
              </a:defRPr>
            </a:lvl1pPr>
          </a:lstStyle>
          <a:p>
            <a:endParaRPr lang="en-US" altLang="en-US"/>
          </a:p>
        </p:txBody>
      </p:sp>
      <p:sp>
        <p:nvSpPr>
          <p:cNvPr id="215047" name="Rectangle 7"/>
          <p:cNvSpPr>
            <a:spLocks noGrp="1" noChangeArrowheads="1"/>
          </p:cNvSpPr>
          <p:nvPr>
            <p:ph type="sldNum" sz="quarter" idx="4"/>
          </p:nvPr>
        </p:nvSpPr>
        <p:spPr bwMode="auto">
          <a:xfrm>
            <a:off x="70104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itchFamily="18" charset="0"/>
              </a:defRPr>
            </a:lvl1pPr>
          </a:lstStyle>
          <a:p>
            <a:fld id="{B2F929F6-9E8D-4102-BE8D-46B951062FAB}" type="slidenum">
              <a:rPr lang="en-US" altLang="en-US"/>
              <a:pPr/>
              <a:t>‹#›</a:t>
            </a:fld>
            <a:endParaRPr lang="en-US" altLang="en-US"/>
          </a:p>
        </p:txBody>
      </p:sp>
      <p:sp>
        <p:nvSpPr>
          <p:cNvPr id="215048" name="Rectangle 8"/>
          <p:cNvSpPr>
            <a:spLocks noChangeArrowheads="1"/>
          </p:cNvSpPr>
          <p:nvPr/>
        </p:nvSpPr>
        <p:spPr bwMode="auto">
          <a:xfrm>
            <a:off x="1588" y="695325"/>
            <a:ext cx="9142412" cy="442913"/>
          </a:xfrm>
          <a:prstGeom prst="rect">
            <a:avLst/>
          </a:prstGeom>
          <a:gradFill rotWithShape="0">
            <a:gsLst>
              <a:gs pos="0">
                <a:schemeClr val="tx1"/>
              </a:gs>
              <a:gs pos="100000">
                <a:schemeClr val="bg1"/>
              </a:gs>
            </a:gsLst>
            <a:lin ang="5400000" scaled="1"/>
          </a:grad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kumimoji="1" lang="en-US" altLang="en-US">
              <a:latin typeface="Times New Roman" pitchFamily="18" charset="0"/>
            </a:endParaRPr>
          </a:p>
        </p:txBody>
      </p:sp>
      <p:grpSp>
        <p:nvGrpSpPr>
          <p:cNvPr id="90121" name="Group 9"/>
          <p:cNvGrpSpPr>
            <a:grpSpLocks/>
          </p:cNvGrpSpPr>
          <p:nvPr userDrawn="1"/>
        </p:nvGrpSpPr>
        <p:grpSpPr bwMode="auto">
          <a:xfrm>
            <a:off x="0" y="0"/>
            <a:ext cx="1270000" cy="6858000"/>
            <a:chOff x="0" y="0"/>
            <a:chExt cx="2016" cy="4320"/>
          </a:xfrm>
        </p:grpSpPr>
        <p:sp>
          <p:nvSpPr>
            <p:cNvPr id="215050" name="Rectangle 10"/>
            <p:cNvSpPr>
              <a:spLocks noChangeArrowheads="1"/>
            </p:cNvSpPr>
            <p:nvPr userDrawn="1"/>
          </p:nvSpPr>
          <p:spPr bwMode="auto">
            <a:xfrm>
              <a:off x="0" y="0"/>
              <a:ext cx="479" cy="4320"/>
            </a:xfrm>
            <a:prstGeom prst="rect">
              <a:avLst/>
            </a:prstGeom>
            <a:solidFill>
              <a:schemeClr val="accent2"/>
            </a:soli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5051" name="Freeform 11"/>
            <p:cNvSpPr>
              <a:spLocks/>
            </p:cNvSpPr>
            <p:nvPr userDrawn="1"/>
          </p:nvSpPr>
          <p:spPr bwMode="auto">
            <a:xfrm>
              <a:off x="287" y="0"/>
              <a:ext cx="1729"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90122" name="Group 12"/>
          <p:cNvGrpSpPr>
            <a:grpSpLocks/>
          </p:cNvGrpSpPr>
          <p:nvPr userDrawn="1"/>
        </p:nvGrpSpPr>
        <p:grpSpPr bwMode="auto">
          <a:xfrm>
            <a:off x="998538" y="776288"/>
            <a:ext cx="7318375" cy="158750"/>
            <a:chOff x="144" y="1248"/>
            <a:chExt cx="4656" cy="201"/>
          </a:xfrm>
        </p:grpSpPr>
        <p:sp>
          <p:nvSpPr>
            <p:cNvPr id="215053" name="AutoShape 13"/>
            <p:cNvSpPr>
              <a:spLocks noChangeArrowheads="1"/>
            </p:cNvSpPr>
            <p:nvPr userDrawn="1"/>
          </p:nvSpPr>
          <p:spPr bwMode="auto">
            <a:xfrm>
              <a:off x="384" y="1248"/>
              <a:ext cx="4416" cy="201"/>
            </a:xfrm>
            <a:prstGeom prst="roundRect">
              <a:avLst>
                <a:gd name="adj" fmla="val 0"/>
              </a:avLst>
            </a:prstGeom>
            <a:solidFill>
              <a:schemeClr val="hlink"/>
            </a:soli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5054" name="AutoShape 14"/>
            <p:cNvSpPr>
              <a:spLocks noChangeArrowheads="1"/>
            </p:cNvSpPr>
            <p:nvPr userDrawn="1"/>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 bg1="lt1" tx1="dk1" bg2="lt2" tx2="dk2" accent1="accent1" accent2="accent2" accent3="accent3" accent4="accent4" accent5="accent5" accent6="accent6" hlink="hlink" folHlink="folHlink"/>
  <p:sldLayoutIdLst>
    <p:sldLayoutId id="2147483989"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pitchFamily="-110" charset="0"/>
          <a:ea typeface="ＭＳ Ｐゴシック" pitchFamily="-111" charset="-128"/>
          <a:cs typeface="ＭＳ Ｐゴシック" pitchFamily="-111" charset="-128"/>
        </a:defRPr>
      </a:lvl5pPr>
      <a:lvl6pPr marL="457200" algn="ctr" rtl="0" fontAlgn="base">
        <a:spcBef>
          <a:spcPct val="0"/>
        </a:spcBef>
        <a:spcAft>
          <a:spcPct val="0"/>
        </a:spcAft>
        <a:defRPr sz="2800" b="1" i="1">
          <a:solidFill>
            <a:schemeClr val="tx2"/>
          </a:solidFill>
          <a:effectLst>
            <a:outerShdw blurRad="38100" dist="38100" dir="2700000" algn="tl">
              <a:srgbClr val="000000"/>
            </a:outerShdw>
          </a:effectLst>
          <a:latin typeface="Trebuchet MS" pitchFamily="-110" charset="0"/>
        </a:defRPr>
      </a:lvl6pPr>
      <a:lvl7pPr marL="914400" algn="ctr" rtl="0" fontAlgn="base">
        <a:spcBef>
          <a:spcPct val="0"/>
        </a:spcBef>
        <a:spcAft>
          <a:spcPct val="0"/>
        </a:spcAft>
        <a:defRPr sz="2800" b="1" i="1">
          <a:solidFill>
            <a:schemeClr val="tx2"/>
          </a:solidFill>
          <a:effectLst>
            <a:outerShdw blurRad="38100" dist="38100" dir="2700000" algn="tl">
              <a:srgbClr val="000000"/>
            </a:outerShdw>
          </a:effectLst>
          <a:latin typeface="Trebuchet MS" pitchFamily="-110" charset="0"/>
        </a:defRPr>
      </a:lvl7pPr>
      <a:lvl8pPr marL="1371600" algn="ctr" rtl="0" fontAlgn="base">
        <a:spcBef>
          <a:spcPct val="0"/>
        </a:spcBef>
        <a:spcAft>
          <a:spcPct val="0"/>
        </a:spcAft>
        <a:defRPr sz="2800" b="1" i="1">
          <a:solidFill>
            <a:schemeClr val="tx2"/>
          </a:solidFill>
          <a:effectLst>
            <a:outerShdw blurRad="38100" dist="38100" dir="2700000" algn="tl">
              <a:srgbClr val="000000"/>
            </a:outerShdw>
          </a:effectLst>
          <a:latin typeface="Trebuchet MS" pitchFamily="-110" charset="0"/>
        </a:defRPr>
      </a:lvl8pPr>
      <a:lvl9pPr marL="1828800" algn="ctr" rtl="0" fontAlgn="base">
        <a:spcBef>
          <a:spcPct val="0"/>
        </a:spcBef>
        <a:spcAft>
          <a:spcPct val="0"/>
        </a:spcAft>
        <a:defRPr sz="2800" b="1" i="1">
          <a:solidFill>
            <a:schemeClr val="tx2"/>
          </a:solidFill>
          <a:effectLst>
            <a:outerShdw blurRad="38100" dist="38100" dir="2700000" algn="tl">
              <a:srgbClr val="000000"/>
            </a:outerShdw>
          </a:effectLst>
          <a:latin typeface="Trebuchet MS" pitchFamily="-110" charset="0"/>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000">
          <a:solidFill>
            <a:schemeClr val="tx2"/>
          </a:solidFill>
          <a:latin typeface="+mn-lt"/>
          <a:ea typeface="ＭＳ Ｐゴシック" pitchFamily="-110" charset="-128"/>
        </a:defRPr>
      </a:lvl2pPr>
      <a:lvl3pPr marL="1143000" indent="-228600" algn="l" rtl="0" eaLnBrk="0" fontAlgn="base" hangingPunct="0">
        <a:spcBef>
          <a:spcPct val="20000"/>
        </a:spcBef>
        <a:spcAft>
          <a:spcPct val="0"/>
        </a:spcAft>
        <a:buChar char="•"/>
        <a:defRPr b="1">
          <a:solidFill>
            <a:schemeClr val="tx2"/>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b="1">
          <a:solidFill>
            <a:schemeClr val="tx2"/>
          </a:solidFill>
          <a:latin typeface="+mn-lt"/>
          <a:ea typeface="ＭＳ Ｐゴシック" pitchFamily="-110" charset="-128"/>
        </a:defRPr>
      </a:lvl4pPr>
      <a:lvl5pPr marL="2057400" indent="-228600" algn="l" rtl="0" eaLnBrk="0" fontAlgn="base" hangingPunct="0">
        <a:spcBef>
          <a:spcPct val="20000"/>
        </a:spcBef>
        <a:spcAft>
          <a:spcPct val="0"/>
        </a:spcAft>
        <a:buChar char="•"/>
        <a:defRPr sz="1400" b="1">
          <a:solidFill>
            <a:schemeClr val="tx2"/>
          </a:solidFill>
          <a:latin typeface="+mn-lt"/>
          <a:ea typeface="ＭＳ Ｐゴシック" pitchFamily="-110" charset="-128"/>
        </a:defRPr>
      </a:lvl5pPr>
      <a:lvl6pPr marL="2514600" indent="-228600" algn="l" rtl="0" fontAlgn="base">
        <a:spcBef>
          <a:spcPct val="20000"/>
        </a:spcBef>
        <a:spcAft>
          <a:spcPct val="0"/>
        </a:spcAft>
        <a:buChar char="•"/>
        <a:defRPr sz="1400" b="1">
          <a:solidFill>
            <a:schemeClr val="tx2"/>
          </a:solidFill>
          <a:latin typeface="+mn-lt"/>
          <a:ea typeface="ＭＳ Ｐゴシック" pitchFamily="-110" charset="-128"/>
        </a:defRPr>
      </a:lvl6pPr>
      <a:lvl7pPr marL="2971800" indent="-228600" algn="l" rtl="0" fontAlgn="base">
        <a:spcBef>
          <a:spcPct val="20000"/>
        </a:spcBef>
        <a:spcAft>
          <a:spcPct val="0"/>
        </a:spcAft>
        <a:buChar char="•"/>
        <a:defRPr sz="1400" b="1">
          <a:solidFill>
            <a:schemeClr val="tx2"/>
          </a:solidFill>
          <a:latin typeface="+mn-lt"/>
          <a:ea typeface="ＭＳ Ｐゴシック" pitchFamily="-110" charset="-128"/>
        </a:defRPr>
      </a:lvl7pPr>
      <a:lvl8pPr marL="3429000" indent="-228600" algn="l" rtl="0" fontAlgn="base">
        <a:spcBef>
          <a:spcPct val="20000"/>
        </a:spcBef>
        <a:spcAft>
          <a:spcPct val="0"/>
        </a:spcAft>
        <a:buChar char="•"/>
        <a:defRPr sz="1400" b="1">
          <a:solidFill>
            <a:schemeClr val="tx2"/>
          </a:solidFill>
          <a:latin typeface="+mn-lt"/>
          <a:ea typeface="ＭＳ Ｐゴシック" pitchFamily="-110" charset="-128"/>
        </a:defRPr>
      </a:lvl8pPr>
      <a:lvl9pPr marL="3886200" indent="-228600" algn="l" rtl="0" fontAlgn="base">
        <a:spcBef>
          <a:spcPct val="20000"/>
        </a:spcBef>
        <a:spcAft>
          <a:spcPct val="0"/>
        </a:spcAft>
        <a:buChar char="•"/>
        <a:defRPr sz="1400" b="1">
          <a:solidFill>
            <a:schemeClr val="tx2"/>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02" name="Group 2"/>
          <p:cNvGrpSpPr>
            <a:grpSpLocks/>
          </p:cNvGrpSpPr>
          <p:nvPr/>
        </p:nvGrpSpPr>
        <p:grpSpPr bwMode="auto">
          <a:xfrm>
            <a:off x="5751513" y="1160463"/>
            <a:ext cx="3114675" cy="4445000"/>
            <a:chOff x="3115" y="0"/>
            <a:chExt cx="2170" cy="2486"/>
          </a:xfrm>
        </p:grpSpPr>
        <p:grpSp>
          <p:nvGrpSpPr>
            <p:cNvPr id="102414" name="Group 3"/>
            <p:cNvGrpSpPr>
              <a:grpSpLocks/>
            </p:cNvGrpSpPr>
            <p:nvPr/>
          </p:nvGrpSpPr>
          <p:grpSpPr bwMode="auto">
            <a:xfrm>
              <a:off x="4080" y="1910"/>
              <a:ext cx="768" cy="576"/>
              <a:chOff x="0" y="0"/>
              <a:chExt cx="768" cy="576"/>
            </a:xfrm>
          </p:grpSpPr>
          <p:sp>
            <p:nvSpPr>
              <p:cNvPr id="238596"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597"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15" name="Group 6"/>
            <p:cNvGrpSpPr>
              <a:grpSpLocks/>
            </p:cNvGrpSpPr>
            <p:nvPr/>
          </p:nvGrpSpPr>
          <p:grpSpPr bwMode="auto">
            <a:xfrm>
              <a:off x="4257" y="1103"/>
              <a:ext cx="768" cy="576"/>
              <a:chOff x="0" y="0"/>
              <a:chExt cx="768" cy="576"/>
            </a:xfrm>
          </p:grpSpPr>
          <p:sp>
            <p:nvSpPr>
              <p:cNvPr id="238599" name="Oval 7"/>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00" name="Oval 8"/>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16" name="Group 9"/>
            <p:cNvGrpSpPr>
              <a:grpSpLocks/>
            </p:cNvGrpSpPr>
            <p:nvPr/>
          </p:nvGrpSpPr>
          <p:grpSpPr bwMode="auto">
            <a:xfrm>
              <a:off x="3134" y="0"/>
              <a:ext cx="768" cy="576"/>
              <a:chOff x="0" y="0"/>
              <a:chExt cx="768" cy="576"/>
            </a:xfrm>
          </p:grpSpPr>
          <p:sp>
            <p:nvSpPr>
              <p:cNvPr id="238602" name="Oval 10"/>
              <p:cNvSpPr>
                <a:spLocks noChangeArrowheads="1"/>
              </p:cNvSpPr>
              <p:nvPr/>
            </p:nvSpPr>
            <p:spPr bwMode="hidden">
              <a:xfrm>
                <a:off x="0" y="0"/>
                <a:ext cx="770"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03"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17" name="Group 12"/>
            <p:cNvGrpSpPr>
              <a:grpSpLocks/>
            </p:cNvGrpSpPr>
            <p:nvPr/>
          </p:nvGrpSpPr>
          <p:grpSpPr bwMode="auto">
            <a:xfrm>
              <a:off x="3115" y="0"/>
              <a:ext cx="2170" cy="1702"/>
              <a:chOff x="3115" y="0"/>
              <a:chExt cx="2170" cy="1702"/>
            </a:xfrm>
          </p:grpSpPr>
          <p:grpSp>
            <p:nvGrpSpPr>
              <p:cNvPr id="102418" name="Group 13"/>
              <p:cNvGrpSpPr>
                <a:grpSpLocks/>
              </p:cNvGrpSpPr>
              <p:nvPr/>
            </p:nvGrpSpPr>
            <p:grpSpPr bwMode="auto">
              <a:xfrm>
                <a:off x="3640" y="308"/>
                <a:ext cx="1145" cy="844"/>
                <a:chOff x="1265" y="814"/>
                <a:chExt cx="2919" cy="2151"/>
              </a:xfrm>
            </p:grpSpPr>
            <p:sp>
              <p:nvSpPr>
                <p:cNvPr id="238606" name="Oval 14"/>
                <p:cNvSpPr>
                  <a:spLocks noChangeArrowheads="1"/>
                </p:cNvSpPr>
                <p:nvPr/>
              </p:nvSpPr>
              <p:spPr bwMode="hidden">
                <a:xfrm>
                  <a:off x="1266" y="814"/>
                  <a:ext cx="2918" cy="2152"/>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07" name="Oval 15"/>
                <p:cNvSpPr>
                  <a:spLocks noChangeArrowheads="1"/>
                </p:cNvSpPr>
                <p:nvPr/>
              </p:nvSpPr>
              <p:spPr bwMode="hidden">
                <a:xfrm>
                  <a:off x="2380" y="1602"/>
                  <a:ext cx="581"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19" name="Group 16"/>
              <p:cNvGrpSpPr>
                <a:grpSpLocks/>
              </p:cNvGrpSpPr>
              <p:nvPr/>
            </p:nvGrpSpPr>
            <p:grpSpPr bwMode="auto">
              <a:xfrm>
                <a:off x="3115" y="0"/>
                <a:ext cx="2145" cy="1702"/>
                <a:chOff x="3115" y="0"/>
                <a:chExt cx="2145" cy="1702"/>
              </a:xfrm>
            </p:grpSpPr>
            <p:grpSp>
              <p:nvGrpSpPr>
                <p:cNvPr id="102442" name="Group 17"/>
                <p:cNvGrpSpPr>
                  <a:grpSpLocks/>
                </p:cNvGrpSpPr>
                <p:nvPr/>
              </p:nvGrpSpPr>
              <p:grpSpPr bwMode="auto">
                <a:xfrm>
                  <a:off x="4505" y="589"/>
                  <a:ext cx="493" cy="912"/>
                  <a:chOff x="3471" y="1530"/>
                  <a:chExt cx="1258" cy="2327"/>
                </a:xfrm>
              </p:grpSpPr>
              <p:sp>
                <p:nvSpPr>
                  <p:cNvPr id="238610" name="Freeform 18"/>
                  <p:cNvSpPr>
                    <a:spLocks/>
                  </p:cNvSpPr>
                  <p:nvPr/>
                </p:nvSpPr>
                <p:spPr bwMode="hidden">
                  <a:xfrm rot="2711884">
                    <a:off x="2764" y="2237"/>
                    <a:ext cx="1726" cy="3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11" name="Freeform 19"/>
                  <p:cNvSpPr>
                    <a:spLocks/>
                  </p:cNvSpPr>
                  <p:nvPr/>
                </p:nvSpPr>
                <p:spPr bwMode="hidden">
                  <a:xfrm rot="2711884">
                    <a:off x="4020" y="3151"/>
                    <a:ext cx="927"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43" name="Group 20"/>
                <p:cNvGrpSpPr>
                  <a:grpSpLocks/>
                </p:cNvGrpSpPr>
                <p:nvPr/>
              </p:nvGrpSpPr>
              <p:grpSpPr bwMode="auto">
                <a:xfrm>
                  <a:off x="4267" y="781"/>
                  <a:ext cx="966" cy="522"/>
                  <a:chOff x="2864" y="2019"/>
                  <a:chExt cx="2463" cy="1332"/>
                </a:xfrm>
              </p:grpSpPr>
              <p:sp>
                <p:nvSpPr>
                  <p:cNvPr id="238613" name="Freeform 21"/>
                  <p:cNvSpPr>
                    <a:spLocks/>
                  </p:cNvSpPr>
                  <p:nvPr/>
                </p:nvSpPr>
                <p:spPr bwMode="hidden">
                  <a:xfrm rot="2104081">
                    <a:off x="2860" y="2020"/>
                    <a:ext cx="1819" cy="34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14" name="Freeform 22"/>
                  <p:cNvSpPr>
                    <a:spLocks/>
                  </p:cNvSpPr>
                  <p:nvPr/>
                </p:nvSpPr>
                <p:spPr bwMode="hidden">
                  <a:xfrm rot="2104081">
                    <a:off x="4351" y="2806"/>
                    <a:ext cx="976"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44" name="Group 23"/>
                <p:cNvGrpSpPr>
                  <a:grpSpLocks/>
                </p:cNvGrpSpPr>
                <p:nvPr/>
              </p:nvGrpSpPr>
              <p:grpSpPr bwMode="auto">
                <a:xfrm>
                  <a:off x="4280" y="707"/>
                  <a:ext cx="971" cy="417"/>
                  <a:chOff x="2897" y="1832"/>
                  <a:chExt cx="2477" cy="1064"/>
                </a:xfrm>
              </p:grpSpPr>
              <p:sp>
                <p:nvSpPr>
                  <p:cNvPr id="238616" name="Freeform 24"/>
                  <p:cNvSpPr>
                    <a:spLocks/>
                  </p:cNvSpPr>
                  <p:nvPr/>
                </p:nvSpPr>
                <p:spPr bwMode="hidden">
                  <a:xfrm rot="1582915">
                    <a:off x="2896" y="1831"/>
                    <a:ext cx="1735"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17" name="Freeform 25"/>
                  <p:cNvSpPr>
                    <a:spLocks/>
                  </p:cNvSpPr>
                  <p:nvPr/>
                </p:nvSpPr>
                <p:spPr bwMode="hidden">
                  <a:xfrm rot="1582915">
                    <a:off x="4442" y="2420"/>
                    <a:ext cx="931"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45" name="Group 26"/>
                <p:cNvGrpSpPr>
                  <a:grpSpLocks/>
                </p:cNvGrpSpPr>
                <p:nvPr/>
              </p:nvGrpSpPr>
              <p:grpSpPr bwMode="auto">
                <a:xfrm>
                  <a:off x="4291" y="630"/>
                  <a:ext cx="969" cy="364"/>
                  <a:chOff x="2924" y="1636"/>
                  <a:chExt cx="2472" cy="927"/>
                </a:xfrm>
              </p:grpSpPr>
              <p:sp>
                <p:nvSpPr>
                  <p:cNvPr id="238619" name="Freeform 27"/>
                  <p:cNvSpPr>
                    <a:spLocks/>
                  </p:cNvSpPr>
                  <p:nvPr/>
                </p:nvSpPr>
                <p:spPr bwMode="hidden">
                  <a:xfrm rot="1080363">
                    <a:off x="2923" y="1637"/>
                    <a:ext cx="1676" cy="33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20" name="Freeform 28"/>
                  <p:cNvSpPr>
                    <a:spLocks/>
                  </p:cNvSpPr>
                  <p:nvPr/>
                </p:nvSpPr>
                <p:spPr bwMode="hidden">
                  <a:xfrm rot="1080363">
                    <a:off x="4495" y="2037"/>
                    <a:ext cx="900"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46" name="Group 29"/>
                <p:cNvGrpSpPr>
                  <a:grpSpLocks/>
                </p:cNvGrpSpPr>
                <p:nvPr/>
              </p:nvGrpSpPr>
              <p:grpSpPr bwMode="auto">
                <a:xfrm>
                  <a:off x="4304" y="543"/>
                  <a:ext cx="918" cy="258"/>
                  <a:chOff x="2958" y="1414"/>
                  <a:chExt cx="2342" cy="657"/>
                </a:xfrm>
              </p:grpSpPr>
              <p:sp>
                <p:nvSpPr>
                  <p:cNvPr id="238622" name="Freeform 30"/>
                  <p:cNvSpPr>
                    <a:spLocks/>
                  </p:cNvSpPr>
                  <p:nvPr/>
                </p:nvSpPr>
                <p:spPr bwMode="hidden">
                  <a:xfrm rot="463793">
                    <a:off x="2958" y="1415"/>
                    <a:ext cx="1546"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23" name="Freeform 31"/>
                  <p:cNvSpPr>
                    <a:spLocks/>
                  </p:cNvSpPr>
                  <p:nvPr/>
                </p:nvSpPr>
                <p:spPr bwMode="hidden">
                  <a:xfrm rot="463793">
                    <a:off x="4470" y="1582"/>
                    <a:ext cx="830"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47" name="Group 32"/>
                <p:cNvGrpSpPr>
                  <a:grpSpLocks/>
                </p:cNvGrpSpPr>
                <p:nvPr/>
              </p:nvGrpSpPr>
              <p:grpSpPr bwMode="auto">
                <a:xfrm>
                  <a:off x="4314" y="487"/>
                  <a:ext cx="843" cy="134"/>
                  <a:chOff x="2983" y="1269"/>
                  <a:chExt cx="2150" cy="343"/>
                </a:xfrm>
              </p:grpSpPr>
              <p:sp>
                <p:nvSpPr>
                  <p:cNvPr id="238625" name="Freeform 33"/>
                  <p:cNvSpPr>
                    <a:spLocks/>
                  </p:cNvSpPr>
                  <p:nvPr/>
                </p:nvSpPr>
                <p:spPr bwMode="hidden">
                  <a:xfrm rot="-84182">
                    <a:off x="2983" y="1293"/>
                    <a:ext cx="140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26" name="Freeform 34"/>
                  <p:cNvSpPr>
                    <a:spLocks/>
                  </p:cNvSpPr>
                  <p:nvPr/>
                </p:nvSpPr>
                <p:spPr bwMode="hidden">
                  <a:xfrm rot="-84182">
                    <a:off x="4379" y="1270"/>
                    <a:ext cx="753"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48" name="Group 35"/>
                <p:cNvGrpSpPr>
                  <a:grpSpLocks/>
                </p:cNvGrpSpPr>
                <p:nvPr/>
              </p:nvGrpSpPr>
              <p:grpSpPr bwMode="auto">
                <a:xfrm>
                  <a:off x="4296" y="349"/>
                  <a:ext cx="737" cy="167"/>
                  <a:chOff x="2938" y="917"/>
                  <a:chExt cx="1879" cy="427"/>
                </a:xfrm>
              </p:grpSpPr>
              <p:sp>
                <p:nvSpPr>
                  <p:cNvPr id="238628" name="Freeform 36"/>
                  <p:cNvSpPr>
                    <a:spLocks/>
                  </p:cNvSpPr>
                  <p:nvPr/>
                </p:nvSpPr>
                <p:spPr bwMode="hidden">
                  <a:xfrm rot="-802576">
                    <a:off x="2939" y="1128"/>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29" name="Freeform 37"/>
                  <p:cNvSpPr>
                    <a:spLocks/>
                  </p:cNvSpPr>
                  <p:nvPr/>
                </p:nvSpPr>
                <p:spPr bwMode="hidden">
                  <a:xfrm rot="-802576">
                    <a:off x="4154" y="917"/>
                    <a:ext cx="663"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49" name="Group 38"/>
                <p:cNvGrpSpPr>
                  <a:grpSpLocks/>
                </p:cNvGrpSpPr>
                <p:nvPr/>
              </p:nvGrpSpPr>
              <p:grpSpPr bwMode="auto">
                <a:xfrm>
                  <a:off x="3394" y="637"/>
                  <a:ext cx="493" cy="912"/>
                  <a:chOff x="637" y="1653"/>
                  <a:chExt cx="1257" cy="2326"/>
                </a:xfrm>
              </p:grpSpPr>
              <p:sp>
                <p:nvSpPr>
                  <p:cNvPr id="238631" name="Freeform 39"/>
                  <p:cNvSpPr>
                    <a:spLocks/>
                  </p:cNvSpPr>
                  <p:nvPr/>
                </p:nvSpPr>
                <p:spPr bwMode="hidden">
                  <a:xfrm rot="18888116" flipH="1">
                    <a:off x="875" y="2358"/>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32" name="Freeform 40"/>
                  <p:cNvSpPr>
                    <a:spLocks/>
                  </p:cNvSpPr>
                  <p:nvPr/>
                </p:nvSpPr>
                <p:spPr bwMode="hidden">
                  <a:xfrm rot="18888116" flipH="1">
                    <a:off x="419" y="3271"/>
                    <a:ext cx="926"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0" name="Group 41"/>
                <p:cNvGrpSpPr>
                  <a:grpSpLocks/>
                </p:cNvGrpSpPr>
                <p:nvPr/>
              </p:nvGrpSpPr>
              <p:grpSpPr bwMode="auto">
                <a:xfrm>
                  <a:off x="3142" y="850"/>
                  <a:ext cx="966" cy="522"/>
                  <a:chOff x="-5" y="2196"/>
                  <a:chExt cx="2463" cy="1332"/>
                </a:xfrm>
              </p:grpSpPr>
              <p:sp>
                <p:nvSpPr>
                  <p:cNvPr id="238634" name="Freeform 42"/>
                  <p:cNvSpPr>
                    <a:spLocks/>
                  </p:cNvSpPr>
                  <p:nvPr/>
                </p:nvSpPr>
                <p:spPr bwMode="hidden">
                  <a:xfrm rot="19495919" flipH="1">
                    <a:off x="642" y="2195"/>
                    <a:ext cx="1816"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35" name="Freeform 43"/>
                  <p:cNvSpPr>
                    <a:spLocks/>
                  </p:cNvSpPr>
                  <p:nvPr/>
                </p:nvSpPr>
                <p:spPr bwMode="hidden">
                  <a:xfrm rot="19495919" flipH="1">
                    <a:off x="-6" y="2981"/>
                    <a:ext cx="976"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1" name="Group 44"/>
                <p:cNvGrpSpPr>
                  <a:grpSpLocks/>
                </p:cNvGrpSpPr>
                <p:nvPr/>
              </p:nvGrpSpPr>
              <p:grpSpPr bwMode="auto">
                <a:xfrm>
                  <a:off x="3124" y="777"/>
                  <a:ext cx="971" cy="417"/>
                  <a:chOff x="-52" y="2009"/>
                  <a:chExt cx="2477" cy="1064"/>
                </a:xfrm>
              </p:grpSpPr>
              <p:sp>
                <p:nvSpPr>
                  <p:cNvPr id="238637" name="Freeform 45"/>
                  <p:cNvSpPr>
                    <a:spLocks/>
                  </p:cNvSpPr>
                  <p:nvPr/>
                </p:nvSpPr>
                <p:spPr bwMode="hidden">
                  <a:xfrm rot="20017085" flipH="1">
                    <a:off x="690" y="2009"/>
                    <a:ext cx="1735"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38" name="Freeform 46"/>
                  <p:cNvSpPr>
                    <a:spLocks/>
                  </p:cNvSpPr>
                  <p:nvPr/>
                </p:nvSpPr>
                <p:spPr bwMode="hidden">
                  <a:xfrm rot="20017085" flipH="1">
                    <a:off x="-52" y="2598"/>
                    <a:ext cx="931"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2" name="Group 47"/>
                <p:cNvGrpSpPr>
                  <a:grpSpLocks/>
                </p:cNvGrpSpPr>
                <p:nvPr/>
              </p:nvGrpSpPr>
              <p:grpSpPr bwMode="auto">
                <a:xfrm>
                  <a:off x="3115" y="700"/>
                  <a:ext cx="969" cy="363"/>
                  <a:chOff x="-74" y="1813"/>
                  <a:chExt cx="2472" cy="927"/>
                </a:xfrm>
              </p:grpSpPr>
              <p:sp>
                <p:nvSpPr>
                  <p:cNvPr id="238640" name="Freeform 48"/>
                  <p:cNvSpPr>
                    <a:spLocks/>
                  </p:cNvSpPr>
                  <p:nvPr/>
                </p:nvSpPr>
                <p:spPr bwMode="hidden">
                  <a:xfrm rot="20519637" flipH="1">
                    <a:off x="722" y="1812"/>
                    <a:ext cx="1676" cy="33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41" name="Freeform 49"/>
                  <p:cNvSpPr>
                    <a:spLocks/>
                  </p:cNvSpPr>
                  <p:nvPr/>
                </p:nvSpPr>
                <p:spPr bwMode="hidden">
                  <a:xfrm rot="20519637" flipH="1">
                    <a:off x="-74" y="2211"/>
                    <a:ext cx="900" cy="52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3" name="Group 50"/>
                <p:cNvGrpSpPr>
                  <a:grpSpLocks/>
                </p:cNvGrpSpPr>
                <p:nvPr/>
              </p:nvGrpSpPr>
              <p:grpSpPr bwMode="auto">
                <a:xfrm>
                  <a:off x="3153" y="613"/>
                  <a:ext cx="918" cy="257"/>
                  <a:chOff x="22" y="1591"/>
                  <a:chExt cx="2342" cy="657"/>
                </a:xfrm>
              </p:grpSpPr>
              <p:sp>
                <p:nvSpPr>
                  <p:cNvPr id="238643" name="Freeform 51"/>
                  <p:cNvSpPr>
                    <a:spLocks/>
                  </p:cNvSpPr>
                  <p:nvPr/>
                </p:nvSpPr>
                <p:spPr bwMode="hidden">
                  <a:xfrm rot="21136207" flipH="1">
                    <a:off x="817" y="1590"/>
                    <a:ext cx="1546"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44" name="Freeform 52"/>
                  <p:cNvSpPr>
                    <a:spLocks/>
                  </p:cNvSpPr>
                  <p:nvPr/>
                </p:nvSpPr>
                <p:spPr bwMode="hidden">
                  <a:xfrm rot="21136207" flipH="1">
                    <a:off x="21" y="1758"/>
                    <a:ext cx="830"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4" name="Group 53"/>
                <p:cNvGrpSpPr>
                  <a:grpSpLocks/>
                </p:cNvGrpSpPr>
                <p:nvPr/>
              </p:nvGrpSpPr>
              <p:grpSpPr bwMode="auto">
                <a:xfrm>
                  <a:off x="3218" y="556"/>
                  <a:ext cx="843" cy="134"/>
                  <a:chOff x="189" y="1446"/>
                  <a:chExt cx="2150" cy="343"/>
                </a:xfrm>
              </p:grpSpPr>
              <p:sp>
                <p:nvSpPr>
                  <p:cNvPr id="238646" name="Freeform 54"/>
                  <p:cNvSpPr>
                    <a:spLocks/>
                  </p:cNvSpPr>
                  <p:nvPr/>
                </p:nvSpPr>
                <p:spPr bwMode="hidden">
                  <a:xfrm rot="84182" flipH="1">
                    <a:off x="933" y="1466"/>
                    <a:ext cx="1405"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47" name="Freeform 55"/>
                  <p:cNvSpPr>
                    <a:spLocks/>
                  </p:cNvSpPr>
                  <p:nvPr/>
                </p:nvSpPr>
                <p:spPr bwMode="hidden">
                  <a:xfrm rot="84182" flipH="1">
                    <a:off x="189" y="1445"/>
                    <a:ext cx="753"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5" name="Group 56"/>
                <p:cNvGrpSpPr>
                  <a:grpSpLocks/>
                </p:cNvGrpSpPr>
                <p:nvPr/>
              </p:nvGrpSpPr>
              <p:grpSpPr bwMode="auto">
                <a:xfrm>
                  <a:off x="3342" y="418"/>
                  <a:ext cx="737" cy="167"/>
                  <a:chOff x="505" y="1094"/>
                  <a:chExt cx="1879" cy="427"/>
                </a:xfrm>
              </p:grpSpPr>
              <p:sp>
                <p:nvSpPr>
                  <p:cNvPr id="238649" name="Freeform 57"/>
                  <p:cNvSpPr>
                    <a:spLocks/>
                  </p:cNvSpPr>
                  <p:nvPr/>
                </p:nvSpPr>
                <p:spPr bwMode="hidden">
                  <a:xfrm rot="802576" flipH="1">
                    <a:off x="1150" y="1306"/>
                    <a:ext cx="1229"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50" name="Freeform 58"/>
                  <p:cNvSpPr>
                    <a:spLocks/>
                  </p:cNvSpPr>
                  <p:nvPr/>
                </p:nvSpPr>
                <p:spPr bwMode="hidden">
                  <a:xfrm rot="802576" flipH="1">
                    <a:off x="504" y="1094"/>
                    <a:ext cx="663"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6" name="Group 59"/>
                <p:cNvGrpSpPr>
                  <a:grpSpLocks/>
                </p:cNvGrpSpPr>
                <p:nvPr/>
              </p:nvGrpSpPr>
              <p:grpSpPr bwMode="auto">
                <a:xfrm>
                  <a:off x="3386" y="341"/>
                  <a:ext cx="725" cy="218"/>
                  <a:chOff x="616" y="899"/>
                  <a:chExt cx="1850" cy="554"/>
                </a:xfrm>
              </p:grpSpPr>
              <p:sp>
                <p:nvSpPr>
                  <p:cNvPr id="238652" name="Freeform 60"/>
                  <p:cNvSpPr>
                    <a:spLocks/>
                  </p:cNvSpPr>
                  <p:nvPr/>
                </p:nvSpPr>
                <p:spPr bwMode="hidden">
                  <a:xfrm rot="1277471" flipH="1">
                    <a:off x="1231" y="1240"/>
                    <a:ext cx="1230"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53" name="Freeform 61"/>
                  <p:cNvSpPr>
                    <a:spLocks/>
                  </p:cNvSpPr>
                  <p:nvPr/>
                </p:nvSpPr>
                <p:spPr bwMode="hidden">
                  <a:xfrm rot="1277471" flipH="1">
                    <a:off x="616" y="899"/>
                    <a:ext cx="66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7" name="Group 62"/>
                <p:cNvGrpSpPr>
                  <a:grpSpLocks/>
                </p:cNvGrpSpPr>
                <p:nvPr/>
              </p:nvGrpSpPr>
              <p:grpSpPr bwMode="auto">
                <a:xfrm>
                  <a:off x="3472" y="231"/>
                  <a:ext cx="693" cy="291"/>
                  <a:chOff x="3472" y="231"/>
                  <a:chExt cx="693" cy="291"/>
                </a:xfrm>
              </p:grpSpPr>
              <p:sp>
                <p:nvSpPr>
                  <p:cNvPr id="238655" name="Freeform 63"/>
                  <p:cNvSpPr>
                    <a:spLocks/>
                  </p:cNvSpPr>
                  <p:nvPr/>
                </p:nvSpPr>
                <p:spPr bwMode="hidden">
                  <a:xfrm rot="2028410" flipH="1">
                    <a:off x="3681" y="438"/>
                    <a:ext cx="482"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56"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8" name="Group 65"/>
                <p:cNvGrpSpPr>
                  <a:grpSpLocks/>
                </p:cNvGrpSpPr>
                <p:nvPr/>
              </p:nvGrpSpPr>
              <p:grpSpPr bwMode="auto">
                <a:xfrm>
                  <a:off x="3554" y="118"/>
                  <a:ext cx="664" cy="349"/>
                  <a:chOff x="3554" y="118"/>
                  <a:chExt cx="664" cy="349"/>
                </a:xfrm>
              </p:grpSpPr>
              <p:sp>
                <p:nvSpPr>
                  <p:cNvPr id="238658"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59"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59" name="Group 68"/>
                <p:cNvGrpSpPr>
                  <a:grpSpLocks/>
                </p:cNvGrpSpPr>
                <p:nvPr/>
              </p:nvGrpSpPr>
              <p:grpSpPr bwMode="auto">
                <a:xfrm>
                  <a:off x="3784" y="30"/>
                  <a:ext cx="305" cy="593"/>
                  <a:chOff x="1633" y="104"/>
                  <a:chExt cx="778" cy="1512"/>
                </a:xfrm>
              </p:grpSpPr>
              <p:sp>
                <p:nvSpPr>
                  <p:cNvPr id="238661" name="Freeform 69"/>
                  <p:cNvSpPr>
                    <a:spLocks/>
                  </p:cNvSpPr>
                  <p:nvPr/>
                </p:nvSpPr>
                <p:spPr bwMode="hidden">
                  <a:xfrm rot="3473776" flipH="1">
                    <a:off x="1750" y="961"/>
                    <a:ext cx="1100" cy="2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62" name="Freeform 70"/>
                  <p:cNvSpPr>
                    <a:spLocks/>
                  </p:cNvSpPr>
                  <p:nvPr/>
                </p:nvSpPr>
                <p:spPr bwMode="hidden">
                  <a:xfrm rot="3473776" flipH="1">
                    <a:off x="1506" y="232"/>
                    <a:ext cx="591"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60" name="Group 71"/>
                <p:cNvGrpSpPr>
                  <a:grpSpLocks/>
                </p:cNvGrpSpPr>
                <p:nvPr/>
              </p:nvGrpSpPr>
              <p:grpSpPr bwMode="auto">
                <a:xfrm>
                  <a:off x="3903" y="0"/>
                  <a:ext cx="248" cy="601"/>
                  <a:chOff x="1935" y="28"/>
                  <a:chExt cx="634" cy="1534"/>
                </a:xfrm>
              </p:grpSpPr>
              <p:sp>
                <p:nvSpPr>
                  <p:cNvPr id="238664" name="Freeform 72"/>
                  <p:cNvSpPr>
                    <a:spLocks/>
                  </p:cNvSpPr>
                  <p:nvPr/>
                </p:nvSpPr>
                <p:spPr bwMode="hidden">
                  <a:xfrm rot="4126480" flipH="1">
                    <a:off x="1932"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65" name="Freeform 73"/>
                  <p:cNvSpPr>
                    <a:spLocks/>
                  </p:cNvSpPr>
                  <p:nvPr/>
                </p:nvSpPr>
                <p:spPr bwMode="hidden">
                  <a:xfrm rot="4126480" flipH="1">
                    <a:off x="1818" y="144"/>
                    <a:ext cx="57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61" name="Group 74"/>
                <p:cNvGrpSpPr>
                  <a:grpSpLocks/>
                </p:cNvGrpSpPr>
                <p:nvPr/>
              </p:nvGrpSpPr>
              <p:grpSpPr bwMode="auto">
                <a:xfrm>
                  <a:off x="4251" y="252"/>
                  <a:ext cx="723" cy="222"/>
                  <a:chOff x="2822" y="672"/>
                  <a:chExt cx="1845" cy="566"/>
                </a:xfrm>
              </p:grpSpPr>
              <p:sp>
                <p:nvSpPr>
                  <p:cNvPr id="238667" name="Freeform 75"/>
                  <p:cNvSpPr>
                    <a:spLocks/>
                  </p:cNvSpPr>
                  <p:nvPr/>
                </p:nvSpPr>
                <p:spPr bwMode="hidden">
                  <a:xfrm rot="-1325434">
                    <a:off x="2822" y="1023"/>
                    <a:ext cx="123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68" name="Freeform 76"/>
                  <p:cNvSpPr>
                    <a:spLocks/>
                  </p:cNvSpPr>
                  <p:nvPr/>
                </p:nvSpPr>
                <p:spPr bwMode="hidden">
                  <a:xfrm rot="-1325434">
                    <a:off x="4001" y="672"/>
                    <a:ext cx="66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62" name="Group 77"/>
                <p:cNvGrpSpPr>
                  <a:grpSpLocks/>
                </p:cNvGrpSpPr>
                <p:nvPr/>
              </p:nvGrpSpPr>
              <p:grpSpPr bwMode="auto">
                <a:xfrm>
                  <a:off x="4196" y="163"/>
                  <a:ext cx="699" cy="282"/>
                  <a:chOff x="2683" y="445"/>
                  <a:chExt cx="1781" cy="717"/>
                </a:xfrm>
              </p:grpSpPr>
              <p:sp>
                <p:nvSpPr>
                  <p:cNvPr id="238670" name="Freeform 78"/>
                  <p:cNvSpPr>
                    <a:spLocks/>
                  </p:cNvSpPr>
                  <p:nvPr/>
                </p:nvSpPr>
                <p:spPr bwMode="hidden">
                  <a:xfrm rot="-1921064">
                    <a:off x="2682" y="947"/>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71" name="Freeform 79"/>
                  <p:cNvSpPr>
                    <a:spLocks/>
                  </p:cNvSpPr>
                  <p:nvPr/>
                </p:nvSpPr>
                <p:spPr bwMode="hidden">
                  <a:xfrm rot="-1921064">
                    <a:off x="3801" y="446"/>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238672" name="Freeform 80"/>
                <p:cNvSpPr>
                  <a:spLocks/>
                </p:cNvSpPr>
                <p:nvPr/>
              </p:nvSpPr>
              <p:spPr bwMode="hidden">
                <a:xfrm rot="4578755" flipH="1">
                  <a:off x="3967" y="372"/>
                  <a:ext cx="403" cy="5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73" name="Freeform 81"/>
                <p:cNvSpPr>
                  <a:spLocks/>
                </p:cNvSpPr>
                <p:nvPr/>
              </p:nvSpPr>
              <p:spPr bwMode="hidden">
                <a:xfrm rot="4578755" flipH="1">
                  <a:off x="3977" y="77"/>
                  <a:ext cx="216" cy="9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102465" name="Group 82"/>
                <p:cNvGrpSpPr>
                  <a:grpSpLocks/>
                </p:cNvGrpSpPr>
                <p:nvPr/>
              </p:nvGrpSpPr>
              <p:grpSpPr bwMode="auto">
                <a:xfrm>
                  <a:off x="4242" y="5"/>
                  <a:ext cx="251" cy="596"/>
                  <a:chOff x="2800" y="41"/>
                  <a:chExt cx="640" cy="1520"/>
                </a:xfrm>
              </p:grpSpPr>
              <p:sp>
                <p:nvSpPr>
                  <p:cNvPr id="238675" name="Freeform 83"/>
                  <p:cNvSpPr>
                    <a:spLocks/>
                  </p:cNvSpPr>
                  <p:nvPr/>
                </p:nvSpPr>
                <p:spPr bwMode="hidden">
                  <a:xfrm rot="-3857755">
                    <a:off x="2362" y="940"/>
                    <a:ext cx="1060" cy="18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76" name="Freeform 84"/>
                  <p:cNvSpPr>
                    <a:spLocks/>
                  </p:cNvSpPr>
                  <p:nvPr/>
                </p:nvSpPr>
                <p:spPr bwMode="hidden">
                  <a:xfrm rot="-3857755">
                    <a:off x="3010" y="182"/>
                    <a:ext cx="571" cy="2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66" name="Group 85"/>
                <p:cNvGrpSpPr>
                  <a:grpSpLocks/>
                </p:cNvGrpSpPr>
                <p:nvPr/>
              </p:nvGrpSpPr>
              <p:grpSpPr bwMode="auto">
                <a:xfrm>
                  <a:off x="4295" y="53"/>
                  <a:ext cx="398" cy="574"/>
                  <a:chOff x="2934" y="163"/>
                  <a:chExt cx="1017" cy="1464"/>
                </a:xfrm>
              </p:grpSpPr>
              <p:sp>
                <p:nvSpPr>
                  <p:cNvPr id="238678" name="Freeform 86"/>
                  <p:cNvSpPr>
                    <a:spLocks/>
                  </p:cNvSpPr>
                  <p:nvPr/>
                </p:nvSpPr>
                <p:spPr bwMode="hidden">
                  <a:xfrm rot="-2777260">
                    <a:off x="2491" y="915"/>
                    <a:ext cx="1155" cy="26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79" name="Freeform 87"/>
                  <p:cNvSpPr>
                    <a:spLocks/>
                  </p:cNvSpPr>
                  <p:nvPr/>
                </p:nvSpPr>
                <p:spPr bwMode="hidden">
                  <a:xfrm rot="-2777260">
                    <a:off x="3425" y="263"/>
                    <a:ext cx="620" cy="42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67" name="Group 88"/>
                <p:cNvGrpSpPr>
                  <a:grpSpLocks/>
                </p:cNvGrpSpPr>
                <p:nvPr/>
              </p:nvGrpSpPr>
              <p:grpSpPr bwMode="auto">
                <a:xfrm>
                  <a:off x="4215" y="2"/>
                  <a:ext cx="95" cy="567"/>
                  <a:chOff x="2730" y="32"/>
                  <a:chExt cx="243" cy="1448"/>
                </a:xfrm>
              </p:grpSpPr>
              <p:sp>
                <p:nvSpPr>
                  <p:cNvPr id="238681" name="Freeform 89"/>
                  <p:cNvSpPr>
                    <a:spLocks/>
                  </p:cNvSpPr>
                  <p:nvPr/>
                </p:nvSpPr>
                <p:spPr bwMode="hidden">
                  <a:xfrm rot="-4903748">
                    <a:off x="2294" y="961"/>
                    <a:ext cx="955" cy="8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82" name="Freeform 90"/>
                  <p:cNvSpPr>
                    <a:spLocks/>
                  </p:cNvSpPr>
                  <p:nvPr/>
                </p:nvSpPr>
                <p:spPr bwMode="hidden">
                  <a:xfrm rot="-4903748">
                    <a:off x="2648" y="220"/>
                    <a:ext cx="512" cy="1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68" name="Group 91"/>
                <p:cNvGrpSpPr>
                  <a:grpSpLocks/>
                </p:cNvGrpSpPr>
                <p:nvPr/>
              </p:nvGrpSpPr>
              <p:grpSpPr bwMode="auto">
                <a:xfrm>
                  <a:off x="3514" y="683"/>
                  <a:ext cx="425" cy="960"/>
                  <a:chOff x="943" y="1769"/>
                  <a:chExt cx="1085" cy="2450"/>
                </a:xfrm>
              </p:grpSpPr>
              <p:sp>
                <p:nvSpPr>
                  <p:cNvPr id="238684" name="Freeform 92"/>
                  <p:cNvSpPr>
                    <a:spLocks/>
                  </p:cNvSpPr>
                  <p:nvPr/>
                </p:nvSpPr>
                <p:spPr bwMode="hidden">
                  <a:xfrm rot="18335692" flipH="1">
                    <a:off x="1010" y="2475"/>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85" name="Freeform 93"/>
                  <p:cNvSpPr>
                    <a:spLocks/>
                  </p:cNvSpPr>
                  <p:nvPr/>
                </p:nvSpPr>
                <p:spPr bwMode="hidden">
                  <a:xfrm rot="18335692" flipH="1">
                    <a:off x="726" y="3514"/>
                    <a:ext cx="927"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69" name="Group 94"/>
                <p:cNvGrpSpPr>
                  <a:grpSpLocks/>
                </p:cNvGrpSpPr>
                <p:nvPr/>
              </p:nvGrpSpPr>
              <p:grpSpPr bwMode="auto">
                <a:xfrm>
                  <a:off x="3715" y="748"/>
                  <a:ext cx="300" cy="930"/>
                  <a:chOff x="1455" y="1936"/>
                  <a:chExt cx="766" cy="2373"/>
                </a:xfrm>
              </p:grpSpPr>
              <p:sp>
                <p:nvSpPr>
                  <p:cNvPr id="238687" name="Freeform 95"/>
                  <p:cNvSpPr>
                    <a:spLocks/>
                  </p:cNvSpPr>
                  <p:nvPr/>
                </p:nvSpPr>
                <p:spPr bwMode="hidden">
                  <a:xfrm rot="17542885" flipH="1">
                    <a:off x="1268" y="2576"/>
                    <a:ext cx="159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88" name="Freeform 96"/>
                  <p:cNvSpPr>
                    <a:spLocks/>
                  </p:cNvSpPr>
                  <p:nvPr/>
                </p:nvSpPr>
                <p:spPr bwMode="hidden">
                  <a:xfrm rot="17542885" flipH="1">
                    <a:off x="1270" y="3634"/>
                    <a:ext cx="856" cy="4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70" name="Group 97"/>
                <p:cNvGrpSpPr>
                  <a:grpSpLocks/>
                </p:cNvGrpSpPr>
                <p:nvPr/>
              </p:nvGrpSpPr>
              <p:grpSpPr bwMode="auto">
                <a:xfrm rot="88588">
                  <a:off x="3923" y="769"/>
                  <a:ext cx="180" cy="913"/>
                  <a:chOff x="1956" y="1990"/>
                  <a:chExt cx="492" cy="2604"/>
                </a:xfrm>
              </p:grpSpPr>
              <p:sp>
                <p:nvSpPr>
                  <p:cNvPr id="238690" name="Freeform 98"/>
                  <p:cNvSpPr>
                    <a:spLocks/>
                  </p:cNvSpPr>
                  <p:nvPr/>
                </p:nvSpPr>
                <p:spPr bwMode="hidden">
                  <a:xfrm rot="16782062" flipH="1">
                    <a:off x="1438" y="2687"/>
                    <a:ext cx="1707"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91" name="Freeform 99"/>
                  <p:cNvSpPr>
                    <a:spLocks/>
                  </p:cNvSpPr>
                  <p:nvPr/>
                </p:nvSpPr>
                <p:spPr bwMode="hidden">
                  <a:xfrm rot="16782062" flipH="1">
                    <a:off x="1729" y="3893"/>
                    <a:ext cx="917" cy="47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71" name="Group 100"/>
                <p:cNvGrpSpPr>
                  <a:grpSpLocks/>
                </p:cNvGrpSpPr>
                <p:nvPr/>
              </p:nvGrpSpPr>
              <p:grpSpPr bwMode="auto">
                <a:xfrm>
                  <a:off x="4451" y="662"/>
                  <a:ext cx="442" cy="951"/>
                  <a:chOff x="3334" y="1717"/>
                  <a:chExt cx="1125" cy="2426"/>
                </a:xfrm>
              </p:grpSpPr>
              <p:sp>
                <p:nvSpPr>
                  <p:cNvPr id="238693" name="Freeform 101"/>
                  <p:cNvSpPr>
                    <a:spLocks/>
                  </p:cNvSpPr>
                  <p:nvPr/>
                </p:nvSpPr>
                <p:spPr bwMode="hidden">
                  <a:xfrm rot="3144576">
                    <a:off x="2629"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94" name="Freeform 102"/>
                  <p:cNvSpPr>
                    <a:spLocks/>
                  </p:cNvSpPr>
                  <p:nvPr/>
                </p:nvSpPr>
                <p:spPr bwMode="hidden">
                  <a:xfrm rot="3144576">
                    <a:off x="3750" y="3439"/>
                    <a:ext cx="922" cy="48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72" name="Group 103"/>
                <p:cNvGrpSpPr>
                  <a:grpSpLocks/>
                </p:cNvGrpSpPr>
                <p:nvPr/>
              </p:nvGrpSpPr>
              <p:grpSpPr bwMode="auto">
                <a:xfrm>
                  <a:off x="4391" y="721"/>
                  <a:ext cx="347" cy="951"/>
                  <a:chOff x="3181" y="1866"/>
                  <a:chExt cx="883" cy="2426"/>
                </a:xfrm>
              </p:grpSpPr>
              <p:sp>
                <p:nvSpPr>
                  <p:cNvPr id="238696" name="Freeform 104"/>
                  <p:cNvSpPr>
                    <a:spLocks/>
                  </p:cNvSpPr>
                  <p:nvPr/>
                </p:nvSpPr>
                <p:spPr bwMode="hidden">
                  <a:xfrm rot="3745735">
                    <a:off x="2504" y="2541"/>
                    <a:ext cx="1649" cy="29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697" name="Freeform 105"/>
                  <p:cNvSpPr>
                    <a:spLocks/>
                  </p:cNvSpPr>
                  <p:nvPr/>
                </p:nvSpPr>
                <p:spPr bwMode="hidden">
                  <a:xfrm rot="3745735">
                    <a:off x="3385" y="3614"/>
                    <a:ext cx="886" cy="47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73" name="Group 106"/>
                <p:cNvGrpSpPr>
                  <a:grpSpLocks/>
                </p:cNvGrpSpPr>
                <p:nvPr/>
              </p:nvGrpSpPr>
              <p:grpSpPr bwMode="auto">
                <a:xfrm>
                  <a:off x="4323" y="767"/>
                  <a:ext cx="243" cy="935"/>
                  <a:chOff x="3006" y="1983"/>
                  <a:chExt cx="619" cy="2386"/>
                </a:xfrm>
              </p:grpSpPr>
              <p:sp>
                <p:nvSpPr>
                  <p:cNvPr id="238699" name="Freeform 107"/>
                  <p:cNvSpPr>
                    <a:spLocks/>
                  </p:cNvSpPr>
                  <p:nvPr/>
                </p:nvSpPr>
                <p:spPr bwMode="hidden">
                  <a:xfrm rot="4286818">
                    <a:off x="2327" y="2662"/>
                    <a:ext cx="1602" cy="2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00" name="Freeform 108"/>
                  <p:cNvSpPr>
                    <a:spLocks/>
                  </p:cNvSpPr>
                  <p:nvPr/>
                </p:nvSpPr>
                <p:spPr bwMode="hidden">
                  <a:xfrm rot="4286818">
                    <a:off x="3003"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74" name="Group 109"/>
                <p:cNvGrpSpPr>
                  <a:grpSpLocks/>
                </p:cNvGrpSpPr>
                <p:nvPr/>
              </p:nvGrpSpPr>
              <p:grpSpPr bwMode="auto">
                <a:xfrm>
                  <a:off x="4249" y="813"/>
                  <a:ext cx="159" cy="870"/>
                  <a:chOff x="2819" y="2101"/>
                  <a:chExt cx="405" cy="2219"/>
                </a:xfrm>
              </p:grpSpPr>
              <p:sp>
                <p:nvSpPr>
                  <p:cNvPr id="238702" name="Freeform 110"/>
                  <p:cNvSpPr>
                    <a:spLocks/>
                  </p:cNvSpPr>
                  <p:nvPr/>
                </p:nvSpPr>
                <p:spPr bwMode="hidden">
                  <a:xfrm rot="4898956">
                    <a:off x="2204" y="2716"/>
                    <a:ext cx="1474" cy="2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03" name="Freeform 111"/>
                  <p:cNvSpPr>
                    <a:spLocks/>
                  </p:cNvSpPr>
                  <p:nvPr/>
                </p:nvSpPr>
                <p:spPr bwMode="hidden">
                  <a:xfrm rot="4898956">
                    <a:off x="2637" y="3734"/>
                    <a:ext cx="788"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75" name="Group 112"/>
                <p:cNvGrpSpPr>
                  <a:grpSpLocks/>
                </p:cNvGrpSpPr>
                <p:nvPr/>
              </p:nvGrpSpPr>
              <p:grpSpPr bwMode="auto">
                <a:xfrm>
                  <a:off x="4045" y="826"/>
                  <a:ext cx="167" cy="857"/>
                  <a:chOff x="2287" y="2135"/>
                  <a:chExt cx="426" cy="2185"/>
                </a:xfrm>
              </p:grpSpPr>
              <p:sp>
                <p:nvSpPr>
                  <p:cNvPr id="238705" name="Freeform 113"/>
                  <p:cNvSpPr>
                    <a:spLocks/>
                  </p:cNvSpPr>
                  <p:nvPr/>
                </p:nvSpPr>
                <p:spPr bwMode="hidden">
                  <a:xfrm rot="5755659">
                    <a:off x="1900" y="2758"/>
                    <a:ext cx="1437" cy="18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06" name="Freeform 114"/>
                  <p:cNvSpPr>
                    <a:spLocks/>
                  </p:cNvSpPr>
                  <p:nvPr/>
                </p:nvSpPr>
                <p:spPr bwMode="hidden">
                  <a:xfrm rot="5755659">
                    <a:off x="2050" y="3787"/>
                    <a:ext cx="772" cy="29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sp>
            <p:nvSpPr>
              <p:cNvPr id="238707"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08" name="Arc 116"/>
              <p:cNvSpPr>
                <a:spLocks/>
              </p:cNvSpPr>
              <p:nvPr/>
            </p:nvSpPr>
            <p:spPr bwMode="hidden">
              <a:xfrm flipH="1">
                <a:off x="3528" y="726"/>
                <a:ext cx="834"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09" name="Arc 117"/>
              <p:cNvSpPr>
                <a:spLocks/>
              </p:cNvSpPr>
              <p:nvPr/>
            </p:nvSpPr>
            <p:spPr bwMode="hidden">
              <a:xfrm flipV="1">
                <a:off x="4279" y="179"/>
                <a:ext cx="1006"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0" name="Arc 118"/>
              <p:cNvSpPr>
                <a:spLocks/>
              </p:cNvSpPr>
              <p:nvPr/>
            </p:nvSpPr>
            <p:spPr bwMode="hidden">
              <a:xfrm flipH="1">
                <a:off x="3612" y="580"/>
                <a:ext cx="489"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1" name="Arc 119"/>
              <p:cNvSpPr>
                <a:spLocks/>
              </p:cNvSpPr>
              <p:nvPr/>
            </p:nvSpPr>
            <p:spPr bwMode="hidden">
              <a:xfrm flipH="1">
                <a:off x="3267" y="628"/>
                <a:ext cx="793"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4" name="Arc 122"/>
              <p:cNvSpPr>
                <a:spLocks/>
              </p:cNvSpPr>
              <p:nvPr/>
            </p:nvSpPr>
            <p:spPr bwMode="hidden">
              <a:xfrm>
                <a:off x="4267" y="585"/>
                <a:ext cx="395"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5" name="Arc 123"/>
              <p:cNvSpPr>
                <a:spLocks/>
              </p:cNvSpPr>
              <p:nvPr/>
            </p:nvSpPr>
            <p:spPr bwMode="hidden">
              <a:xfrm>
                <a:off x="4303" y="463"/>
                <a:ext cx="560"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6" name="Freeform 124"/>
              <p:cNvSpPr>
                <a:spLocks/>
              </p:cNvSpPr>
              <p:nvPr/>
            </p:nvSpPr>
            <p:spPr bwMode="hidden">
              <a:xfrm>
                <a:off x="4410" y="1033"/>
                <a:ext cx="190" cy="58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7" name="Freeform 125"/>
              <p:cNvSpPr>
                <a:spLocks/>
              </p:cNvSpPr>
              <p:nvPr/>
            </p:nvSpPr>
            <p:spPr bwMode="hidden">
              <a:xfrm rot="19660755" flipV="1">
                <a:off x="4114" y="843"/>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8" name="Arc 126"/>
              <p:cNvSpPr>
                <a:spLocks/>
              </p:cNvSpPr>
              <p:nvPr/>
            </p:nvSpPr>
            <p:spPr bwMode="hidden">
              <a:xfrm flipH="1">
                <a:off x="3144" y="319"/>
                <a:ext cx="998"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19" name="Arc 127"/>
              <p:cNvSpPr>
                <a:spLocks/>
              </p:cNvSpPr>
              <p:nvPr/>
            </p:nvSpPr>
            <p:spPr bwMode="hidden">
              <a:xfrm flipH="1">
                <a:off x="3425" y="123"/>
                <a:ext cx="727"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close/>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0" name="Arc 128"/>
              <p:cNvSpPr>
                <a:spLocks/>
              </p:cNvSpPr>
              <p:nvPr/>
            </p:nvSpPr>
            <p:spPr bwMode="hidden">
              <a:xfrm>
                <a:off x="4199" y="502"/>
                <a:ext cx="299" cy="906"/>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close/>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1"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2"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3" name="Freeform 131"/>
              <p:cNvSpPr>
                <a:spLocks/>
              </p:cNvSpPr>
              <p:nvPr/>
            </p:nvSpPr>
            <p:spPr bwMode="hidden">
              <a:xfrm flipH="1">
                <a:off x="3821" y="172"/>
                <a:ext cx="166"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5"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6"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7"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28"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sp>
        <p:nvSpPr>
          <p:cNvPr id="102403"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04"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73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Black" pitchFamily="34" charset="0"/>
              </a:defRPr>
            </a:lvl1pPr>
          </a:lstStyle>
          <a:p>
            <a:endParaRPr lang="en-US" altLang="en-US"/>
          </a:p>
        </p:txBody>
      </p:sp>
      <p:sp>
        <p:nvSpPr>
          <p:cNvPr id="23873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Black" pitchFamily="34" charset="0"/>
              </a:defRPr>
            </a:lvl1pPr>
          </a:lstStyle>
          <a:p>
            <a:endParaRPr lang="en-US" altLang="en-US"/>
          </a:p>
        </p:txBody>
      </p:sp>
      <p:sp>
        <p:nvSpPr>
          <p:cNvPr id="23873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pitchFamily="34" charset="0"/>
              </a:defRPr>
            </a:lvl1pPr>
          </a:lstStyle>
          <a:p>
            <a:fld id="{07A9292E-B3C2-42FF-AE50-400649D70AC3}" type="slidenum">
              <a:rPr lang="en-US" altLang="en-US"/>
              <a:pPr/>
              <a:t>‹#›</a:t>
            </a:fld>
            <a:endParaRPr lang="en-US" altLang="en-US"/>
          </a:p>
        </p:txBody>
      </p:sp>
      <p:grpSp>
        <p:nvGrpSpPr>
          <p:cNvPr id="102408" name="Group 142"/>
          <p:cNvGrpSpPr>
            <a:grpSpLocks/>
          </p:cNvGrpSpPr>
          <p:nvPr userDrawn="1"/>
        </p:nvGrpSpPr>
        <p:grpSpPr bwMode="auto">
          <a:xfrm>
            <a:off x="0" y="0"/>
            <a:ext cx="1270000" cy="6858000"/>
            <a:chOff x="0" y="0"/>
            <a:chExt cx="2016" cy="4320"/>
          </a:xfrm>
        </p:grpSpPr>
        <p:sp>
          <p:nvSpPr>
            <p:cNvPr id="238735" name="Rectangle 143"/>
            <p:cNvSpPr>
              <a:spLocks noChangeArrowheads="1"/>
            </p:cNvSpPr>
            <p:nvPr userDrawn="1"/>
          </p:nvSpPr>
          <p:spPr bwMode="auto">
            <a:xfrm>
              <a:off x="0" y="0"/>
              <a:ext cx="479" cy="4320"/>
            </a:xfrm>
            <a:prstGeom prst="rect">
              <a:avLst/>
            </a:prstGeom>
            <a:solidFill>
              <a:schemeClr val="accent2"/>
            </a:soli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36" name="Freeform 144"/>
            <p:cNvSpPr>
              <a:spLocks/>
            </p:cNvSpPr>
            <p:nvPr userDrawn="1"/>
          </p:nvSpPr>
          <p:spPr bwMode="auto">
            <a:xfrm>
              <a:off x="287" y="0"/>
              <a:ext cx="1729"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grpSp>
        <p:nvGrpSpPr>
          <p:cNvPr id="102409" name="Group 145"/>
          <p:cNvGrpSpPr>
            <a:grpSpLocks/>
          </p:cNvGrpSpPr>
          <p:nvPr userDrawn="1"/>
        </p:nvGrpSpPr>
        <p:grpSpPr bwMode="auto">
          <a:xfrm>
            <a:off x="998538" y="776288"/>
            <a:ext cx="7318375" cy="158750"/>
            <a:chOff x="144" y="1248"/>
            <a:chExt cx="4656" cy="201"/>
          </a:xfrm>
        </p:grpSpPr>
        <p:sp>
          <p:nvSpPr>
            <p:cNvPr id="238738" name="AutoShape 146"/>
            <p:cNvSpPr>
              <a:spLocks noChangeArrowheads="1"/>
            </p:cNvSpPr>
            <p:nvPr userDrawn="1"/>
          </p:nvSpPr>
          <p:spPr bwMode="auto">
            <a:xfrm>
              <a:off x="384" y="1248"/>
              <a:ext cx="4416" cy="201"/>
            </a:xfrm>
            <a:prstGeom prst="roundRect">
              <a:avLst>
                <a:gd name="adj" fmla="val 0"/>
              </a:avLst>
            </a:prstGeom>
            <a:solidFill>
              <a:schemeClr val="hlink"/>
            </a:soli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8739" name="AutoShape 147"/>
            <p:cNvSpPr>
              <a:spLocks noChangeArrowheads="1"/>
            </p:cNvSpPr>
            <p:nvPr userDrawn="1"/>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 bg1="dk2" tx1="lt1" bg2="dk1" tx2="lt2" accent1="accent1" accent2="accent2" accent3="accent3" accent4="accent4" accent5="accent5" accent6="accent6" hlink="hlink" folHlink="folHlink"/>
  <p:sldLayoutIdLst>
    <p:sldLayoutId id="2147483990"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Arial Black" pitchFamily="-110"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Arial Black" pitchFamily="-110"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Arial Black" pitchFamily="-110"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Arial Black" pitchFamily="-110"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Arial Black" pitchFamily="-110" charset="0"/>
        </a:defRPr>
      </a:lvl6pPr>
      <a:lvl7pPr marL="914400" algn="l" rtl="0" fontAlgn="base">
        <a:spcBef>
          <a:spcPct val="0"/>
        </a:spcBef>
        <a:spcAft>
          <a:spcPct val="0"/>
        </a:spcAft>
        <a:defRPr sz="4400">
          <a:solidFill>
            <a:schemeClr val="tx2"/>
          </a:solidFill>
          <a:latin typeface="Arial Black" pitchFamily="-110" charset="0"/>
        </a:defRPr>
      </a:lvl7pPr>
      <a:lvl8pPr marL="1371600" algn="l" rtl="0" fontAlgn="base">
        <a:spcBef>
          <a:spcPct val="0"/>
        </a:spcBef>
        <a:spcAft>
          <a:spcPct val="0"/>
        </a:spcAft>
        <a:defRPr sz="4400">
          <a:solidFill>
            <a:schemeClr val="tx2"/>
          </a:solidFill>
          <a:latin typeface="Arial Black" pitchFamily="-110" charset="0"/>
        </a:defRPr>
      </a:lvl8pPr>
      <a:lvl9pPr marL="1828800" algn="l" rtl="0" fontAlgn="base">
        <a:spcBef>
          <a:spcPct val="0"/>
        </a:spcBef>
        <a:spcAft>
          <a:spcPct val="0"/>
        </a:spcAft>
        <a:defRPr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descr="High Tech Stu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075" y="4224338"/>
            <a:ext cx="4760913"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6" descr="gd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503363"/>
            <a:ext cx="44958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WordArt 8"/>
          <p:cNvSpPr>
            <a:spLocks noChangeArrowheads="1" noChangeShapeType="1" noTextEdit="1"/>
          </p:cNvSpPr>
          <p:nvPr/>
        </p:nvSpPr>
        <p:spPr bwMode="auto">
          <a:xfrm>
            <a:off x="2090738" y="307975"/>
            <a:ext cx="4857750" cy="1285875"/>
          </a:xfrm>
          <a:prstGeom prst="rect">
            <a:avLst/>
          </a:prstGeom>
        </p:spPr>
        <p:txBody>
          <a:bodyPr wrap="none" fromWordArt="1">
            <a:prstTxWarp prst="textPlain">
              <a:avLst>
                <a:gd name="adj" fmla="val 50000"/>
              </a:avLst>
            </a:prstTxWarp>
          </a:bodyPr>
          <a:lstStyle/>
          <a:p>
            <a:pPr algn="ctr"/>
            <a:r>
              <a:rPr lang="en-US" sz="28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Fundamentals  of</a:t>
            </a:r>
          </a:p>
          <a:p>
            <a:pPr algn="ctr"/>
            <a:r>
              <a:rPr lang="en-US" sz="28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  Geometric  Dimensioning</a:t>
            </a:r>
          </a:p>
          <a:p>
            <a:pPr algn="ctr"/>
            <a:r>
              <a:rPr lang="en-US" sz="28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  &amp;  Tolerancing</a:t>
            </a:r>
          </a:p>
        </p:txBody>
      </p:sp>
      <p:pic>
        <p:nvPicPr>
          <p:cNvPr id="114693" name="Picture 13" descr="ACCS_Simple_MemberL_4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6464300"/>
            <a:ext cx="1582737"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14" descr="AIDTLOGOISO2008hi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163" y="5824538"/>
            <a:ext cx="15541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b="1" smtClean="0">
                <a:ea typeface="ＭＳ Ｐゴシック" pitchFamily="34" charset="-128"/>
              </a:rPr>
              <a:t>Common Tolerance Symbols</a:t>
            </a:r>
          </a:p>
        </p:txBody>
      </p:sp>
      <p:pic>
        <p:nvPicPr>
          <p:cNvPr id="123910" name="Picture 6" descr="gdt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5" y="1636713"/>
            <a:ext cx="54991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1" name="Text Box 7"/>
          <p:cNvSpPr txBox="1">
            <a:spLocks noChangeArrowheads="1"/>
          </p:cNvSpPr>
          <p:nvPr/>
        </p:nvSpPr>
        <p:spPr bwMode="auto">
          <a:xfrm>
            <a:off x="1431925" y="896938"/>
            <a:ext cx="7316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i="1"/>
              <a:t>We will discuss examples of these symbols as we proceed </a:t>
            </a:r>
          </a:p>
          <a:p>
            <a:pPr eaLnBrk="1" hangingPunct="1"/>
            <a:r>
              <a:rPr lang="en-US" altLang="en-US" sz="2000" b="1" i="1"/>
              <a:t>with the course.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from="(-#ppt_w/2)" to="(#ppt_x)" calcmode="lin" valueType="num">
                                      <p:cBhvr>
                                        <p:cTn id="7" dur="1800" fill="hold">
                                          <p:stCondLst>
                                            <p:cond delay="0"/>
                                          </p:stCondLst>
                                        </p:cTn>
                                        <p:tgtEl>
                                          <p:spTgt spid="123906"/>
                                        </p:tgtEl>
                                        <p:attrNameLst>
                                          <p:attrName>ppt_x</p:attrName>
                                        </p:attrNameLst>
                                      </p:cBhvr>
                                    </p:anim>
                                    <p:anim from="0" to="-1.0" calcmode="lin" valueType="num">
                                      <p:cBhvr>
                                        <p:cTn id="8" dur="600" decel="50000" autoRev="1" fill="hold">
                                          <p:stCondLst>
                                            <p:cond delay="1800"/>
                                          </p:stCondLst>
                                        </p:cTn>
                                        <p:tgtEl>
                                          <p:spTgt spid="123906"/>
                                        </p:tgtEl>
                                        <p:attrNameLst>
                                          <p:attrName>xshear</p:attrName>
                                        </p:attrNameLst>
                                      </p:cBhvr>
                                    </p:anim>
                                    <p:animScale>
                                      <p:cBhvr>
                                        <p:cTn id="9" dur="600" decel="100000" autoRev="1" fill="hold">
                                          <p:stCondLst>
                                            <p:cond delay="1800"/>
                                          </p:stCondLst>
                                        </p:cTn>
                                        <p:tgtEl>
                                          <p:spTgt spid="123906"/>
                                        </p:tgtEl>
                                      </p:cBhvr>
                                      <p:from x="100000" y="100000"/>
                                      <p:to x="80000" y="100000"/>
                                    </p:animScale>
                                    <p:anim by="(#ppt_h/3+#ppt_w*0.1)" calcmode="lin" valueType="num">
                                      <p:cBhvr additive="sum">
                                        <p:cTn id="10" dur="600" decel="100000" autoRev="1" fill="hold">
                                          <p:stCondLst>
                                            <p:cond delay="1800"/>
                                          </p:stCondLst>
                                        </p:cTn>
                                        <p:tgtEl>
                                          <p:spTgt spid="123906"/>
                                        </p:tgtEl>
                                        <p:attrNameLst>
                                          <p:attrName>ppt_x</p:attrName>
                                        </p:attrNameLst>
                                      </p:cBhvr>
                                    </p:anim>
                                  </p:childTnLst>
                                </p:cTn>
                              </p:par>
                            </p:childTnLst>
                          </p:cTn>
                        </p:par>
                        <p:par>
                          <p:cTn id="11" fill="hold" nodeType="afterGroup">
                            <p:stCondLst>
                              <p:cond delay="3000"/>
                            </p:stCondLst>
                            <p:childTnLst>
                              <p:par>
                                <p:cTn id="12" presetID="51" presetClass="entr" presetSubtype="0" fill="hold" grpId="0" nodeType="afterEffect">
                                  <p:stCondLst>
                                    <p:cond delay="0"/>
                                  </p:stCondLst>
                                  <p:childTnLst>
                                    <p:set>
                                      <p:cBhvr>
                                        <p:cTn id="13" dur="1" fill="hold">
                                          <p:stCondLst>
                                            <p:cond delay="0"/>
                                          </p:stCondLst>
                                        </p:cTn>
                                        <p:tgtEl>
                                          <p:spTgt spid="123911"/>
                                        </p:tgtEl>
                                        <p:attrNameLst>
                                          <p:attrName>style.visibility</p:attrName>
                                        </p:attrNameLst>
                                      </p:cBhvr>
                                      <p:to>
                                        <p:strVal val="visible"/>
                                      </p:to>
                                    </p:set>
                                    <p:animEffect transition="in" filter="fade">
                                      <p:cBhvr>
                                        <p:cTn id="14" dur="770" decel="100000"/>
                                        <p:tgtEl>
                                          <p:spTgt spid="123911"/>
                                        </p:tgtEl>
                                      </p:cBhvr>
                                    </p:animEffect>
                                    <p:animScale>
                                      <p:cBhvr>
                                        <p:cTn id="15" dur="770" decel="100000"/>
                                        <p:tgtEl>
                                          <p:spTgt spid="123911"/>
                                        </p:tgtEl>
                                      </p:cBhvr>
                                      <p:from x="10000" y="10000"/>
                                      <p:to x="200000" y="450000"/>
                                    </p:animScale>
                                    <p:animScale>
                                      <p:cBhvr>
                                        <p:cTn id="16" dur="1230" accel="100000" fill="hold">
                                          <p:stCondLst>
                                            <p:cond delay="770"/>
                                          </p:stCondLst>
                                        </p:cTn>
                                        <p:tgtEl>
                                          <p:spTgt spid="123911"/>
                                        </p:tgtEl>
                                      </p:cBhvr>
                                      <p:from x="200000" y="450000"/>
                                      <p:to x="100000" y="100000"/>
                                    </p:animScale>
                                    <p:set>
                                      <p:cBhvr>
                                        <p:cTn id="17" dur="770" fill="hold"/>
                                        <p:tgtEl>
                                          <p:spTgt spid="123911"/>
                                        </p:tgtEl>
                                        <p:attrNameLst>
                                          <p:attrName>ppt_x</p:attrName>
                                        </p:attrNameLst>
                                      </p:cBhvr>
                                      <p:to>
                                        <p:strVal val="(0.5)"/>
                                      </p:to>
                                    </p:set>
                                    <p:anim from="(0.5)" to="(#ppt_x)" calcmode="lin" valueType="num">
                                      <p:cBhvr>
                                        <p:cTn id="18" dur="1230" accel="100000" fill="hold">
                                          <p:stCondLst>
                                            <p:cond delay="770"/>
                                          </p:stCondLst>
                                        </p:cTn>
                                        <p:tgtEl>
                                          <p:spTgt spid="123911"/>
                                        </p:tgtEl>
                                        <p:attrNameLst>
                                          <p:attrName>ppt_x</p:attrName>
                                        </p:attrNameLst>
                                      </p:cBhvr>
                                    </p:anim>
                                    <p:set>
                                      <p:cBhvr>
                                        <p:cTn id="19" dur="770" fill="hold"/>
                                        <p:tgtEl>
                                          <p:spTgt spid="123911"/>
                                        </p:tgtEl>
                                        <p:attrNameLst>
                                          <p:attrName>ppt_y</p:attrName>
                                        </p:attrNameLst>
                                      </p:cBhvr>
                                      <p:to>
                                        <p:strVal val="(#ppt_y+0.4)"/>
                                      </p:to>
                                    </p:set>
                                    <p:anim from="(#ppt_y+0.4)" to="(#ppt_y)" calcmode="lin" valueType="num">
                                      <p:cBhvr>
                                        <p:cTn id="20" dur="1230" accel="100000" fill="hold">
                                          <p:stCondLst>
                                            <p:cond delay="770"/>
                                          </p:stCondLst>
                                        </p:cTn>
                                        <p:tgtEl>
                                          <p:spTgt spid="123911"/>
                                        </p:tgtEl>
                                        <p:attrNameLst>
                                          <p:attrName>ppt_y</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23910"/>
                                        </p:tgtEl>
                                        <p:attrNameLst>
                                          <p:attrName>style.visibility</p:attrName>
                                        </p:attrNameLst>
                                      </p:cBhvr>
                                      <p:to>
                                        <p:strVal val="visible"/>
                                      </p:to>
                                    </p:set>
                                    <p:animEffect transition="in" filter="fade">
                                      <p:cBhvr>
                                        <p:cTn id="25" dur="2000"/>
                                        <p:tgtEl>
                                          <p:spTgt spid="123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tLang="en-US" b="1" smtClean="0">
                <a:ea typeface="ＭＳ Ｐゴシック" pitchFamily="34" charset="-128"/>
              </a:rPr>
              <a:t>Understanding the Terms</a:t>
            </a:r>
          </a:p>
        </p:txBody>
      </p:sp>
      <p:sp>
        <p:nvSpPr>
          <p:cNvPr id="137219" name="Rectangle 3"/>
          <p:cNvSpPr>
            <a:spLocks noGrp="1" noChangeArrowheads="1"/>
          </p:cNvSpPr>
          <p:nvPr>
            <p:ph type="body" idx="1"/>
          </p:nvPr>
        </p:nvSpPr>
        <p:spPr/>
        <p:txBody>
          <a:bodyPr/>
          <a:lstStyle/>
          <a:p>
            <a:pPr eaLnBrk="1" hangingPunct="1"/>
            <a:r>
              <a:rPr lang="en-US" altLang="en-US" sz="1600" b="1" smtClean="0">
                <a:solidFill>
                  <a:srgbClr val="FFFF00"/>
                </a:solidFill>
                <a:ea typeface="ＭＳ Ｐゴシック" pitchFamily="34" charset="-128"/>
              </a:rPr>
              <a:t>Radius</a:t>
            </a:r>
            <a:r>
              <a:rPr lang="en-US" altLang="en-US" sz="1600" b="1" smtClean="0">
                <a:ea typeface="ＭＳ Ｐゴシック" pitchFamily="34" charset="-128"/>
              </a:rPr>
              <a:t> – Two types of radii can be applied.  The radius (R) distinguishes general applications.  The controlled radius (CR) defines radius shapes that require further restrictions.</a:t>
            </a:r>
          </a:p>
          <a:p>
            <a:pPr eaLnBrk="1" hangingPunct="1"/>
            <a:r>
              <a:rPr lang="en-US" altLang="en-US" sz="1600" b="1" smtClean="0">
                <a:solidFill>
                  <a:srgbClr val="FFFF00"/>
                </a:solidFill>
                <a:ea typeface="ＭＳ Ｐゴシック" pitchFamily="34" charset="-128"/>
              </a:rPr>
              <a:t>Statistical Tolerancing Symbol</a:t>
            </a:r>
            <a:r>
              <a:rPr lang="en-US" altLang="en-US" sz="1600" b="1" smtClean="0">
                <a:ea typeface="ＭＳ Ｐゴシック" pitchFamily="34" charset="-128"/>
              </a:rPr>
              <a:t> -  Tolerances are sometimes calculated using simple arithmetic.  If a part is designated as being </a:t>
            </a:r>
            <a:r>
              <a:rPr lang="en-US" altLang="en-US" sz="1600" b="1" i="1" smtClean="0">
                <a:ea typeface="ＭＳ Ｐゴシック" pitchFamily="34" charset="-128"/>
              </a:rPr>
              <a:t>statistically toleranced</a:t>
            </a:r>
            <a:r>
              <a:rPr lang="en-US" altLang="en-US" sz="1600" b="1" smtClean="0">
                <a:ea typeface="ＭＳ Ｐゴシック" pitchFamily="34" charset="-128"/>
              </a:rPr>
              <a:t>, it must be produced using statistical process controls.</a:t>
            </a:r>
          </a:p>
          <a:p>
            <a:pPr eaLnBrk="1" hangingPunct="1"/>
            <a:r>
              <a:rPr lang="en-US" altLang="en-US" sz="1600" b="1" smtClean="0">
                <a:solidFill>
                  <a:srgbClr val="FFFF00"/>
                </a:solidFill>
                <a:ea typeface="ＭＳ Ｐゴシック" pitchFamily="34" charset="-128"/>
              </a:rPr>
              <a:t>With Size</a:t>
            </a:r>
            <a:r>
              <a:rPr lang="en-US" altLang="en-US" sz="1600" b="1" smtClean="0">
                <a:ea typeface="ＭＳ Ｐゴシック" pitchFamily="34" charset="-128"/>
              </a:rPr>
              <a:t> – A feature said to be “with size” is associated with a size dimension.  It can be cylindrical or spherical or possibly a set of two opposing parallel surfaces.</a:t>
            </a:r>
          </a:p>
          <a:p>
            <a:pPr eaLnBrk="1" hangingPunct="1"/>
            <a:r>
              <a:rPr lang="en-US" altLang="en-US" sz="1600" b="1" smtClean="0">
                <a:solidFill>
                  <a:srgbClr val="FFFF00"/>
                </a:solidFill>
                <a:ea typeface="ＭＳ Ｐゴシック" pitchFamily="34" charset="-128"/>
              </a:rPr>
              <a:t>Without Size</a:t>
            </a:r>
            <a:r>
              <a:rPr lang="en-US" altLang="en-US" sz="1600" b="1" smtClean="0">
                <a:ea typeface="ＭＳ Ｐゴシック" pitchFamily="34" charset="-128"/>
              </a:rPr>
              <a:t> – A plane surface where no size dimensions are indicated.</a:t>
            </a:r>
          </a:p>
          <a:p>
            <a:pPr eaLnBrk="1" hangingPunct="1"/>
            <a:r>
              <a:rPr lang="en-US" altLang="en-US" sz="1600" b="1" smtClean="0">
                <a:solidFill>
                  <a:srgbClr val="FFFF00"/>
                </a:solidFill>
                <a:ea typeface="ＭＳ Ｐゴシック" pitchFamily="34" charset="-128"/>
              </a:rPr>
              <a:t>Feature Control Frames</a:t>
            </a:r>
            <a:r>
              <a:rPr lang="en-US" altLang="en-US" sz="1600" b="1" smtClean="0">
                <a:ea typeface="ＭＳ Ｐゴシック" pitchFamily="34" charset="-128"/>
              </a:rPr>
              <a:t> – Probably the most significant symbol in any geometric tolerancing system.  Provides the instructions and requirements for its related feature.</a:t>
            </a:r>
          </a:p>
          <a:p>
            <a:pPr eaLnBrk="1" hangingPunct="1"/>
            <a:r>
              <a:rPr lang="en-US" altLang="en-US" sz="1600" b="1" smtClean="0">
                <a:solidFill>
                  <a:srgbClr val="FFFF00"/>
                </a:solidFill>
                <a:ea typeface="ＭＳ Ｐゴシック" pitchFamily="34" charset="-128"/>
              </a:rPr>
              <a:t>Material Condition Modifiers</a:t>
            </a:r>
            <a:r>
              <a:rPr lang="en-US" altLang="en-US" sz="1600" b="1" smtClean="0">
                <a:ea typeface="ＭＳ Ｐゴシック" pitchFamily="34" charset="-128"/>
              </a:rPr>
              <a:t> – Often necessary to refer to a feature in its largest or smallest condition or regardless of its feature size.</a:t>
            </a:r>
          </a:p>
          <a:p>
            <a:pPr lvl="1" eaLnBrk="1" hangingPunct="1"/>
            <a:r>
              <a:rPr lang="en-US" altLang="en-US" sz="1400" b="1" smtClean="0">
                <a:ea typeface="ＭＳ Ｐゴシック" pitchFamily="34" charset="-128"/>
              </a:rPr>
              <a:t>MMC (Maximum Material Condition)</a:t>
            </a:r>
          </a:p>
          <a:p>
            <a:pPr lvl="1" eaLnBrk="1" hangingPunct="1"/>
            <a:r>
              <a:rPr lang="en-US" altLang="en-US" sz="1400" b="1" smtClean="0">
                <a:ea typeface="ＭＳ Ｐゴシック" pitchFamily="34" charset="-128"/>
              </a:rPr>
              <a:t>LMC (Least Material Condition)</a:t>
            </a:r>
          </a:p>
          <a:p>
            <a:pPr lvl="1" eaLnBrk="1" hangingPunct="1"/>
            <a:r>
              <a:rPr lang="en-US" altLang="en-US" sz="1400" b="1" smtClean="0">
                <a:ea typeface="ＭＳ Ｐゴシック" pitchFamily="34" charset="-128"/>
              </a:rPr>
              <a:t>RFS (Regardless of Feature Size)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1000"/>
                                        <p:tgtEl>
                                          <p:spTgt spid="137218"/>
                                        </p:tgtEl>
                                      </p:cBhvr>
                                    </p:animEffect>
                                    <p:anim calcmode="lin" valueType="num">
                                      <p:cBhvr>
                                        <p:cTn id="8" dur="1000" fill="hold"/>
                                        <p:tgtEl>
                                          <p:spTgt spid="137218"/>
                                        </p:tgtEl>
                                        <p:attrNameLst>
                                          <p:attrName>ppt_x</p:attrName>
                                        </p:attrNameLst>
                                      </p:cBhvr>
                                      <p:tavLst>
                                        <p:tav tm="0">
                                          <p:val>
                                            <p:strVal val="#ppt_x"/>
                                          </p:val>
                                        </p:tav>
                                        <p:tav tm="100000">
                                          <p:val>
                                            <p:strVal val="#ppt_x"/>
                                          </p:val>
                                        </p:tav>
                                      </p:tavLst>
                                    </p:anim>
                                    <p:anim calcmode="lin" valueType="num">
                                      <p:cBhvr>
                                        <p:cTn id="9" dur="898" decel="100000" fill="hold"/>
                                        <p:tgtEl>
                                          <p:spTgt spid="137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721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7219">
                                            <p:txEl>
                                              <p:pRg st="0" end="0"/>
                                            </p:txEl>
                                          </p:spTgt>
                                        </p:tgtEl>
                                        <p:attrNameLst>
                                          <p:attrName>style.visibility</p:attrName>
                                        </p:attrNameLst>
                                      </p:cBhvr>
                                      <p:to>
                                        <p:strVal val="visible"/>
                                      </p:to>
                                    </p:set>
                                    <p:animEffect transition="in" filter="fade">
                                      <p:cBhvr>
                                        <p:cTn id="15" dur="1000"/>
                                        <p:tgtEl>
                                          <p:spTgt spid="137219">
                                            <p:txEl>
                                              <p:pRg st="0" end="0"/>
                                            </p:txEl>
                                          </p:spTgt>
                                        </p:tgtEl>
                                      </p:cBhvr>
                                    </p:animEffect>
                                    <p:anim calcmode="lin" valueType="num">
                                      <p:cBhvr>
                                        <p:cTn id="16" dur="10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7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7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7219">
                                            <p:txEl>
                                              <p:pRg st="1" end="1"/>
                                            </p:txEl>
                                          </p:spTgt>
                                        </p:tgtEl>
                                        <p:attrNameLst>
                                          <p:attrName>style.visibility</p:attrName>
                                        </p:attrNameLst>
                                      </p:cBhvr>
                                      <p:to>
                                        <p:strVal val="visible"/>
                                      </p:to>
                                    </p:set>
                                    <p:animEffect transition="in" filter="fade">
                                      <p:cBhvr>
                                        <p:cTn id="23" dur="1000"/>
                                        <p:tgtEl>
                                          <p:spTgt spid="137219">
                                            <p:txEl>
                                              <p:pRg st="1" end="1"/>
                                            </p:txEl>
                                          </p:spTgt>
                                        </p:tgtEl>
                                      </p:cBhvr>
                                    </p:animEffect>
                                    <p:anim calcmode="lin" valueType="num">
                                      <p:cBhvr>
                                        <p:cTn id="24" dur="10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372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37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37219">
                                            <p:txEl>
                                              <p:pRg st="2" end="2"/>
                                            </p:txEl>
                                          </p:spTgt>
                                        </p:tgtEl>
                                        <p:attrNameLst>
                                          <p:attrName>style.visibility</p:attrName>
                                        </p:attrNameLst>
                                      </p:cBhvr>
                                      <p:to>
                                        <p:strVal val="visible"/>
                                      </p:to>
                                    </p:set>
                                    <p:animEffect transition="in" filter="fade">
                                      <p:cBhvr>
                                        <p:cTn id="31" dur="1000"/>
                                        <p:tgtEl>
                                          <p:spTgt spid="137219">
                                            <p:txEl>
                                              <p:pRg st="2" end="2"/>
                                            </p:txEl>
                                          </p:spTgt>
                                        </p:tgtEl>
                                      </p:cBhvr>
                                    </p:animEffect>
                                    <p:anim calcmode="lin" valueType="num">
                                      <p:cBhvr>
                                        <p:cTn id="32" dur="10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372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37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37219">
                                            <p:txEl>
                                              <p:pRg st="3" end="3"/>
                                            </p:txEl>
                                          </p:spTgt>
                                        </p:tgtEl>
                                        <p:attrNameLst>
                                          <p:attrName>style.visibility</p:attrName>
                                        </p:attrNameLst>
                                      </p:cBhvr>
                                      <p:to>
                                        <p:strVal val="visible"/>
                                      </p:to>
                                    </p:set>
                                    <p:animEffect transition="in" filter="fade">
                                      <p:cBhvr>
                                        <p:cTn id="39" dur="1000"/>
                                        <p:tgtEl>
                                          <p:spTgt spid="137219">
                                            <p:txEl>
                                              <p:pRg st="3" end="3"/>
                                            </p:txEl>
                                          </p:spTgt>
                                        </p:tgtEl>
                                      </p:cBhvr>
                                    </p:animEffect>
                                    <p:anim calcmode="lin" valueType="num">
                                      <p:cBhvr>
                                        <p:cTn id="40" dur="10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721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72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37219">
                                            <p:txEl>
                                              <p:pRg st="4" end="4"/>
                                            </p:txEl>
                                          </p:spTgt>
                                        </p:tgtEl>
                                        <p:attrNameLst>
                                          <p:attrName>style.visibility</p:attrName>
                                        </p:attrNameLst>
                                      </p:cBhvr>
                                      <p:to>
                                        <p:strVal val="visible"/>
                                      </p:to>
                                    </p:set>
                                    <p:animEffect transition="in" filter="fade">
                                      <p:cBhvr>
                                        <p:cTn id="47" dur="1000"/>
                                        <p:tgtEl>
                                          <p:spTgt spid="137219">
                                            <p:txEl>
                                              <p:pRg st="4" end="4"/>
                                            </p:txEl>
                                          </p:spTgt>
                                        </p:tgtEl>
                                      </p:cBhvr>
                                    </p:animEffect>
                                    <p:anim calcmode="lin" valueType="num">
                                      <p:cBhvr>
                                        <p:cTn id="48" dur="1000" fill="hold"/>
                                        <p:tgtEl>
                                          <p:spTgt spid="13721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3721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3721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37219">
                                            <p:txEl>
                                              <p:pRg st="5" end="5"/>
                                            </p:txEl>
                                          </p:spTgt>
                                        </p:tgtEl>
                                        <p:attrNameLst>
                                          <p:attrName>style.visibility</p:attrName>
                                        </p:attrNameLst>
                                      </p:cBhvr>
                                      <p:to>
                                        <p:strVal val="visible"/>
                                      </p:to>
                                    </p:set>
                                    <p:animEffect transition="in" filter="fade">
                                      <p:cBhvr>
                                        <p:cTn id="55" dur="1000"/>
                                        <p:tgtEl>
                                          <p:spTgt spid="137219">
                                            <p:txEl>
                                              <p:pRg st="5" end="5"/>
                                            </p:txEl>
                                          </p:spTgt>
                                        </p:tgtEl>
                                      </p:cBhvr>
                                    </p:animEffect>
                                    <p:anim calcmode="lin" valueType="num">
                                      <p:cBhvr>
                                        <p:cTn id="56" dur="10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3721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37219">
                                            <p:txEl>
                                              <p:pRg st="5" end="5"/>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37219">
                                            <p:txEl>
                                              <p:pRg st="6" end="6"/>
                                            </p:txEl>
                                          </p:spTgt>
                                        </p:tgtEl>
                                        <p:attrNameLst>
                                          <p:attrName>style.visibility</p:attrName>
                                        </p:attrNameLst>
                                      </p:cBhvr>
                                      <p:to>
                                        <p:strVal val="visible"/>
                                      </p:to>
                                    </p:set>
                                    <p:animEffect transition="in" filter="fade">
                                      <p:cBhvr>
                                        <p:cTn id="61" dur="1000"/>
                                        <p:tgtEl>
                                          <p:spTgt spid="137219">
                                            <p:txEl>
                                              <p:pRg st="6" end="6"/>
                                            </p:txEl>
                                          </p:spTgt>
                                        </p:tgtEl>
                                      </p:cBhvr>
                                    </p:animEffect>
                                    <p:anim calcmode="lin" valueType="num">
                                      <p:cBhvr>
                                        <p:cTn id="62" dur="1000" fill="hold"/>
                                        <p:tgtEl>
                                          <p:spTgt spid="13721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13721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137219">
                                            <p:txEl>
                                              <p:pRg st="6" end="6"/>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37219">
                                            <p:txEl>
                                              <p:pRg st="7" end="7"/>
                                            </p:txEl>
                                          </p:spTgt>
                                        </p:tgtEl>
                                        <p:attrNameLst>
                                          <p:attrName>style.visibility</p:attrName>
                                        </p:attrNameLst>
                                      </p:cBhvr>
                                      <p:to>
                                        <p:strVal val="visible"/>
                                      </p:to>
                                    </p:set>
                                    <p:animEffect transition="in" filter="fade">
                                      <p:cBhvr>
                                        <p:cTn id="67" dur="1000"/>
                                        <p:tgtEl>
                                          <p:spTgt spid="137219">
                                            <p:txEl>
                                              <p:pRg st="7" end="7"/>
                                            </p:txEl>
                                          </p:spTgt>
                                        </p:tgtEl>
                                      </p:cBhvr>
                                    </p:animEffect>
                                    <p:anim calcmode="lin" valueType="num">
                                      <p:cBhvr>
                                        <p:cTn id="68" dur="1000" fill="hold"/>
                                        <p:tgtEl>
                                          <p:spTgt spid="137219">
                                            <p:txEl>
                                              <p:pRg st="7" end="7"/>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137219">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137219">
                                            <p:txEl>
                                              <p:pRg st="7" end="7"/>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37219">
                                            <p:txEl>
                                              <p:pRg st="8" end="8"/>
                                            </p:txEl>
                                          </p:spTgt>
                                        </p:tgtEl>
                                        <p:attrNameLst>
                                          <p:attrName>style.visibility</p:attrName>
                                        </p:attrNameLst>
                                      </p:cBhvr>
                                      <p:to>
                                        <p:strVal val="visible"/>
                                      </p:to>
                                    </p:set>
                                    <p:animEffect transition="in" filter="fade">
                                      <p:cBhvr>
                                        <p:cTn id="73" dur="1000"/>
                                        <p:tgtEl>
                                          <p:spTgt spid="137219">
                                            <p:txEl>
                                              <p:pRg st="8" end="8"/>
                                            </p:txEl>
                                          </p:spTgt>
                                        </p:tgtEl>
                                      </p:cBhvr>
                                    </p:animEffect>
                                    <p:anim calcmode="lin" valueType="num">
                                      <p:cBhvr>
                                        <p:cTn id="74" dur="1000" fill="hold"/>
                                        <p:tgtEl>
                                          <p:spTgt spid="137219">
                                            <p:txEl>
                                              <p:pRg st="8" end="8"/>
                                            </p:txEl>
                                          </p:spTgt>
                                        </p:tgtEl>
                                        <p:attrNameLst>
                                          <p:attrName>ppt_x</p:attrName>
                                        </p:attrNameLst>
                                      </p:cBhvr>
                                      <p:tavLst>
                                        <p:tav tm="0">
                                          <p:val>
                                            <p:strVal val="#ppt_x"/>
                                          </p:val>
                                        </p:tav>
                                        <p:tav tm="100000">
                                          <p:val>
                                            <p:strVal val="#ppt_x"/>
                                          </p:val>
                                        </p:tav>
                                      </p:tavLst>
                                    </p:anim>
                                    <p:anim calcmode="lin" valueType="num">
                                      <p:cBhvr>
                                        <p:cTn id="75" dur="898" decel="100000" fill="hold"/>
                                        <p:tgtEl>
                                          <p:spTgt spid="137219">
                                            <p:txEl>
                                              <p:pRg st="8" end="8"/>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898"/>
                                          </p:stCondLst>
                                        </p:cTn>
                                        <p:tgtEl>
                                          <p:spTgt spid="13721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tLang="en-US" b="1" smtClean="0">
                <a:effectLst>
                  <a:outerShdw blurRad="38100" dist="38100" dir="2700000" algn="tl">
                    <a:srgbClr val="000000"/>
                  </a:outerShdw>
                </a:effectLst>
                <a:ea typeface="ＭＳ Ｐゴシック" pitchFamily="34" charset="-128"/>
              </a:rPr>
              <a:t>Datums and Features</a:t>
            </a:r>
          </a:p>
        </p:txBody>
      </p:sp>
      <p:sp>
        <p:nvSpPr>
          <p:cNvPr id="140291" name="Rectangle 3"/>
          <p:cNvSpPr>
            <a:spLocks noGrp="1" noChangeArrowheads="1"/>
          </p:cNvSpPr>
          <p:nvPr>
            <p:ph type="body" idx="1"/>
          </p:nvPr>
        </p:nvSpPr>
        <p:spPr/>
        <p:txBody>
          <a:bodyPr/>
          <a:lstStyle/>
          <a:p>
            <a:pPr eaLnBrk="1" hangingPunct="1">
              <a:lnSpc>
                <a:spcPct val="80000"/>
              </a:lnSpc>
            </a:pPr>
            <a:r>
              <a:rPr lang="en-US" altLang="en-US" sz="2000" b="1" smtClean="0">
                <a:ea typeface="ＭＳ Ｐゴシック" pitchFamily="34" charset="-128"/>
              </a:rPr>
              <a:t>All manufactured parts exist in two states:</a:t>
            </a:r>
          </a:p>
          <a:p>
            <a:pPr eaLnBrk="1" hangingPunct="1">
              <a:lnSpc>
                <a:spcPct val="80000"/>
              </a:lnSpc>
              <a:buFont typeface="Wingdings" pitchFamily="2" charset="2"/>
              <a:buNone/>
            </a:pPr>
            <a:r>
              <a:rPr lang="en-US" altLang="en-US" sz="2000" b="1" smtClean="0">
                <a:ea typeface="ＭＳ Ｐゴシック" pitchFamily="34" charset="-128"/>
              </a:rPr>
              <a:t>	- The </a:t>
            </a:r>
            <a:r>
              <a:rPr lang="en-US" altLang="en-US" sz="2000" b="1" smtClean="0">
                <a:solidFill>
                  <a:srgbClr val="FFFF66"/>
                </a:solidFill>
                <a:ea typeface="ＭＳ Ｐゴシック" pitchFamily="34" charset="-128"/>
              </a:rPr>
              <a:t>imaginary</a:t>
            </a:r>
            <a:r>
              <a:rPr lang="en-US" altLang="en-US" sz="2000" b="1" smtClean="0">
                <a:ea typeface="ＭＳ Ｐゴシック" pitchFamily="34" charset="-128"/>
              </a:rPr>
              <a:t>, geometrically </a:t>
            </a:r>
            <a:r>
              <a:rPr lang="en-US" altLang="en-US" sz="2000" b="1" smtClean="0">
                <a:solidFill>
                  <a:srgbClr val="FFFF66"/>
                </a:solidFill>
                <a:ea typeface="ＭＳ Ｐゴシック" pitchFamily="34" charset="-128"/>
              </a:rPr>
              <a:t>perfect</a:t>
            </a:r>
            <a:r>
              <a:rPr lang="en-US" altLang="en-US" sz="2000" b="1" smtClean="0">
                <a:ea typeface="ＭＳ Ｐゴシック" pitchFamily="34" charset="-128"/>
              </a:rPr>
              <a:t> design</a:t>
            </a:r>
          </a:p>
          <a:p>
            <a:pPr eaLnBrk="1" hangingPunct="1">
              <a:lnSpc>
                <a:spcPct val="80000"/>
              </a:lnSpc>
              <a:buFont typeface="Wingdings" pitchFamily="2" charset="2"/>
              <a:buNone/>
            </a:pPr>
            <a:r>
              <a:rPr lang="en-US" altLang="en-US" sz="2000" b="1" smtClean="0">
                <a:ea typeface="ＭＳ Ｐゴシック" pitchFamily="34" charset="-128"/>
              </a:rPr>
              <a:t>	- The </a:t>
            </a:r>
            <a:r>
              <a:rPr lang="en-US" altLang="en-US" sz="2000" b="1" smtClean="0">
                <a:solidFill>
                  <a:srgbClr val="CC99FF"/>
                </a:solidFill>
                <a:effectLst>
                  <a:outerShdw blurRad="38100" dist="38100" dir="2700000" algn="tl">
                    <a:srgbClr val="000000"/>
                  </a:outerShdw>
                </a:effectLst>
                <a:ea typeface="ＭＳ Ｐゴシック" pitchFamily="34" charset="-128"/>
              </a:rPr>
              <a:t>actual</a:t>
            </a:r>
            <a:r>
              <a:rPr lang="en-US" altLang="en-US" sz="2000" b="1" smtClean="0">
                <a:ea typeface="ＭＳ Ｐゴシック" pitchFamily="34" charset="-128"/>
              </a:rPr>
              <a:t>, physical, </a:t>
            </a:r>
            <a:r>
              <a:rPr lang="en-US" altLang="en-US" sz="2000" b="1" smtClean="0">
                <a:solidFill>
                  <a:srgbClr val="CC99FF"/>
                </a:solidFill>
                <a:effectLst>
                  <a:outerShdw blurRad="38100" dist="38100" dir="2700000" algn="tl">
                    <a:srgbClr val="000000"/>
                  </a:outerShdw>
                </a:effectLst>
                <a:ea typeface="ＭＳ Ｐゴシック" pitchFamily="34" charset="-128"/>
              </a:rPr>
              <a:t>imperfect</a:t>
            </a:r>
            <a:r>
              <a:rPr lang="en-US" altLang="en-US" sz="2000" b="1" smtClean="0">
                <a:ea typeface="ＭＳ Ｐゴシック" pitchFamily="34" charset="-128"/>
              </a:rPr>
              <a:t> part.</a:t>
            </a:r>
          </a:p>
          <a:p>
            <a:pPr eaLnBrk="1" hangingPunct="1">
              <a:lnSpc>
                <a:spcPct val="80000"/>
              </a:lnSpc>
              <a:buFont typeface="Wingdings" pitchFamily="2" charset="2"/>
              <a:buNone/>
            </a:pPr>
            <a:endParaRPr lang="en-US" altLang="en-US" sz="2000" b="1" smtClean="0">
              <a:solidFill>
                <a:srgbClr val="FF3300"/>
              </a:solidFill>
              <a:effectLst>
                <a:outerShdw blurRad="38100" dist="38100" dir="2700000" algn="tl">
                  <a:srgbClr val="000000"/>
                </a:outerShdw>
              </a:effectLst>
              <a:ea typeface="ＭＳ Ｐゴシック" pitchFamily="34" charset="-128"/>
            </a:endParaRPr>
          </a:p>
          <a:p>
            <a:pPr eaLnBrk="1" hangingPunct="1">
              <a:lnSpc>
                <a:spcPct val="80000"/>
              </a:lnSpc>
              <a:buFont typeface="Wingdings" pitchFamily="2" charset="2"/>
              <a:buNone/>
            </a:pPr>
            <a:r>
              <a:rPr lang="en-US" altLang="en-US" sz="2000" b="1" u="sng" smtClean="0">
                <a:solidFill>
                  <a:schemeClr val="tx2"/>
                </a:solidFill>
                <a:effectLst>
                  <a:outerShdw blurRad="38100" dist="38100" dir="2700000" algn="tl">
                    <a:srgbClr val="000000"/>
                  </a:outerShdw>
                </a:effectLst>
                <a:ea typeface="ＭＳ Ｐゴシック" pitchFamily="34" charset="-128"/>
              </a:rPr>
              <a:t>DATUMS:</a:t>
            </a:r>
          </a:p>
          <a:p>
            <a:pPr eaLnBrk="1" hangingPunct="1">
              <a:lnSpc>
                <a:spcPct val="80000"/>
              </a:lnSpc>
            </a:pPr>
            <a:r>
              <a:rPr lang="en-US" altLang="en-US" sz="2000" b="1" smtClean="0">
                <a:ea typeface="ＭＳ Ｐゴシック" pitchFamily="34" charset="-128"/>
              </a:rPr>
              <a:t>A part design consists of many datums </a:t>
            </a:r>
            <a:r>
              <a:rPr lang="en-US" altLang="en-US" sz="2000" b="1" smtClean="0">
                <a:solidFill>
                  <a:srgbClr val="66FF33"/>
                </a:solidFill>
                <a:ea typeface="ＭＳ Ｐゴシック" pitchFamily="34" charset="-128"/>
              </a:rPr>
              <a:t>(each is a geometrically perfect form).</a:t>
            </a:r>
          </a:p>
          <a:p>
            <a:pPr eaLnBrk="1" hangingPunct="1">
              <a:lnSpc>
                <a:spcPct val="80000"/>
              </a:lnSpc>
            </a:pPr>
            <a:endParaRPr lang="en-US" altLang="en-US" sz="2000" b="1" smtClean="0">
              <a:ea typeface="ＭＳ Ｐゴシック" pitchFamily="34" charset="-128"/>
            </a:endParaRPr>
          </a:p>
          <a:p>
            <a:pPr eaLnBrk="1" hangingPunct="1">
              <a:lnSpc>
                <a:spcPct val="80000"/>
              </a:lnSpc>
            </a:pPr>
            <a:r>
              <a:rPr lang="en-US" altLang="en-US" sz="2000" b="1" smtClean="0">
                <a:ea typeface="ＭＳ Ｐゴシック" pitchFamily="34" charset="-128"/>
              </a:rPr>
              <a:t>Datums can be :</a:t>
            </a:r>
          </a:p>
          <a:p>
            <a:pPr eaLnBrk="1" hangingPunct="1">
              <a:lnSpc>
                <a:spcPct val="80000"/>
              </a:lnSpc>
              <a:buFont typeface="Wingdings" pitchFamily="2" charset="2"/>
              <a:buNone/>
            </a:pPr>
            <a:r>
              <a:rPr lang="en-US" altLang="en-US" sz="2000" b="1" smtClean="0">
                <a:ea typeface="ＭＳ Ｐゴシック" pitchFamily="34" charset="-128"/>
              </a:rPr>
              <a:t>	- straight lines</a:t>
            </a:r>
          </a:p>
          <a:p>
            <a:pPr eaLnBrk="1" hangingPunct="1">
              <a:lnSpc>
                <a:spcPct val="80000"/>
              </a:lnSpc>
              <a:buFont typeface="Wingdings" pitchFamily="2" charset="2"/>
              <a:buNone/>
            </a:pPr>
            <a:r>
              <a:rPr lang="en-US" altLang="en-US" sz="2000" b="1" smtClean="0">
                <a:ea typeface="ＭＳ Ｐゴシック" pitchFamily="34" charset="-128"/>
              </a:rPr>
              <a:t>	- circles</a:t>
            </a:r>
          </a:p>
          <a:p>
            <a:pPr eaLnBrk="1" hangingPunct="1">
              <a:lnSpc>
                <a:spcPct val="80000"/>
              </a:lnSpc>
              <a:buFont typeface="Wingdings" pitchFamily="2" charset="2"/>
              <a:buNone/>
            </a:pPr>
            <a:r>
              <a:rPr lang="en-US" altLang="en-US" sz="2000" b="1" smtClean="0">
                <a:ea typeface="ＭＳ Ｐゴシック" pitchFamily="34" charset="-128"/>
              </a:rPr>
              <a:t>	- flat planes</a:t>
            </a:r>
          </a:p>
          <a:p>
            <a:pPr eaLnBrk="1" hangingPunct="1">
              <a:lnSpc>
                <a:spcPct val="80000"/>
              </a:lnSpc>
              <a:buFont typeface="Wingdings" pitchFamily="2" charset="2"/>
              <a:buNone/>
            </a:pPr>
            <a:r>
              <a:rPr lang="en-US" altLang="en-US" sz="2000" b="1" smtClean="0">
                <a:ea typeface="ＭＳ Ｐゴシック" pitchFamily="34" charset="-128"/>
              </a:rPr>
              <a:t>	- spheres</a:t>
            </a:r>
          </a:p>
          <a:p>
            <a:pPr eaLnBrk="1" hangingPunct="1">
              <a:lnSpc>
                <a:spcPct val="80000"/>
              </a:lnSpc>
              <a:buFont typeface="Wingdings" pitchFamily="2" charset="2"/>
              <a:buNone/>
            </a:pPr>
            <a:r>
              <a:rPr lang="en-US" altLang="en-US" sz="2000" b="1" smtClean="0">
                <a:ea typeface="ＭＳ Ｐゴシック" pitchFamily="34" charset="-128"/>
              </a:rPr>
              <a:t>	- cylinders</a:t>
            </a:r>
          </a:p>
          <a:p>
            <a:pPr eaLnBrk="1" hangingPunct="1">
              <a:lnSpc>
                <a:spcPct val="80000"/>
              </a:lnSpc>
              <a:buFont typeface="Wingdings" pitchFamily="2" charset="2"/>
              <a:buNone/>
            </a:pPr>
            <a:r>
              <a:rPr lang="en-US" altLang="en-US" sz="2000" b="1" smtClean="0">
                <a:ea typeface="ＭＳ Ｐゴシック" pitchFamily="34" charset="-128"/>
              </a:rPr>
              <a:t>	- cones</a:t>
            </a:r>
          </a:p>
          <a:p>
            <a:pPr eaLnBrk="1" hangingPunct="1">
              <a:lnSpc>
                <a:spcPct val="80000"/>
              </a:lnSpc>
              <a:buFont typeface="Wingdings" pitchFamily="2" charset="2"/>
              <a:buNone/>
            </a:pPr>
            <a:r>
              <a:rPr lang="en-US" altLang="en-US" sz="2000" b="1" smtClean="0">
                <a:ea typeface="ＭＳ Ｐゴシック" pitchFamily="34" charset="-128"/>
              </a:rPr>
              <a:t>	- a single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fade">
                                      <p:cBhvr>
                                        <p:cTn id="7" dur="800" decel="100000"/>
                                        <p:tgtEl>
                                          <p:spTgt spid="140290"/>
                                        </p:tgtEl>
                                      </p:cBhvr>
                                    </p:animEffect>
                                    <p:anim calcmode="lin" valueType="num">
                                      <p:cBhvr>
                                        <p:cTn id="8" dur="800" decel="100000" fill="hold"/>
                                        <p:tgtEl>
                                          <p:spTgt spid="140290"/>
                                        </p:tgtEl>
                                        <p:attrNameLst>
                                          <p:attrName>style.rotation</p:attrName>
                                        </p:attrNameLst>
                                      </p:cBhvr>
                                      <p:tavLst>
                                        <p:tav tm="0">
                                          <p:val>
                                            <p:fltVal val="-90"/>
                                          </p:val>
                                        </p:tav>
                                        <p:tav tm="100000">
                                          <p:val>
                                            <p:fltVal val="0"/>
                                          </p:val>
                                        </p:tav>
                                      </p:tavLst>
                                    </p:anim>
                                    <p:anim calcmode="lin" valueType="num">
                                      <p:cBhvr>
                                        <p:cTn id="9" dur="800" decel="100000" fill="hold"/>
                                        <p:tgtEl>
                                          <p:spTgt spid="140290"/>
                                        </p:tgtEl>
                                        <p:attrNameLst>
                                          <p:attrName>ppt_x</p:attrName>
                                        </p:attrNameLst>
                                      </p:cBhvr>
                                      <p:tavLst>
                                        <p:tav tm="0">
                                          <p:val>
                                            <p:strVal val="#ppt_x+0.4"/>
                                          </p:val>
                                        </p:tav>
                                        <p:tav tm="100000">
                                          <p:val>
                                            <p:strVal val="#ppt_x-0.05"/>
                                          </p:val>
                                        </p:tav>
                                      </p:tavLst>
                                    </p:anim>
                                    <p:anim calcmode="lin" valueType="num">
                                      <p:cBhvr>
                                        <p:cTn id="10" dur="800" decel="100000" fill="hold"/>
                                        <p:tgtEl>
                                          <p:spTgt spid="1402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02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02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0291">
                                            <p:txEl>
                                              <p:pRg st="0" end="0"/>
                                            </p:txEl>
                                          </p:spTgt>
                                        </p:tgtEl>
                                        <p:attrNameLst>
                                          <p:attrName>style.visibility</p:attrName>
                                        </p:attrNameLst>
                                      </p:cBhvr>
                                      <p:to>
                                        <p:strVal val="visible"/>
                                      </p:to>
                                    </p:set>
                                    <p:animEffect transition="in" filter="fade">
                                      <p:cBhvr>
                                        <p:cTn id="17" dur="1000"/>
                                        <p:tgtEl>
                                          <p:spTgt spid="14029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291">
                                            <p:txEl>
                                              <p:pRg st="1" end="1"/>
                                            </p:txEl>
                                          </p:spTgt>
                                        </p:tgtEl>
                                        <p:attrNameLst>
                                          <p:attrName>style.visibility</p:attrName>
                                        </p:attrNameLst>
                                      </p:cBhvr>
                                      <p:to>
                                        <p:strVal val="visible"/>
                                      </p:to>
                                    </p:set>
                                    <p:animEffect transition="in" filter="fade">
                                      <p:cBhvr>
                                        <p:cTn id="22" dur="1000"/>
                                        <p:tgtEl>
                                          <p:spTgt spid="14029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0291">
                                            <p:txEl>
                                              <p:pRg st="2" end="2"/>
                                            </p:txEl>
                                          </p:spTgt>
                                        </p:tgtEl>
                                        <p:attrNameLst>
                                          <p:attrName>style.visibility</p:attrName>
                                        </p:attrNameLst>
                                      </p:cBhvr>
                                      <p:to>
                                        <p:strVal val="visible"/>
                                      </p:to>
                                    </p:set>
                                    <p:animEffect transition="in" filter="fade">
                                      <p:cBhvr>
                                        <p:cTn id="27" dur="1000"/>
                                        <p:tgtEl>
                                          <p:spTgt spid="14029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0291">
                                            <p:txEl>
                                              <p:pRg st="4" end="4"/>
                                            </p:txEl>
                                          </p:spTgt>
                                        </p:tgtEl>
                                        <p:attrNameLst>
                                          <p:attrName>style.visibility</p:attrName>
                                        </p:attrNameLst>
                                      </p:cBhvr>
                                      <p:to>
                                        <p:strVal val="visible"/>
                                      </p:to>
                                    </p:set>
                                    <p:animEffect transition="in" filter="fade">
                                      <p:cBhvr>
                                        <p:cTn id="32" dur="1000"/>
                                        <p:tgtEl>
                                          <p:spTgt spid="140291">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0291">
                                            <p:txEl>
                                              <p:pRg st="5" end="5"/>
                                            </p:txEl>
                                          </p:spTgt>
                                        </p:tgtEl>
                                        <p:attrNameLst>
                                          <p:attrName>style.visibility</p:attrName>
                                        </p:attrNameLst>
                                      </p:cBhvr>
                                      <p:to>
                                        <p:strVal val="visible"/>
                                      </p:to>
                                    </p:set>
                                    <p:animEffect transition="in" filter="fade">
                                      <p:cBhvr>
                                        <p:cTn id="35" dur="1000"/>
                                        <p:tgtEl>
                                          <p:spTgt spid="140291">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0291">
                                            <p:txEl>
                                              <p:pRg st="7" end="7"/>
                                            </p:txEl>
                                          </p:spTgt>
                                        </p:tgtEl>
                                        <p:attrNameLst>
                                          <p:attrName>style.visibility</p:attrName>
                                        </p:attrNameLst>
                                      </p:cBhvr>
                                      <p:to>
                                        <p:strVal val="visible"/>
                                      </p:to>
                                    </p:set>
                                    <p:animEffect transition="in" filter="fade">
                                      <p:cBhvr>
                                        <p:cTn id="40" dur="1000"/>
                                        <p:tgtEl>
                                          <p:spTgt spid="140291">
                                            <p:txEl>
                                              <p:pRg st="7" end="7"/>
                                            </p:txEl>
                                          </p:spTgt>
                                        </p:tgtEl>
                                      </p:cBhvr>
                                    </p:animEffect>
                                  </p:child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40291">
                                            <p:txEl>
                                              <p:pRg st="8" end="8"/>
                                            </p:txEl>
                                          </p:spTgt>
                                        </p:tgtEl>
                                        <p:attrNameLst>
                                          <p:attrName>style.visibility</p:attrName>
                                        </p:attrNameLst>
                                      </p:cBhvr>
                                      <p:to>
                                        <p:strVal val="visible"/>
                                      </p:to>
                                    </p:set>
                                    <p:animEffect transition="in" filter="fade">
                                      <p:cBhvr>
                                        <p:cTn id="44" dur="1000"/>
                                        <p:tgtEl>
                                          <p:spTgt spid="140291">
                                            <p:txEl>
                                              <p:pRg st="8" end="8"/>
                                            </p:txEl>
                                          </p:spTgt>
                                        </p:tgtEl>
                                      </p:cBhvr>
                                    </p:animEffect>
                                  </p:childTnLst>
                                </p:cTn>
                              </p:par>
                            </p:childTnLst>
                          </p:cTn>
                        </p:par>
                        <p:par>
                          <p:cTn id="45" fill="hold" nodeType="afterGroup">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40291">
                                            <p:txEl>
                                              <p:pRg st="9" end="9"/>
                                            </p:txEl>
                                          </p:spTgt>
                                        </p:tgtEl>
                                        <p:attrNameLst>
                                          <p:attrName>style.visibility</p:attrName>
                                        </p:attrNameLst>
                                      </p:cBhvr>
                                      <p:to>
                                        <p:strVal val="visible"/>
                                      </p:to>
                                    </p:set>
                                    <p:animEffect transition="in" filter="fade">
                                      <p:cBhvr>
                                        <p:cTn id="48" dur="1000"/>
                                        <p:tgtEl>
                                          <p:spTgt spid="140291">
                                            <p:txEl>
                                              <p:pRg st="9" end="9"/>
                                            </p:txEl>
                                          </p:spTgt>
                                        </p:tgtEl>
                                      </p:cBhvr>
                                    </p:animEffect>
                                  </p:childTnLst>
                                </p:cTn>
                              </p:par>
                            </p:childTnLst>
                          </p:cTn>
                        </p:par>
                        <p:par>
                          <p:cTn id="49" fill="hold" nodeType="afterGroup">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40291">
                                            <p:txEl>
                                              <p:pRg st="10" end="10"/>
                                            </p:txEl>
                                          </p:spTgt>
                                        </p:tgtEl>
                                        <p:attrNameLst>
                                          <p:attrName>style.visibility</p:attrName>
                                        </p:attrNameLst>
                                      </p:cBhvr>
                                      <p:to>
                                        <p:strVal val="visible"/>
                                      </p:to>
                                    </p:set>
                                    <p:animEffect transition="in" filter="fade">
                                      <p:cBhvr>
                                        <p:cTn id="52" dur="1000"/>
                                        <p:tgtEl>
                                          <p:spTgt spid="140291">
                                            <p:txEl>
                                              <p:pRg st="10" end="10"/>
                                            </p:txEl>
                                          </p:spTgt>
                                        </p:tgtEl>
                                      </p:cBhvr>
                                    </p:animEffect>
                                  </p:childTnLst>
                                </p:cTn>
                              </p:par>
                            </p:childTnLst>
                          </p:cTn>
                        </p:par>
                        <p:par>
                          <p:cTn id="53" fill="hold" nodeType="afterGroup">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40291">
                                            <p:txEl>
                                              <p:pRg st="11" end="11"/>
                                            </p:txEl>
                                          </p:spTgt>
                                        </p:tgtEl>
                                        <p:attrNameLst>
                                          <p:attrName>style.visibility</p:attrName>
                                        </p:attrNameLst>
                                      </p:cBhvr>
                                      <p:to>
                                        <p:strVal val="visible"/>
                                      </p:to>
                                    </p:set>
                                    <p:animEffect transition="in" filter="fade">
                                      <p:cBhvr>
                                        <p:cTn id="56" dur="1000"/>
                                        <p:tgtEl>
                                          <p:spTgt spid="140291">
                                            <p:txEl>
                                              <p:pRg st="11" end="11"/>
                                            </p:txEl>
                                          </p:spTgt>
                                        </p:tgtEl>
                                      </p:cBhvr>
                                    </p:animEffect>
                                  </p:childTnLst>
                                </p:cTn>
                              </p:par>
                            </p:childTnLst>
                          </p:cTn>
                        </p:par>
                        <p:par>
                          <p:cTn id="57" fill="hold" nodeType="afterGroup">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40291">
                                            <p:txEl>
                                              <p:pRg st="12" end="12"/>
                                            </p:txEl>
                                          </p:spTgt>
                                        </p:tgtEl>
                                        <p:attrNameLst>
                                          <p:attrName>style.visibility</p:attrName>
                                        </p:attrNameLst>
                                      </p:cBhvr>
                                      <p:to>
                                        <p:strVal val="visible"/>
                                      </p:to>
                                    </p:set>
                                    <p:animEffect transition="in" filter="fade">
                                      <p:cBhvr>
                                        <p:cTn id="60" dur="1000"/>
                                        <p:tgtEl>
                                          <p:spTgt spid="140291">
                                            <p:txEl>
                                              <p:pRg st="12" end="12"/>
                                            </p:txEl>
                                          </p:spTgt>
                                        </p:tgtEl>
                                      </p:cBhvr>
                                    </p:animEffect>
                                  </p:childTnLst>
                                </p:cTn>
                              </p:par>
                            </p:childTnLst>
                          </p:cTn>
                        </p:par>
                        <p:par>
                          <p:cTn id="61" fill="hold" nodeType="afterGroup">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40291">
                                            <p:txEl>
                                              <p:pRg st="13" end="13"/>
                                            </p:txEl>
                                          </p:spTgt>
                                        </p:tgtEl>
                                        <p:attrNameLst>
                                          <p:attrName>style.visibility</p:attrName>
                                        </p:attrNameLst>
                                      </p:cBhvr>
                                      <p:to>
                                        <p:strVal val="visible"/>
                                      </p:to>
                                    </p:set>
                                    <p:animEffect transition="in" filter="fade">
                                      <p:cBhvr>
                                        <p:cTn id="64" dur="1000"/>
                                        <p:tgtEl>
                                          <p:spTgt spid="140291">
                                            <p:txEl>
                                              <p:pRg st="13" end="13"/>
                                            </p:txEl>
                                          </p:spTgt>
                                        </p:tgtEl>
                                      </p:cBhvr>
                                    </p:animEffect>
                                  </p:childTnLst>
                                </p:cTn>
                              </p:par>
                            </p:childTnLst>
                          </p:cTn>
                        </p:par>
                        <p:par>
                          <p:cTn id="65" fill="hold" nodeType="afterGroup">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40291">
                                            <p:txEl>
                                              <p:pRg st="14" end="14"/>
                                            </p:txEl>
                                          </p:spTgt>
                                        </p:tgtEl>
                                        <p:attrNameLst>
                                          <p:attrName>style.visibility</p:attrName>
                                        </p:attrNameLst>
                                      </p:cBhvr>
                                      <p:to>
                                        <p:strVal val="visible"/>
                                      </p:to>
                                    </p:set>
                                    <p:animEffect transition="in" filter="fade">
                                      <p:cBhvr>
                                        <p:cTn id="68" dur="1000"/>
                                        <p:tgtEl>
                                          <p:spTgt spid="1402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ltLang="en-US" smtClean="0">
                <a:ea typeface="ＭＳ Ｐゴシック" pitchFamily="34" charset="-128"/>
              </a:rPr>
              <a:t>Datums and Features (con’t)</a:t>
            </a:r>
          </a:p>
        </p:txBody>
      </p:sp>
      <p:sp>
        <p:nvSpPr>
          <p:cNvPr id="141315" name="Rectangle 3"/>
          <p:cNvSpPr>
            <a:spLocks noGrp="1" noChangeArrowheads="1"/>
          </p:cNvSpPr>
          <p:nvPr>
            <p:ph type="body" idx="1"/>
          </p:nvPr>
        </p:nvSpPr>
        <p:spPr>
          <a:xfrm>
            <a:off x="692150" y="1050925"/>
            <a:ext cx="8091488" cy="5106988"/>
          </a:xfrm>
        </p:spPr>
        <p:txBody>
          <a:bodyPr/>
          <a:lstStyle/>
          <a:p>
            <a:pPr eaLnBrk="1" hangingPunct="1"/>
            <a:r>
              <a:rPr lang="en-US" altLang="en-US" sz="2400" smtClean="0">
                <a:ea typeface="ＭＳ Ｐゴシック" pitchFamily="34" charset="-128"/>
              </a:rPr>
              <a:t>Datums are “imaginary”.  They are assumed to be “exact” for the purpose of computation or reference.</a:t>
            </a:r>
          </a:p>
          <a:p>
            <a:pPr eaLnBrk="1" hangingPunct="1"/>
            <a:endParaRPr lang="en-US" altLang="en-US" sz="2400" smtClean="0">
              <a:ea typeface="ＭＳ Ｐゴシック" pitchFamily="34" charset="-128"/>
            </a:endParaRPr>
          </a:p>
          <a:p>
            <a:pPr eaLnBrk="1" hangingPunct="1"/>
            <a:r>
              <a:rPr lang="en-US" altLang="en-US" sz="2400" smtClean="0">
                <a:ea typeface="ＭＳ Ｐゴシック" pitchFamily="34" charset="-128"/>
              </a:rPr>
              <a:t>Utilizing datums for reference, the tolerances take on new meaning. </a:t>
            </a:r>
          </a:p>
          <a:p>
            <a:pPr eaLnBrk="1" hangingPunct="1"/>
            <a:endParaRPr lang="en-US" altLang="en-US" sz="2400" smtClean="0">
              <a:ea typeface="ＭＳ Ｐゴシック" pitchFamily="34" charset="-128"/>
            </a:endParaRPr>
          </a:p>
          <a:p>
            <a:pPr eaLnBrk="1" hangingPunct="1"/>
            <a:r>
              <a:rPr lang="en-US" altLang="en-US" sz="2400" smtClean="0">
                <a:ea typeface="ＭＳ Ｐゴシック" pitchFamily="34" charset="-128"/>
              </a:rPr>
              <a:t>Now, features can have a tolerance relationship to each other both in terms of form and also 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800" decel="100000"/>
                                        <p:tgtEl>
                                          <p:spTgt spid="141314"/>
                                        </p:tgtEl>
                                      </p:cBhvr>
                                    </p:animEffect>
                                    <p:anim calcmode="lin" valueType="num">
                                      <p:cBhvr>
                                        <p:cTn id="8" dur="800" decel="100000" fill="hold"/>
                                        <p:tgtEl>
                                          <p:spTgt spid="141314"/>
                                        </p:tgtEl>
                                        <p:attrNameLst>
                                          <p:attrName>style.rotation</p:attrName>
                                        </p:attrNameLst>
                                      </p:cBhvr>
                                      <p:tavLst>
                                        <p:tav tm="0">
                                          <p:val>
                                            <p:fltVal val="-90"/>
                                          </p:val>
                                        </p:tav>
                                        <p:tav tm="100000">
                                          <p:val>
                                            <p:fltVal val="0"/>
                                          </p:val>
                                        </p:tav>
                                      </p:tavLst>
                                    </p:anim>
                                    <p:anim calcmode="lin" valueType="num">
                                      <p:cBhvr>
                                        <p:cTn id="9" dur="800" decel="100000" fill="hold"/>
                                        <p:tgtEl>
                                          <p:spTgt spid="141314"/>
                                        </p:tgtEl>
                                        <p:attrNameLst>
                                          <p:attrName>ppt_x</p:attrName>
                                        </p:attrNameLst>
                                      </p:cBhvr>
                                      <p:tavLst>
                                        <p:tav tm="0">
                                          <p:val>
                                            <p:strVal val="#ppt_x+0.4"/>
                                          </p:val>
                                        </p:tav>
                                        <p:tav tm="100000">
                                          <p:val>
                                            <p:strVal val="#ppt_x-0.05"/>
                                          </p:val>
                                        </p:tav>
                                      </p:tavLst>
                                    </p:anim>
                                    <p:anim calcmode="lin" valueType="num">
                                      <p:cBhvr>
                                        <p:cTn id="10" dur="800" decel="100000" fill="hold"/>
                                        <p:tgtEl>
                                          <p:spTgt spid="1413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13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131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41315">
                                            <p:txEl>
                                              <p:pRg st="0" end="0"/>
                                            </p:txEl>
                                          </p:spTgt>
                                        </p:tgtEl>
                                        <p:attrNameLst>
                                          <p:attrName>style.visibility</p:attrName>
                                        </p:attrNameLst>
                                      </p:cBhvr>
                                      <p:to>
                                        <p:strVal val="visible"/>
                                      </p:to>
                                    </p:set>
                                    <p:animEffect transition="in" filter="fade">
                                      <p:cBhvr>
                                        <p:cTn id="17" dur="3000"/>
                                        <p:tgtEl>
                                          <p:spTgt spid="141315">
                                            <p:txEl>
                                              <p:pRg st="0" end="0"/>
                                            </p:txEl>
                                          </p:spTgt>
                                        </p:tgtEl>
                                      </p:cBhvr>
                                    </p:animEffect>
                                    <p:anim calcmode="lin" valueType="num">
                                      <p:cBhvr>
                                        <p:cTn id="18" dur="3000" fill="hold"/>
                                        <p:tgtEl>
                                          <p:spTgt spid="141315">
                                            <p:txEl>
                                              <p:pRg st="0" end="0"/>
                                            </p:txEl>
                                          </p:spTgt>
                                        </p:tgtEl>
                                        <p:attrNameLst>
                                          <p:attrName>ppt_x</p:attrName>
                                        </p:attrNameLst>
                                      </p:cBhvr>
                                      <p:tavLst>
                                        <p:tav tm="0">
                                          <p:val>
                                            <p:strVal val="#ppt_x"/>
                                          </p:val>
                                        </p:tav>
                                        <p:tav tm="100000">
                                          <p:val>
                                            <p:strVal val="#ppt_x"/>
                                          </p:val>
                                        </p:tav>
                                      </p:tavLst>
                                    </p:anim>
                                    <p:anim calcmode="lin" valueType="num">
                                      <p:cBhvr>
                                        <p:cTn id="19" dur="2700" decel="100000" fill="hold"/>
                                        <p:tgtEl>
                                          <p:spTgt spid="141315">
                                            <p:txEl>
                                              <p:pRg st="0" end="0"/>
                                            </p:txEl>
                                          </p:spTgt>
                                        </p:tgtEl>
                                        <p:attrNameLst>
                                          <p:attrName>ppt_y</p:attrName>
                                        </p:attrNameLst>
                                      </p:cBhvr>
                                      <p:tavLst>
                                        <p:tav tm="0">
                                          <p:val>
                                            <p:strVal val="#ppt_y+1"/>
                                          </p:val>
                                        </p:tav>
                                        <p:tav tm="100000">
                                          <p:val>
                                            <p:strVal val="#ppt_y-.03"/>
                                          </p:val>
                                        </p:tav>
                                      </p:tavLst>
                                    </p:anim>
                                    <p:anim calcmode="lin" valueType="num">
                                      <p:cBhvr>
                                        <p:cTn id="20" dur="300" accel="100000" fill="hold">
                                          <p:stCondLst>
                                            <p:cond delay="2700"/>
                                          </p:stCondLst>
                                        </p:cTn>
                                        <p:tgtEl>
                                          <p:spTgt spid="141315">
                                            <p:txEl>
                                              <p:pRg st="0" end="0"/>
                                            </p:txEl>
                                          </p:spTgt>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3000"/>
                            </p:stCondLst>
                            <p:childTnLst>
                              <p:par>
                                <p:cTn id="22" presetID="37" presetClass="entr" presetSubtype="0" fill="hold" grpId="0" nodeType="afterEffect">
                                  <p:stCondLst>
                                    <p:cond delay="0"/>
                                  </p:stCondLst>
                                  <p:childTnLst>
                                    <p:set>
                                      <p:cBhvr>
                                        <p:cTn id="23" dur="1" fill="hold">
                                          <p:stCondLst>
                                            <p:cond delay="0"/>
                                          </p:stCondLst>
                                        </p:cTn>
                                        <p:tgtEl>
                                          <p:spTgt spid="141315">
                                            <p:txEl>
                                              <p:pRg st="2" end="2"/>
                                            </p:txEl>
                                          </p:spTgt>
                                        </p:tgtEl>
                                        <p:attrNameLst>
                                          <p:attrName>style.visibility</p:attrName>
                                        </p:attrNameLst>
                                      </p:cBhvr>
                                      <p:to>
                                        <p:strVal val="visible"/>
                                      </p:to>
                                    </p:set>
                                    <p:animEffect transition="in" filter="fade">
                                      <p:cBhvr>
                                        <p:cTn id="24" dur="3000"/>
                                        <p:tgtEl>
                                          <p:spTgt spid="141315">
                                            <p:txEl>
                                              <p:pRg st="2" end="2"/>
                                            </p:txEl>
                                          </p:spTgt>
                                        </p:tgtEl>
                                      </p:cBhvr>
                                    </p:animEffect>
                                    <p:anim calcmode="lin" valueType="num">
                                      <p:cBhvr>
                                        <p:cTn id="25" dur="30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p:cTn id="26" dur="2700" decel="100000" fill="hold"/>
                                        <p:tgtEl>
                                          <p:spTgt spid="141315">
                                            <p:txEl>
                                              <p:pRg st="2" end="2"/>
                                            </p:txEl>
                                          </p:spTgt>
                                        </p:tgtEl>
                                        <p:attrNameLst>
                                          <p:attrName>ppt_y</p:attrName>
                                        </p:attrNameLst>
                                      </p:cBhvr>
                                      <p:tavLst>
                                        <p:tav tm="0">
                                          <p:val>
                                            <p:strVal val="#ppt_y+1"/>
                                          </p:val>
                                        </p:tav>
                                        <p:tav tm="100000">
                                          <p:val>
                                            <p:strVal val="#ppt_y-.03"/>
                                          </p:val>
                                        </p:tav>
                                      </p:tavLst>
                                    </p:anim>
                                    <p:anim calcmode="lin" valueType="num">
                                      <p:cBhvr>
                                        <p:cTn id="27" dur="300" accel="100000" fill="hold">
                                          <p:stCondLst>
                                            <p:cond delay="2700"/>
                                          </p:stCondLst>
                                        </p:cTn>
                                        <p:tgtEl>
                                          <p:spTgt spid="141315">
                                            <p:txEl>
                                              <p:pRg st="2" end="2"/>
                                            </p:txEl>
                                          </p:spTgt>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6000"/>
                            </p:stCondLst>
                            <p:childTnLst>
                              <p:par>
                                <p:cTn id="29" presetID="37" presetClass="entr" presetSubtype="0" fill="hold" grpId="0" nodeType="afterEffect">
                                  <p:stCondLst>
                                    <p:cond delay="0"/>
                                  </p:stCondLst>
                                  <p:childTnLst>
                                    <p:set>
                                      <p:cBhvr>
                                        <p:cTn id="30" dur="1" fill="hold">
                                          <p:stCondLst>
                                            <p:cond delay="0"/>
                                          </p:stCondLst>
                                        </p:cTn>
                                        <p:tgtEl>
                                          <p:spTgt spid="141315">
                                            <p:txEl>
                                              <p:pRg st="4" end="4"/>
                                            </p:txEl>
                                          </p:spTgt>
                                        </p:tgtEl>
                                        <p:attrNameLst>
                                          <p:attrName>style.visibility</p:attrName>
                                        </p:attrNameLst>
                                      </p:cBhvr>
                                      <p:to>
                                        <p:strVal val="visible"/>
                                      </p:to>
                                    </p:set>
                                    <p:animEffect transition="in" filter="fade">
                                      <p:cBhvr>
                                        <p:cTn id="31" dur="3000"/>
                                        <p:tgtEl>
                                          <p:spTgt spid="141315">
                                            <p:txEl>
                                              <p:pRg st="4" end="4"/>
                                            </p:txEl>
                                          </p:spTgt>
                                        </p:tgtEl>
                                      </p:cBhvr>
                                    </p:animEffect>
                                    <p:anim calcmode="lin" valueType="num">
                                      <p:cBhvr>
                                        <p:cTn id="32" dur="30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p:cTn id="33" dur="2700" decel="100000" fill="hold"/>
                                        <p:tgtEl>
                                          <p:spTgt spid="141315">
                                            <p:txEl>
                                              <p:pRg st="4" end="4"/>
                                            </p:txEl>
                                          </p:spTgt>
                                        </p:tgtEl>
                                        <p:attrNameLst>
                                          <p:attrName>ppt_y</p:attrName>
                                        </p:attrNameLst>
                                      </p:cBhvr>
                                      <p:tavLst>
                                        <p:tav tm="0">
                                          <p:val>
                                            <p:strVal val="#ppt_y+1"/>
                                          </p:val>
                                        </p:tav>
                                        <p:tav tm="100000">
                                          <p:val>
                                            <p:strVal val="#ppt_y-.03"/>
                                          </p:val>
                                        </p:tav>
                                      </p:tavLst>
                                    </p:anim>
                                    <p:anim calcmode="lin" valueType="num">
                                      <p:cBhvr>
                                        <p:cTn id="34" dur="300" accel="100000" fill="hold">
                                          <p:stCondLst>
                                            <p:cond delay="2700"/>
                                          </p:stCondLst>
                                        </p:cTn>
                                        <p:tgtEl>
                                          <p:spTgt spid="14131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ltLang="en-US" smtClean="0">
                <a:ea typeface="ＭＳ Ｐゴシック" pitchFamily="34" charset="-128"/>
              </a:rPr>
              <a:t>Datums and Features (con’t)</a:t>
            </a:r>
          </a:p>
        </p:txBody>
      </p:sp>
      <p:sp>
        <p:nvSpPr>
          <p:cNvPr id="142339" name="Rectangle 3"/>
          <p:cNvSpPr>
            <a:spLocks noGrp="1" noChangeArrowheads="1"/>
          </p:cNvSpPr>
          <p:nvPr>
            <p:ph type="body" idx="1"/>
          </p:nvPr>
        </p:nvSpPr>
        <p:spPr>
          <a:xfrm>
            <a:off x="823913" y="1065213"/>
            <a:ext cx="6030912" cy="5411787"/>
          </a:xfrm>
        </p:spPr>
        <p:txBody>
          <a:bodyPr/>
          <a:lstStyle/>
          <a:p>
            <a:pPr eaLnBrk="1" hangingPunct="1">
              <a:lnSpc>
                <a:spcPct val="90000"/>
              </a:lnSpc>
            </a:pPr>
            <a:r>
              <a:rPr lang="en-US" altLang="en-US" sz="2800" b="1" u="sng" smtClean="0">
                <a:solidFill>
                  <a:schemeClr val="tx2"/>
                </a:solidFill>
                <a:effectLst>
                  <a:outerShdw blurRad="38100" dist="38100" dir="2700000" algn="tl">
                    <a:srgbClr val="000000"/>
                  </a:outerShdw>
                </a:effectLst>
                <a:ea typeface="ＭＳ Ｐゴシック" pitchFamily="34" charset="-128"/>
              </a:rPr>
              <a:t>Features:</a:t>
            </a:r>
          </a:p>
          <a:p>
            <a:pPr lvl="1" eaLnBrk="1" hangingPunct="1">
              <a:lnSpc>
                <a:spcPct val="90000"/>
              </a:lnSpc>
            </a:pPr>
            <a:r>
              <a:rPr lang="en-US" altLang="en-US" sz="2400" smtClean="0">
                <a:ea typeface="ＭＳ Ｐゴシック" pitchFamily="34" charset="-128"/>
              </a:rPr>
              <a:t>Real, geometric shapes that make up the physical characteristics of a part.</a:t>
            </a:r>
          </a:p>
          <a:p>
            <a:pPr lvl="1" eaLnBrk="1" hangingPunct="1">
              <a:lnSpc>
                <a:spcPct val="90000"/>
              </a:lnSpc>
            </a:pPr>
            <a:r>
              <a:rPr lang="en-US" altLang="en-US" sz="2400" smtClean="0">
                <a:ea typeface="ＭＳ Ｐゴシック" pitchFamily="34" charset="-128"/>
              </a:rPr>
              <a:t>May include one or more surfaces:</a:t>
            </a:r>
          </a:p>
          <a:p>
            <a:pPr lvl="2" eaLnBrk="1" hangingPunct="1">
              <a:lnSpc>
                <a:spcPct val="90000"/>
              </a:lnSpc>
            </a:pPr>
            <a:r>
              <a:rPr lang="en-US" altLang="en-US" sz="2000" smtClean="0">
                <a:ea typeface="ＭＳ Ｐゴシック" pitchFamily="34" charset="-128"/>
              </a:rPr>
              <a:t>Holes</a:t>
            </a:r>
          </a:p>
          <a:p>
            <a:pPr lvl="2" eaLnBrk="1" hangingPunct="1">
              <a:lnSpc>
                <a:spcPct val="90000"/>
              </a:lnSpc>
            </a:pPr>
            <a:r>
              <a:rPr lang="en-US" altLang="en-US" sz="2000" smtClean="0">
                <a:ea typeface="ＭＳ Ｐゴシック" pitchFamily="34" charset="-128"/>
              </a:rPr>
              <a:t>Screw threads</a:t>
            </a:r>
          </a:p>
          <a:p>
            <a:pPr lvl="2" eaLnBrk="1" hangingPunct="1">
              <a:lnSpc>
                <a:spcPct val="90000"/>
              </a:lnSpc>
            </a:pPr>
            <a:r>
              <a:rPr lang="en-US" altLang="en-US" sz="2000" smtClean="0">
                <a:ea typeface="ＭＳ Ｐゴシック" pitchFamily="34" charset="-128"/>
              </a:rPr>
              <a:t>Profiles</a:t>
            </a:r>
          </a:p>
          <a:p>
            <a:pPr lvl="2" eaLnBrk="1" hangingPunct="1">
              <a:lnSpc>
                <a:spcPct val="90000"/>
              </a:lnSpc>
            </a:pPr>
            <a:r>
              <a:rPr lang="en-US" altLang="en-US" sz="2000" smtClean="0">
                <a:ea typeface="ＭＳ Ｐゴシック" pitchFamily="34" charset="-128"/>
              </a:rPr>
              <a:t>Faces</a:t>
            </a:r>
          </a:p>
          <a:p>
            <a:pPr lvl="2" eaLnBrk="1" hangingPunct="1">
              <a:lnSpc>
                <a:spcPct val="90000"/>
              </a:lnSpc>
            </a:pPr>
            <a:r>
              <a:rPr lang="en-US" altLang="en-US" sz="2000" smtClean="0">
                <a:ea typeface="ＭＳ Ｐゴシック" pitchFamily="34" charset="-128"/>
              </a:rPr>
              <a:t>Slots</a:t>
            </a:r>
          </a:p>
          <a:p>
            <a:pPr lvl="1" eaLnBrk="1" hangingPunct="1">
              <a:lnSpc>
                <a:spcPct val="90000"/>
              </a:lnSpc>
            </a:pPr>
            <a:r>
              <a:rPr lang="en-US" altLang="en-US" sz="2400" smtClean="0">
                <a:ea typeface="ＭＳ Ｐゴシック" pitchFamily="34" charset="-128"/>
              </a:rPr>
              <a:t>Can be individual or may be interrelated.</a:t>
            </a:r>
          </a:p>
          <a:p>
            <a:pPr lvl="1" eaLnBrk="1" hangingPunct="1">
              <a:lnSpc>
                <a:spcPct val="90000"/>
              </a:lnSpc>
            </a:pPr>
            <a:r>
              <a:rPr lang="en-US" altLang="en-US" sz="2400" smtClean="0">
                <a:ea typeface="ＭＳ Ｐゴシック" pitchFamily="34" charset="-128"/>
              </a:rPr>
              <a:t>Any feature can have many imperfections and variations.</a:t>
            </a:r>
          </a:p>
        </p:txBody>
      </p:sp>
      <p:grpSp>
        <p:nvGrpSpPr>
          <p:cNvPr id="2" name="Group 7"/>
          <p:cNvGrpSpPr>
            <a:grpSpLocks/>
          </p:cNvGrpSpPr>
          <p:nvPr/>
        </p:nvGrpSpPr>
        <p:grpSpPr bwMode="auto">
          <a:xfrm>
            <a:off x="5570538" y="2717800"/>
            <a:ext cx="2879725" cy="2933700"/>
            <a:chOff x="3473" y="1913"/>
            <a:chExt cx="1814" cy="1848"/>
          </a:xfrm>
        </p:grpSpPr>
        <p:pic>
          <p:nvPicPr>
            <p:cNvPr id="128005" name="Picture 4" descr="gd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 y="1913"/>
              <a:ext cx="1650" cy="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Line 5"/>
            <p:cNvSpPr>
              <a:spLocks noChangeShapeType="1"/>
            </p:cNvSpPr>
            <p:nvPr/>
          </p:nvSpPr>
          <p:spPr bwMode="auto">
            <a:xfrm flipV="1">
              <a:off x="3474" y="3191"/>
              <a:ext cx="631" cy="5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07" name="Line 6"/>
            <p:cNvSpPr>
              <a:spLocks noChangeShapeType="1"/>
            </p:cNvSpPr>
            <p:nvPr/>
          </p:nvSpPr>
          <p:spPr bwMode="auto">
            <a:xfrm flipV="1">
              <a:off x="3473" y="3355"/>
              <a:ext cx="1245" cy="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800" decel="100000"/>
                                        <p:tgtEl>
                                          <p:spTgt spid="142338"/>
                                        </p:tgtEl>
                                      </p:cBhvr>
                                    </p:animEffect>
                                    <p:anim calcmode="lin" valueType="num">
                                      <p:cBhvr>
                                        <p:cTn id="8" dur="800" decel="100000" fill="hold"/>
                                        <p:tgtEl>
                                          <p:spTgt spid="142338"/>
                                        </p:tgtEl>
                                        <p:attrNameLst>
                                          <p:attrName>style.rotation</p:attrName>
                                        </p:attrNameLst>
                                      </p:cBhvr>
                                      <p:tavLst>
                                        <p:tav tm="0">
                                          <p:val>
                                            <p:fltVal val="-90"/>
                                          </p:val>
                                        </p:tav>
                                        <p:tav tm="100000">
                                          <p:val>
                                            <p:fltVal val="0"/>
                                          </p:val>
                                        </p:tav>
                                      </p:tavLst>
                                    </p:anim>
                                    <p:anim calcmode="lin" valueType="num">
                                      <p:cBhvr>
                                        <p:cTn id="9" dur="800" decel="100000" fill="hold"/>
                                        <p:tgtEl>
                                          <p:spTgt spid="142338"/>
                                        </p:tgtEl>
                                        <p:attrNameLst>
                                          <p:attrName>ppt_x</p:attrName>
                                        </p:attrNameLst>
                                      </p:cBhvr>
                                      <p:tavLst>
                                        <p:tav tm="0">
                                          <p:val>
                                            <p:strVal val="#ppt_x+0.4"/>
                                          </p:val>
                                        </p:tav>
                                        <p:tav tm="100000">
                                          <p:val>
                                            <p:strVal val="#ppt_x-0.05"/>
                                          </p:val>
                                        </p:tav>
                                      </p:tavLst>
                                    </p:anim>
                                    <p:anim calcmode="lin" valueType="num">
                                      <p:cBhvr>
                                        <p:cTn id="10" dur="800" decel="100000" fill="hold"/>
                                        <p:tgtEl>
                                          <p:spTgt spid="1423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23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23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42339">
                                            <p:txEl>
                                              <p:pRg st="0" end="0"/>
                                            </p:txEl>
                                          </p:spTgt>
                                        </p:tgtEl>
                                        <p:attrNameLst>
                                          <p:attrName>style.visibility</p:attrName>
                                        </p:attrNameLst>
                                      </p:cBhvr>
                                      <p:to>
                                        <p:strVal val="visible"/>
                                      </p:to>
                                    </p:set>
                                    <p:anim calcmode="lin" valueType="num">
                                      <p:cBhvr>
                                        <p:cTn id="17" dur="1000" fill="hold"/>
                                        <p:tgtEl>
                                          <p:spTgt spid="142339">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42339">
                                            <p:txEl>
                                              <p:pRg st="0" end="0"/>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142339">
                                            <p:txEl>
                                              <p:pRg st="1" end="1"/>
                                            </p:txEl>
                                          </p:spTgt>
                                        </p:tgtEl>
                                        <p:attrNameLst>
                                          <p:attrName>style.visibility</p:attrName>
                                        </p:attrNameLst>
                                      </p:cBhvr>
                                      <p:to>
                                        <p:strVal val="visible"/>
                                      </p:to>
                                    </p:set>
                                    <p:anim calcmode="lin" valueType="num">
                                      <p:cBhvr>
                                        <p:cTn id="22" dur="2000" fill="hold"/>
                                        <p:tgtEl>
                                          <p:spTgt spid="142339">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1423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42339">
                                            <p:txEl>
                                              <p:pRg st="2" end="2"/>
                                            </p:txEl>
                                          </p:spTgt>
                                        </p:tgtEl>
                                        <p:attrNameLst>
                                          <p:attrName>style.visibility</p:attrName>
                                        </p:attrNameLst>
                                      </p:cBhvr>
                                      <p:to>
                                        <p:strVal val="visible"/>
                                      </p:to>
                                    </p:set>
                                    <p:anim calcmode="lin" valueType="num">
                                      <p:cBhvr>
                                        <p:cTn id="28" dur="2000" fill="hold"/>
                                        <p:tgtEl>
                                          <p:spTgt spid="142339">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142339">
                                            <p:txEl>
                                              <p:pRg st="2" end="2"/>
                                            </p:txEl>
                                          </p:spTgt>
                                        </p:tgtEl>
                                        <p:attrNameLst>
                                          <p:attrName>ppt_h</p:attrName>
                                        </p:attrNameLst>
                                      </p:cBhvr>
                                      <p:tavLst>
                                        <p:tav tm="0">
                                          <p:val>
                                            <p:fltVal val="0"/>
                                          </p:val>
                                        </p:tav>
                                        <p:tav tm="100000">
                                          <p:val>
                                            <p:strVal val="#ppt_h"/>
                                          </p:val>
                                        </p:tav>
                                      </p:tavLst>
                                    </p:anim>
                                  </p:childTnLst>
                                </p:cTn>
                              </p:par>
                            </p:childTnLst>
                          </p:cTn>
                        </p:par>
                        <p:par>
                          <p:cTn id="30" fill="hold" nodeType="afterGroup">
                            <p:stCondLst>
                              <p:cond delay="2000"/>
                            </p:stCondLst>
                            <p:childTnLst>
                              <p:par>
                                <p:cTn id="31" presetID="34" presetClass="entr" presetSubtype="0" fill="hold" grpId="0" nodeType="afterEffect">
                                  <p:stCondLst>
                                    <p:cond delay="0"/>
                                  </p:stCondLst>
                                  <p:childTnLst>
                                    <p:set>
                                      <p:cBhvr>
                                        <p:cTn id="32" dur="1" fill="hold">
                                          <p:stCondLst>
                                            <p:cond delay="0"/>
                                          </p:stCondLst>
                                        </p:cTn>
                                        <p:tgtEl>
                                          <p:spTgt spid="142339">
                                            <p:txEl>
                                              <p:pRg st="3" end="3"/>
                                            </p:txEl>
                                          </p:spTgt>
                                        </p:tgtEl>
                                        <p:attrNameLst>
                                          <p:attrName>style.visibility</p:attrName>
                                        </p:attrNameLst>
                                      </p:cBhvr>
                                      <p:to>
                                        <p:strVal val="visible"/>
                                      </p:to>
                                    </p:set>
                                    <p:anim from="(-#ppt_w/2)" to="(#ppt_x)" calcmode="lin" valueType="num">
                                      <p:cBhvr>
                                        <p:cTn id="33" dur="1200" fill="hold">
                                          <p:stCondLst>
                                            <p:cond delay="0"/>
                                          </p:stCondLst>
                                        </p:cTn>
                                        <p:tgtEl>
                                          <p:spTgt spid="142339">
                                            <p:txEl>
                                              <p:pRg st="3" end="3"/>
                                            </p:txEl>
                                          </p:spTgt>
                                        </p:tgtEl>
                                        <p:attrNameLst>
                                          <p:attrName>ppt_x</p:attrName>
                                        </p:attrNameLst>
                                      </p:cBhvr>
                                    </p:anim>
                                    <p:anim from="0" to="-1.0" calcmode="lin" valueType="num">
                                      <p:cBhvr>
                                        <p:cTn id="34" dur="400" decel="50000" autoRev="1" fill="hold">
                                          <p:stCondLst>
                                            <p:cond delay="1200"/>
                                          </p:stCondLst>
                                        </p:cTn>
                                        <p:tgtEl>
                                          <p:spTgt spid="142339">
                                            <p:txEl>
                                              <p:pRg st="3" end="3"/>
                                            </p:txEl>
                                          </p:spTgt>
                                        </p:tgtEl>
                                        <p:attrNameLst>
                                          <p:attrName>xshear</p:attrName>
                                        </p:attrNameLst>
                                      </p:cBhvr>
                                    </p:anim>
                                    <p:animScale>
                                      <p:cBhvr>
                                        <p:cTn id="35" dur="400" decel="100000" autoRev="1" fill="hold">
                                          <p:stCondLst>
                                            <p:cond delay="1200"/>
                                          </p:stCondLst>
                                        </p:cTn>
                                        <p:tgtEl>
                                          <p:spTgt spid="142339">
                                            <p:txEl>
                                              <p:pRg st="3" end="3"/>
                                            </p:txEl>
                                          </p:spTgt>
                                        </p:tgtEl>
                                      </p:cBhvr>
                                      <p:from x="100000" y="100000"/>
                                      <p:to x="80000" y="100000"/>
                                    </p:animScale>
                                    <p:anim by="(#ppt_h/3+#ppt_w*0.1)" calcmode="lin" valueType="num">
                                      <p:cBhvr additive="sum">
                                        <p:cTn id="36" dur="400" decel="100000" autoRev="1" fill="hold">
                                          <p:stCondLst>
                                            <p:cond delay="1200"/>
                                          </p:stCondLst>
                                        </p:cTn>
                                        <p:tgtEl>
                                          <p:spTgt spid="142339">
                                            <p:txEl>
                                              <p:pRg st="3" end="3"/>
                                            </p:txEl>
                                          </p:spTgt>
                                        </p:tgtEl>
                                        <p:attrNameLst>
                                          <p:attrName>ppt_x</p:attrName>
                                        </p:attrNameLst>
                                      </p:cBhvr>
                                    </p:anim>
                                  </p:childTnLst>
                                </p:cTn>
                              </p:par>
                            </p:childTnLst>
                          </p:cTn>
                        </p:par>
                        <p:par>
                          <p:cTn id="37" fill="hold" nodeType="afterGroup">
                            <p:stCondLst>
                              <p:cond delay="4000"/>
                            </p:stCondLst>
                            <p:childTnLst>
                              <p:par>
                                <p:cTn id="38" presetID="34" presetClass="entr" presetSubtype="0" fill="hold" grpId="0" nodeType="afterEffect">
                                  <p:stCondLst>
                                    <p:cond delay="0"/>
                                  </p:stCondLst>
                                  <p:childTnLst>
                                    <p:set>
                                      <p:cBhvr>
                                        <p:cTn id="39" dur="1" fill="hold">
                                          <p:stCondLst>
                                            <p:cond delay="0"/>
                                          </p:stCondLst>
                                        </p:cTn>
                                        <p:tgtEl>
                                          <p:spTgt spid="142339">
                                            <p:txEl>
                                              <p:pRg st="4" end="4"/>
                                            </p:txEl>
                                          </p:spTgt>
                                        </p:tgtEl>
                                        <p:attrNameLst>
                                          <p:attrName>style.visibility</p:attrName>
                                        </p:attrNameLst>
                                      </p:cBhvr>
                                      <p:to>
                                        <p:strVal val="visible"/>
                                      </p:to>
                                    </p:set>
                                    <p:anim from="(-#ppt_w/2)" to="(#ppt_x)" calcmode="lin" valueType="num">
                                      <p:cBhvr>
                                        <p:cTn id="40" dur="1200" fill="hold">
                                          <p:stCondLst>
                                            <p:cond delay="0"/>
                                          </p:stCondLst>
                                        </p:cTn>
                                        <p:tgtEl>
                                          <p:spTgt spid="142339">
                                            <p:txEl>
                                              <p:pRg st="4" end="4"/>
                                            </p:txEl>
                                          </p:spTgt>
                                        </p:tgtEl>
                                        <p:attrNameLst>
                                          <p:attrName>ppt_x</p:attrName>
                                        </p:attrNameLst>
                                      </p:cBhvr>
                                    </p:anim>
                                    <p:anim from="0" to="-1.0" calcmode="lin" valueType="num">
                                      <p:cBhvr>
                                        <p:cTn id="41" dur="400" decel="50000" autoRev="1" fill="hold">
                                          <p:stCondLst>
                                            <p:cond delay="1200"/>
                                          </p:stCondLst>
                                        </p:cTn>
                                        <p:tgtEl>
                                          <p:spTgt spid="142339">
                                            <p:txEl>
                                              <p:pRg st="4" end="4"/>
                                            </p:txEl>
                                          </p:spTgt>
                                        </p:tgtEl>
                                        <p:attrNameLst>
                                          <p:attrName>xshear</p:attrName>
                                        </p:attrNameLst>
                                      </p:cBhvr>
                                    </p:anim>
                                    <p:animScale>
                                      <p:cBhvr>
                                        <p:cTn id="42" dur="400" decel="100000" autoRev="1" fill="hold">
                                          <p:stCondLst>
                                            <p:cond delay="1200"/>
                                          </p:stCondLst>
                                        </p:cTn>
                                        <p:tgtEl>
                                          <p:spTgt spid="142339">
                                            <p:txEl>
                                              <p:pRg st="4" end="4"/>
                                            </p:txEl>
                                          </p:spTgt>
                                        </p:tgtEl>
                                      </p:cBhvr>
                                      <p:from x="100000" y="100000"/>
                                      <p:to x="80000" y="100000"/>
                                    </p:animScale>
                                    <p:anim by="(#ppt_h/3+#ppt_w*0.1)" calcmode="lin" valueType="num">
                                      <p:cBhvr additive="sum">
                                        <p:cTn id="43" dur="400" decel="100000" autoRev="1" fill="hold">
                                          <p:stCondLst>
                                            <p:cond delay="1200"/>
                                          </p:stCondLst>
                                        </p:cTn>
                                        <p:tgtEl>
                                          <p:spTgt spid="142339">
                                            <p:txEl>
                                              <p:pRg st="4" end="4"/>
                                            </p:txEl>
                                          </p:spTgt>
                                        </p:tgtEl>
                                        <p:attrNameLst>
                                          <p:attrName>ppt_x</p:attrName>
                                        </p:attrNameLst>
                                      </p:cBhvr>
                                    </p:anim>
                                  </p:childTnLst>
                                </p:cTn>
                              </p:par>
                            </p:childTnLst>
                          </p:cTn>
                        </p:par>
                        <p:par>
                          <p:cTn id="44" fill="hold" nodeType="afterGroup">
                            <p:stCondLst>
                              <p:cond delay="6000"/>
                            </p:stCondLst>
                            <p:childTnLst>
                              <p:par>
                                <p:cTn id="45" presetID="34" presetClass="entr" presetSubtype="0" fill="hold" grpId="0" nodeType="afterEffect">
                                  <p:stCondLst>
                                    <p:cond delay="0"/>
                                  </p:stCondLst>
                                  <p:childTnLst>
                                    <p:set>
                                      <p:cBhvr>
                                        <p:cTn id="46" dur="1" fill="hold">
                                          <p:stCondLst>
                                            <p:cond delay="0"/>
                                          </p:stCondLst>
                                        </p:cTn>
                                        <p:tgtEl>
                                          <p:spTgt spid="142339">
                                            <p:txEl>
                                              <p:pRg st="5" end="5"/>
                                            </p:txEl>
                                          </p:spTgt>
                                        </p:tgtEl>
                                        <p:attrNameLst>
                                          <p:attrName>style.visibility</p:attrName>
                                        </p:attrNameLst>
                                      </p:cBhvr>
                                      <p:to>
                                        <p:strVal val="visible"/>
                                      </p:to>
                                    </p:set>
                                    <p:anim from="(-#ppt_w/2)" to="(#ppt_x)" calcmode="lin" valueType="num">
                                      <p:cBhvr>
                                        <p:cTn id="47" dur="1200" fill="hold">
                                          <p:stCondLst>
                                            <p:cond delay="0"/>
                                          </p:stCondLst>
                                        </p:cTn>
                                        <p:tgtEl>
                                          <p:spTgt spid="142339">
                                            <p:txEl>
                                              <p:pRg st="5" end="5"/>
                                            </p:txEl>
                                          </p:spTgt>
                                        </p:tgtEl>
                                        <p:attrNameLst>
                                          <p:attrName>ppt_x</p:attrName>
                                        </p:attrNameLst>
                                      </p:cBhvr>
                                    </p:anim>
                                    <p:anim from="0" to="-1.0" calcmode="lin" valueType="num">
                                      <p:cBhvr>
                                        <p:cTn id="48" dur="400" decel="50000" autoRev="1" fill="hold">
                                          <p:stCondLst>
                                            <p:cond delay="1200"/>
                                          </p:stCondLst>
                                        </p:cTn>
                                        <p:tgtEl>
                                          <p:spTgt spid="142339">
                                            <p:txEl>
                                              <p:pRg st="5" end="5"/>
                                            </p:txEl>
                                          </p:spTgt>
                                        </p:tgtEl>
                                        <p:attrNameLst>
                                          <p:attrName>xshear</p:attrName>
                                        </p:attrNameLst>
                                      </p:cBhvr>
                                    </p:anim>
                                    <p:animScale>
                                      <p:cBhvr>
                                        <p:cTn id="49" dur="400" decel="100000" autoRev="1" fill="hold">
                                          <p:stCondLst>
                                            <p:cond delay="1200"/>
                                          </p:stCondLst>
                                        </p:cTn>
                                        <p:tgtEl>
                                          <p:spTgt spid="142339">
                                            <p:txEl>
                                              <p:pRg st="5" end="5"/>
                                            </p:txEl>
                                          </p:spTgt>
                                        </p:tgtEl>
                                      </p:cBhvr>
                                      <p:from x="100000" y="100000"/>
                                      <p:to x="80000" y="100000"/>
                                    </p:animScale>
                                    <p:anim by="(#ppt_h/3+#ppt_w*0.1)" calcmode="lin" valueType="num">
                                      <p:cBhvr additive="sum">
                                        <p:cTn id="50" dur="400" decel="100000" autoRev="1" fill="hold">
                                          <p:stCondLst>
                                            <p:cond delay="1200"/>
                                          </p:stCondLst>
                                        </p:cTn>
                                        <p:tgtEl>
                                          <p:spTgt spid="142339">
                                            <p:txEl>
                                              <p:pRg st="5" end="5"/>
                                            </p:txEl>
                                          </p:spTgt>
                                        </p:tgtEl>
                                        <p:attrNameLst>
                                          <p:attrName>ppt_x</p:attrName>
                                        </p:attrNameLst>
                                      </p:cBhvr>
                                    </p:anim>
                                  </p:childTnLst>
                                </p:cTn>
                              </p:par>
                            </p:childTnLst>
                          </p:cTn>
                        </p:par>
                        <p:par>
                          <p:cTn id="51" fill="hold" nodeType="afterGroup">
                            <p:stCondLst>
                              <p:cond delay="8000"/>
                            </p:stCondLst>
                            <p:childTnLst>
                              <p:par>
                                <p:cTn id="52" presetID="34" presetClass="entr" presetSubtype="0" fill="hold" grpId="0" nodeType="afterEffect">
                                  <p:stCondLst>
                                    <p:cond delay="0"/>
                                  </p:stCondLst>
                                  <p:childTnLst>
                                    <p:set>
                                      <p:cBhvr>
                                        <p:cTn id="53" dur="1" fill="hold">
                                          <p:stCondLst>
                                            <p:cond delay="0"/>
                                          </p:stCondLst>
                                        </p:cTn>
                                        <p:tgtEl>
                                          <p:spTgt spid="142339">
                                            <p:txEl>
                                              <p:pRg st="6" end="6"/>
                                            </p:txEl>
                                          </p:spTgt>
                                        </p:tgtEl>
                                        <p:attrNameLst>
                                          <p:attrName>style.visibility</p:attrName>
                                        </p:attrNameLst>
                                      </p:cBhvr>
                                      <p:to>
                                        <p:strVal val="visible"/>
                                      </p:to>
                                    </p:set>
                                    <p:anim from="(-#ppt_w/2)" to="(#ppt_x)" calcmode="lin" valueType="num">
                                      <p:cBhvr>
                                        <p:cTn id="54" dur="1200" fill="hold">
                                          <p:stCondLst>
                                            <p:cond delay="0"/>
                                          </p:stCondLst>
                                        </p:cTn>
                                        <p:tgtEl>
                                          <p:spTgt spid="142339">
                                            <p:txEl>
                                              <p:pRg st="6" end="6"/>
                                            </p:txEl>
                                          </p:spTgt>
                                        </p:tgtEl>
                                        <p:attrNameLst>
                                          <p:attrName>ppt_x</p:attrName>
                                        </p:attrNameLst>
                                      </p:cBhvr>
                                    </p:anim>
                                    <p:anim from="0" to="-1.0" calcmode="lin" valueType="num">
                                      <p:cBhvr>
                                        <p:cTn id="55" dur="400" decel="50000" autoRev="1" fill="hold">
                                          <p:stCondLst>
                                            <p:cond delay="1200"/>
                                          </p:stCondLst>
                                        </p:cTn>
                                        <p:tgtEl>
                                          <p:spTgt spid="142339">
                                            <p:txEl>
                                              <p:pRg st="6" end="6"/>
                                            </p:txEl>
                                          </p:spTgt>
                                        </p:tgtEl>
                                        <p:attrNameLst>
                                          <p:attrName>xshear</p:attrName>
                                        </p:attrNameLst>
                                      </p:cBhvr>
                                    </p:anim>
                                    <p:animScale>
                                      <p:cBhvr>
                                        <p:cTn id="56" dur="400" decel="100000" autoRev="1" fill="hold">
                                          <p:stCondLst>
                                            <p:cond delay="1200"/>
                                          </p:stCondLst>
                                        </p:cTn>
                                        <p:tgtEl>
                                          <p:spTgt spid="142339">
                                            <p:txEl>
                                              <p:pRg st="6" end="6"/>
                                            </p:txEl>
                                          </p:spTgt>
                                        </p:tgtEl>
                                      </p:cBhvr>
                                      <p:from x="100000" y="100000"/>
                                      <p:to x="80000" y="100000"/>
                                    </p:animScale>
                                    <p:anim by="(#ppt_h/3+#ppt_w*0.1)" calcmode="lin" valueType="num">
                                      <p:cBhvr additive="sum">
                                        <p:cTn id="57" dur="400" decel="100000" autoRev="1" fill="hold">
                                          <p:stCondLst>
                                            <p:cond delay="1200"/>
                                          </p:stCondLst>
                                        </p:cTn>
                                        <p:tgtEl>
                                          <p:spTgt spid="142339">
                                            <p:txEl>
                                              <p:pRg st="6" end="6"/>
                                            </p:txEl>
                                          </p:spTgt>
                                        </p:tgtEl>
                                        <p:attrNameLst>
                                          <p:attrName>ppt_x</p:attrName>
                                        </p:attrNameLst>
                                      </p:cBhvr>
                                    </p:anim>
                                  </p:childTnLst>
                                </p:cTn>
                              </p:par>
                            </p:childTnLst>
                          </p:cTn>
                        </p:par>
                        <p:par>
                          <p:cTn id="58" fill="hold" nodeType="afterGroup">
                            <p:stCondLst>
                              <p:cond delay="10000"/>
                            </p:stCondLst>
                            <p:childTnLst>
                              <p:par>
                                <p:cTn id="59" presetID="34" presetClass="entr" presetSubtype="0" fill="hold" grpId="0" nodeType="afterEffect">
                                  <p:stCondLst>
                                    <p:cond delay="0"/>
                                  </p:stCondLst>
                                  <p:childTnLst>
                                    <p:set>
                                      <p:cBhvr>
                                        <p:cTn id="60" dur="1" fill="hold">
                                          <p:stCondLst>
                                            <p:cond delay="0"/>
                                          </p:stCondLst>
                                        </p:cTn>
                                        <p:tgtEl>
                                          <p:spTgt spid="142339">
                                            <p:txEl>
                                              <p:pRg st="7" end="7"/>
                                            </p:txEl>
                                          </p:spTgt>
                                        </p:tgtEl>
                                        <p:attrNameLst>
                                          <p:attrName>style.visibility</p:attrName>
                                        </p:attrNameLst>
                                      </p:cBhvr>
                                      <p:to>
                                        <p:strVal val="visible"/>
                                      </p:to>
                                    </p:set>
                                    <p:anim from="(-#ppt_w/2)" to="(#ppt_x)" calcmode="lin" valueType="num">
                                      <p:cBhvr>
                                        <p:cTn id="61" dur="1200" fill="hold">
                                          <p:stCondLst>
                                            <p:cond delay="0"/>
                                          </p:stCondLst>
                                        </p:cTn>
                                        <p:tgtEl>
                                          <p:spTgt spid="142339">
                                            <p:txEl>
                                              <p:pRg st="7" end="7"/>
                                            </p:txEl>
                                          </p:spTgt>
                                        </p:tgtEl>
                                        <p:attrNameLst>
                                          <p:attrName>ppt_x</p:attrName>
                                        </p:attrNameLst>
                                      </p:cBhvr>
                                    </p:anim>
                                    <p:anim from="0" to="-1.0" calcmode="lin" valueType="num">
                                      <p:cBhvr>
                                        <p:cTn id="62" dur="400" decel="50000" autoRev="1" fill="hold">
                                          <p:stCondLst>
                                            <p:cond delay="1200"/>
                                          </p:stCondLst>
                                        </p:cTn>
                                        <p:tgtEl>
                                          <p:spTgt spid="142339">
                                            <p:txEl>
                                              <p:pRg st="7" end="7"/>
                                            </p:txEl>
                                          </p:spTgt>
                                        </p:tgtEl>
                                        <p:attrNameLst>
                                          <p:attrName>xshear</p:attrName>
                                        </p:attrNameLst>
                                      </p:cBhvr>
                                    </p:anim>
                                    <p:animScale>
                                      <p:cBhvr>
                                        <p:cTn id="63" dur="400" decel="100000" autoRev="1" fill="hold">
                                          <p:stCondLst>
                                            <p:cond delay="1200"/>
                                          </p:stCondLst>
                                        </p:cTn>
                                        <p:tgtEl>
                                          <p:spTgt spid="142339">
                                            <p:txEl>
                                              <p:pRg st="7" end="7"/>
                                            </p:txEl>
                                          </p:spTgt>
                                        </p:tgtEl>
                                      </p:cBhvr>
                                      <p:from x="100000" y="100000"/>
                                      <p:to x="80000" y="100000"/>
                                    </p:animScale>
                                    <p:anim by="(#ppt_h/3+#ppt_w*0.1)" calcmode="lin" valueType="num">
                                      <p:cBhvr additive="sum">
                                        <p:cTn id="64" dur="400" decel="100000" autoRev="1" fill="hold">
                                          <p:stCondLst>
                                            <p:cond delay="1200"/>
                                          </p:stCondLst>
                                        </p:cTn>
                                        <p:tgtEl>
                                          <p:spTgt spid="142339">
                                            <p:txEl>
                                              <p:pRg st="7" end="7"/>
                                            </p:txEl>
                                          </p:spTgt>
                                        </p:tgtEl>
                                        <p:attrNameLst>
                                          <p:attrName>ppt_x</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42339">
                                            <p:txEl>
                                              <p:pRg st="8" end="8"/>
                                            </p:txEl>
                                          </p:spTgt>
                                        </p:tgtEl>
                                        <p:attrNameLst>
                                          <p:attrName>style.visibility</p:attrName>
                                        </p:attrNameLst>
                                      </p:cBhvr>
                                      <p:to>
                                        <p:strVal val="visible"/>
                                      </p:to>
                                    </p:set>
                                    <p:anim calcmode="lin" valueType="num">
                                      <p:cBhvr>
                                        <p:cTn id="69" dur="2000" fill="hold"/>
                                        <p:tgtEl>
                                          <p:spTgt spid="142339">
                                            <p:txEl>
                                              <p:pRg st="8" end="8"/>
                                            </p:txEl>
                                          </p:spTgt>
                                        </p:tgtEl>
                                        <p:attrNameLst>
                                          <p:attrName>ppt_w</p:attrName>
                                        </p:attrNameLst>
                                      </p:cBhvr>
                                      <p:tavLst>
                                        <p:tav tm="0">
                                          <p:val>
                                            <p:fltVal val="0"/>
                                          </p:val>
                                        </p:tav>
                                        <p:tav tm="100000">
                                          <p:val>
                                            <p:strVal val="#ppt_w"/>
                                          </p:val>
                                        </p:tav>
                                      </p:tavLst>
                                    </p:anim>
                                    <p:anim calcmode="lin" valueType="num">
                                      <p:cBhvr>
                                        <p:cTn id="70" dur="2000" fill="hold"/>
                                        <p:tgtEl>
                                          <p:spTgt spid="142339">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42339">
                                            <p:txEl>
                                              <p:pRg st="9" end="9"/>
                                            </p:txEl>
                                          </p:spTgt>
                                        </p:tgtEl>
                                        <p:attrNameLst>
                                          <p:attrName>style.visibility</p:attrName>
                                        </p:attrNameLst>
                                      </p:cBhvr>
                                      <p:to>
                                        <p:strVal val="visible"/>
                                      </p:to>
                                    </p:set>
                                    <p:anim calcmode="lin" valueType="num">
                                      <p:cBhvr>
                                        <p:cTn id="75" dur="2000" fill="hold"/>
                                        <p:tgtEl>
                                          <p:spTgt spid="142339">
                                            <p:txEl>
                                              <p:pRg st="9" end="9"/>
                                            </p:txEl>
                                          </p:spTgt>
                                        </p:tgtEl>
                                        <p:attrNameLst>
                                          <p:attrName>ppt_w</p:attrName>
                                        </p:attrNameLst>
                                      </p:cBhvr>
                                      <p:tavLst>
                                        <p:tav tm="0">
                                          <p:val>
                                            <p:fltVal val="0"/>
                                          </p:val>
                                        </p:tav>
                                        <p:tav tm="100000">
                                          <p:val>
                                            <p:strVal val="#ppt_w"/>
                                          </p:val>
                                        </p:tav>
                                      </p:tavLst>
                                    </p:anim>
                                    <p:anim calcmode="lin" valueType="num">
                                      <p:cBhvr>
                                        <p:cTn id="76" dur="2000" fill="hold"/>
                                        <p:tgtEl>
                                          <p:spTgt spid="142339">
                                            <p:txEl>
                                              <p:pRg st="9" end="9"/>
                                            </p:txEl>
                                          </p:spTgt>
                                        </p:tgtEl>
                                        <p:attrNameLst>
                                          <p:attrName>ppt_h</p:attrName>
                                        </p:attrNameLst>
                                      </p:cBhvr>
                                      <p:tavLst>
                                        <p:tav tm="0">
                                          <p:val>
                                            <p:fltVal val="0"/>
                                          </p:val>
                                        </p:tav>
                                        <p:tav tm="100000">
                                          <p:val>
                                            <p:strVal val="#ppt_h"/>
                                          </p:val>
                                        </p:tav>
                                      </p:tavLst>
                                    </p:anim>
                                  </p:childTnLst>
                                </p:cTn>
                              </p:par>
                            </p:childTnLst>
                          </p:cTn>
                        </p:par>
                        <p:par>
                          <p:cTn id="77" fill="hold" nodeType="afterGroup">
                            <p:stCondLst>
                              <p:cond delay="2000"/>
                            </p:stCondLst>
                            <p:childTnLst>
                              <p:par>
                                <p:cTn id="78" presetID="10" presetClass="entr" presetSubtype="0"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en-US" smtClean="0">
                <a:ea typeface="ＭＳ Ｐゴシック" pitchFamily="34" charset="-128"/>
              </a:rPr>
              <a:t>Datums and Features (con’t)</a:t>
            </a:r>
          </a:p>
        </p:txBody>
      </p:sp>
      <p:sp>
        <p:nvSpPr>
          <p:cNvPr id="143363" name="Rectangle 3"/>
          <p:cNvSpPr>
            <a:spLocks noGrp="1" noChangeArrowheads="1"/>
          </p:cNvSpPr>
          <p:nvPr>
            <p:ph type="body" idx="1"/>
          </p:nvPr>
        </p:nvSpPr>
        <p:spPr>
          <a:xfrm>
            <a:off x="823913" y="1065213"/>
            <a:ext cx="8091487" cy="2857500"/>
          </a:xfrm>
        </p:spPr>
        <p:txBody>
          <a:bodyPr/>
          <a:lstStyle/>
          <a:p>
            <a:pPr eaLnBrk="1" hangingPunct="1"/>
            <a:r>
              <a:rPr lang="en-US" altLang="en-US" sz="2000" smtClean="0">
                <a:ea typeface="ＭＳ Ｐゴシック" pitchFamily="34" charset="-128"/>
              </a:rPr>
              <a:t>Tolerances in a design tell the inspector how much variance or imperfection is allowable before the part must be considered unfit for use.</a:t>
            </a:r>
          </a:p>
          <a:p>
            <a:pPr eaLnBrk="1" hangingPunct="1"/>
            <a:r>
              <a:rPr lang="en-US" altLang="en-US" sz="2000" smtClean="0">
                <a:ea typeface="ＭＳ Ｐゴシック" pitchFamily="34" charset="-128"/>
              </a:rPr>
              <a:t>Tolerance is the difference between the maximum and minimum limits on the dimensions of the part.</a:t>
            </a:r>
          </a:p>
          <a:p>
            <a:pPr eaLnBrk="1" hangingPunct="1"/>
            <a:r>
              <a:rPr lang="en-US" altLang="en-US" sz="2000" smtClean="0">
                <a:ea typeface="ＭＳ Ｐゴシック" pitchFamily="34" charset="-128"/>
              </a:rPr>
              <a:t>Since parts are never perfect, a </a:t>
            </a:r>
            <a:r>
              <a:rPr lang="en-US" altLang="en-US" sz="2000" smtClean="0">
                <a:solidFill>
                  <a:schemeClr val="tx2"/>
                </a:solidFill>
                <a:ea typeface="ＭＳ Ｐゴシック" pitchFamily="34" charset="-128"/>
              </a:rPr>
              <a:t>datum feature</a:t>
            </a:r>
            <a:r>
              <a:rPr lang="en-US" altLang="en-US" sz="2000" smtClean="0">
                <a:ea typeface="ＭＳ Ｐゴシック" pitchFamily="34" charset="-128"/>
              </a:rPr>
              <a:t> is used during inspection, to  substitute for the perfect datum of the drawing.</a:t>
            </a:r>
          </a:p>
          <a:p>
            <a:pPr eaLnBrk="1" hangingPunct="1"/>
            <a:r>
              <a:rPr lang="en-US" altLang="en-US" sz="2000" smtClean="0">
                <a:ea typeface="ＭＳ Ｐゴシック" pitchFamily="34" charset="-128"/>
              </a:rPr>
              <a:t>Datum features are simply referred to as datums.</a:t>
            </a:r>
          </a:p>
        </p:txBody>
      </p:sp>
      <p:pic>
        <p:nvPicPr>
          <p:cNvPr id="143365" name="Picture 5" descr="cmm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4200525"/>
            <a:ext cx="2857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Text Box 6"/>
          <p:cNvSpPr txBox="1">
            <a:spLocks noChangeArrowheads="1"/>
          </p:cNvSpPr>
          <p:nvPr/>
        </p:nvSpPr>
        <p:spPr bwMode="auto">
          <a:xfrm>
            <a:off x="4725988" y="4811713"/>
            <a:ext cx="3455987" cy="822325"/>
          </a:xfrm>
          <a:prstGeom prst="rect">
            <a:avLst/>
          </a:prstGeom>
          <a:solidFill>
            <a:srgbClr val="FFFF66"/>
          </a:solid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a:solidFill>
                  <a:srgbClr val="FF3300"/>
                </a:solidFill>
                <a:effectLst>
                  <a:outerShdw blurRad="38100" dist="38100" dir="2700000" algn="tl">
                    <a:srgbClr val="000000"/>
                  </a:outerShdw>
                </a:effectLst>
              </a:rPr>
              <a:t>We cannot make a “perfect” 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800" decel="100000"/>
                                        <p:tgtEl>
                                          <p:spTgt spid="143362"/>
                                        </p:tgtEl>
                                      </p:cBhvr>
                                    </p:animEffect>
                                    <p:anim calcmode="lin" valueType="num">
                                      <p:cBhvr>
                                        <p:cTn id="8" dur="800" decel="100000" fill="hold"/>
                                        <p:tgtEl>
                                          <p:spTgt spid="143362"/>
                                        </p:tgtEl>
                                        <p:attrNameLst>
                                          <p:attrName>style.rotation</p:attrName>
                                        </p:attrNameLst>
                                      </p:cBhvr>
                                      <p:tavLst>
                                        <p:tav tm="0">
                                          <p:val>
                                            <p:fltVal val="-90"/>
                                          </p:val>
                                        </p:tav>
                                        <p:tav tm="100000">
                                          <p:val>
                                            <p:fltVal val="0"/>
                                          </p:val>
                                        </p:tav>
                                      </p:tavLst>
                                    </p:anim>
                                    <p:anim calcmode="lin" valueType="num">
                                      <p:cBhvr>
                                        <p:cTn id="9" dur="800" decel="100000" fill="hold"/>
                                        <p:tgtEl>
                                          <p:spTgt spid="143362"/>
                                        </p:tgtEl>
                                        <p:attrNameLst>
                                          <p:attrName>ppt_x</p:attrName>
                                        </p:attrNameLst>
                                      </p:cBhvr>
                                      <p:tavLst>
                                        <p:tav tm="0">
                                          <p:val>
                                            <p:strVal val="#ppt_x+0.4"/>
                                          </p:val>
                                        </p:tav>
                                        <p:tav tm="100000">
                                          <p:val>
                                            <p:strVal val="#ppt_x-0.05"/>
                                          </p:val>
                                        </p:tav>
                                      </p:tavLst>
                                    </p:anim>
                                    <p:anim calcmode="lin" valueType="num">
                                      <p:cBhvr>
                                        <p:cTn id="10" dur="800" decel="100000" fill="hold"/>
                                        <p:tgtEl>
                                          <p:spTgt spid="1433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6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43363">
                                            <p:txEl>
                                              <p:pRg st="0" end="0"/>
                                            </p:txEl>
                                          </p:spTgt>
                                        </p:tgtEl>
                                        <p:attrNameLst>
                                          <p:attrName>style.visibility</p:attrName>
                                        </p:attrNameLst>
                                      </p:cBhvr>
                                      <p:to>
                                        <p:strVal val="visible"/>
                                      </p:to>
                                    </p:set>
                                    <p:anim calcmode="lin" valueType="num">
                                      <p:cBhvr>
                                        <p:cTn id="17" dur="2000" fill="hold"/>
                                        <p:tgtEl>
                                          <p:spTgt spid="14336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143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43363">
                                            <p:txEl>
                                              <p:pRg st="1" end="1"/>
                                            </p:txEl>
                                          </p:spTgt>
                                        </p:tgtEl>
                                        <p:attrNameLst>
                                          <p:attrName>style.visibility</p:attrName>
                                        </p:attrNameLst>
                                      </p:cBhvr>
                                      <p:to>
                                        <p:strVal val="visible"/>
                                      </p:to>
                                    </p:set>
                                    <p:anim calcmode="lin" valueType="num">
                                      <p:cBhvr>
                                        <p:cTn id="23" dur="2000" fill="hold"/>
                                        <p:tgtEl>
                                          <p:spTgt spid="14336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1433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3363">
                                            <p:txEl>
                                              <p:pRg st="2" end="2"/>
                                            </p:txEl>
                                          </p:spTgt>
                                        </p:tgtEl>
                                        <p:attrNameLst>
                                          <p:attrName>style.visibility</p:attrName>
                                        </p:attrNameLst>
                                      </p:cBhvr>
                                      <p:to>
                                        <p:strVal val="visible"/>
                                      </p:to>
                                    </p:set>
                                    <p:anim calcmode="lin" valueType="num">
                                      <p:cBhvr>
                                        <p:cTn id="29" dur="2000" fill="hold"/>
                                        <p:tgtEl>
                                          <p:spTgt spid="14336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1433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43363">
                                            <p:txEl>
                                              <p:pRg st="3" end="3"/>
                                            </p:txEl>
                                          </p:spTgt>
                                        </p:tgtEl>
                                        <p:attrNameLst>
                                          <p:attrName>style.visibility</p:attrName>
                                        </p:attrNameLst>
                                      </p:cBhvr>
                                      <p:to>
                                        <p:strVal val="visible"/>
                                      </p:to>
                                    </p:set>
                                    <p:anim calcmode="lin" valueType="num">
                                      <p:cBhvr>
                                        <p:cTn id="35" dur="2000" fill="hold"/>
                                        <p:tgtEl>
                                          <p:spTgt spid="14336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143363">
                                            <p:txEl>
                                              <p:pRg st="3" end="3"/>
                                            </p:txEl>
                                          </p:spTgt>
                                        </p:tgtEl>
                                        <p:attrNameLst>
                                          <p:attrName>ppt_h</p:attrName>
                                        </p:attrNameLst>
                                      </p:cBhvr>
                                      <p:tavLst>
                                        <p:tav tm="0">
                                          <p:val>
                                            <p:fltVal val="0"/>
                                          </p:val>
                                        </p:tav>
                                        <p:tav tm="100000">
                                          <p:val>
                                            <p:strVal val="#ppt_h"/>
                                          </p:val>
                                        </p:tav>
                                      </p:tavLst>
                                    </p:anim>
                                  </p:childTnLst>
                                </p:cTn>
                              </p:par>
                            </p:childTnLst>
                          </p:cTn>
                        </p:par>
                        <p:par>
                          <p:cTn id="37" fill="hold" nodeType="afterGroup">
                            <p:stCondLst>
                              <p:cond delay="2000"/>
                            </p:stCondLst>
                            <p:childTnLst>
                              <p:par>
                                <p:cTn id="38" presetID="10" presetClass="entr" presetSubtype="0" fill="hold" nodeType="afterEffect">
                                  <p:stCondLst>
                                    <p:cond delay="0"/>
                                  </p:stCondLst>
                                  <p:childTnLst>
                                    <p:set>
                                      <p:cBhvr>
                                        <p:cTn id="39" dur="1" fill="hold">
                                          <p:stCondLst>
                                            <p:cond delay="0"/>
                                          </p:stCondLst>
                                        </p:cTn>
                                        <p:tgtEl>
                                          <p:spTgt spid="143365"/>
                                        </p:tgtEl>
                                        <p:attrNameLst>
                                          <p:attrName>style.visibility</p:attrName>
                                        </p:attrNameLst>
                                      </p:cBhvr>
                                      <p:to>
                                        <p:strVal val="visible"/>
                                      </p:to>
                                    </p:set>
                                    <p:animEffect transition="in" filter="fade">
                                      <p:cBhvr>
                                        <p:cTn id="40" dur="2000"/>
                                        <p:tgtEl>
                                          <p:spTgt spid="143365"/>
                                        </p:tgtEl>
                                      </p:cBhvr>
                                    </p:animEffect>
                                  </p:childTnLst>
                                </p:cTn>
                              </p:par>
                            </p:childTnLst>
                          </p:cTn>
                        </p:par>
                        <p:par>
                          <p:cTn id="41" fill="hold" nodeType="afterGroup">
                            <p:stCondLst>
                              <p:cond delay="4000"/>
                            </p:stCondLst>
                            <p:childTnLst>
                              <p:par>
                                <p:cTn id="42" presetID="17" presetClass="entr" presetSubtype="10" fill="hold" grpId="0" nodeType="afterEffect">
                                  <p:stCondLst>
                                    <p:cond delay="0"/>
                                  </p:stCondLst>
                                  <p:childTnLst>
                                    <p:set>
                                      <p:cBhvr>
                                        <p:cTn id="43" dur="1" fill="hold">
                                          <p:stCondLst>
                                            <p:cond delay="0"/>
                                          </p:stCondLst>
                                        </p:cTn>
                                        <p:tgtEl>
                                          <p:spTgt spid="143366"/>
                                        </p:tgtEl>
                                        <p:attrNameLst>
                                          <p:attrName>style.visibility</p:attrName>
                                        </p:attrNameLst>
                                      </p:cBhvr>
                                      <p:to>
                                        <p:strVal val="visible"/>
                                      </p:to>
                                    </p:set>
                                    <p:anim calcmode="lin" valueType="num">
                                      <p:cBhvr>
                                        <p:cTn id="44" dur="2000" fill="hold"/>
                                        <p:tgtEl>
                                          <p:spTgt spid="143366"/>
                                        </p:tgtEl>
                                        <p:attrNameLst>
                                          <p:attrName>ppt_w</p:attrName>
                                        </p:attrNameLst>
                                      </p:cBhvr>
                                      <p:tavLst>
                                        <p:tav tm="0">
                                          <p:val>
                                            <p:fltVal val="0"/>
                                          </p:val>
                                        </p:tav>
                                        <p:tav tm="100000">
                                          <p:val>
                                            <p:strVal val="#ppt_w"/>
                                          </p:val>
                                        </p:tav>
                                      </p:tavLst>
                                    </p:anim>
                                    <p:anim calcmode="lin" valueType="num">
                                      <p:cBhvr>
                                        <p:cTn id="45" dur="2000" fill="hold"/>
                                        <p:tgtEl>
                                          <p:spTgt spid="1433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build="p"/>
      <p:bldP spid="1433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489200" y="3114675"/>
            <a:ext cx="4468813" cy="2987675"/>
            <a:chOff x="1568" y="1962"/>
            <a:chExt cx="2815" cy="1882"/>
          </a:xfrm>
        </p:grpSpPr>
        <p:pic>
          <p:nvPicPr>
            <p:cNvPr id="130053" name="Picture 4" descr="MPj039936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 y="1968"/>
              <a:ext cx="2815" cy="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Text Box 5"/>
            <p:cNvSpPr txBox="1">
              <a:spLocks noChangeArrowheads="1"/>
            </p:cNvSpPr>
            <p:nvPr/>
          </p:nvSpPr>
          <p:spPr bwMode="auto">
            <a:xfrm>
              <a:off x="1734" y="1991"/>
              <a:ext cx="745" cy="288"/>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i="1">
                  <a:solidFill>
                    <a:schemeClr val="tx2"/>
                  </a:solidFill>
                  <a:effectLst>
                    <a:outerShdw blurRad="38100" dist="38100" dir="2700000" algn="tl">
                      <a:srgbClr val="000000"/>
                    </a:outerShdw>
                  </a:effectLst>
                  <a:latin typeface="Times New Roman" pitchFamily="18" charset="0"/>
                </a:rPr>
                <a:t>position</a:t>
              </a:r>
            </a:p>
          </p:txBody>
        </p:sp>
        <p:sp>
          <p:nvSpPr>
            <p:cNvPr id="144390" name="Text Box 6"/>
            <p:cNvSpPr txBox="1">
              <a:spLocks noChangeArrowheads="1"/>
            </p:cNvSpPr>
            <p:nvPr/>
          </p:nvSpPr>
          <p:spPr bwMode="auto">
            <a:xfrm>
              <a:off x="2702" y="1965"/>
              <a:ext cx="36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i="1">
                  <a:solidFill>
                    <a:srgbClr val="FFFFFF"/>
                  </a:solidFill>
                  <a:effectLst>
                    <a:outerShdw blurRad="38100" dist="38100" dir="2700000" algn="tl">
                      <a:srgbClr val="000000"/>
                    </a:outerShdw>
                  </a:effectLst>
                  <a:latin typeface="Times New Roman" pitchFamily="18" charset="0"/>
                </a:rPr>
                <a:t>and</a:t>
              </a:r>
            </a:p>
          </p:txBody>
        </p:sp>
        <p:sp>
          <p:nvSpPr>
            <p:cNvPr id="144391" name="Text Box 7"/>
            <p:cNvSpPr txBox="1">
              <a:spLocks noChangeArrowheads="1"/>
            </p:cNvSpPr>
            <p:nvPr/>
          </p:nvSpPr>
          <p:spPr bwMode="auto">
            <a:xfrm>
              <a:off x="3417" y="1962"/>
              <a:ext cx="638" cy="288"/>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i="1">
                  <a:solidFill>
                    <a:schemeClr val="tx2"/>
                  </a:solidFill>
                  <a:effectLst>
                    <a:outerShdw blurRad="38100" dist="38100" dir="2700000" algn="tl">
                      <a:srgbClr val="000000"/>
                    </a:outerShdw>
                  </a:effectLst>
                  <a:latin typeface="Times New Roman" pitchFamily="18" charset="0"/>
                </a:rPr>
                <a:t>profile</a:t>
              </a:r>
            </a:p>
          </p:txBody>
        </p:sp>
      </p:grpSp>
      <p:sp>
        <p:nvSpPr>
          <p:cNvPr id="144386" name="Rectangle 2"/>
          <p:cNvSpPr>
            <a:spLocks noGrp="1" noChangeArrowheads="1"/>
          </p:cNvSpPr>
          <p:nvPr>
            <p:ph type="title"/>
          </p:nvPr>
        </p:nvSpPr>
        <p:spPr/>
        <p:txBody>
          <a:bodyPr/>
          <a:lstStyle/>
          <a:p>
            <a:pPr eaLnBrk="1" hangingPunct="1"/>
            <a:r>
              <a:rPr lang="en-US" altLang="en-US" b="1" smtClean="0">
                <a:effectLst>
                  <a:outerShdw blurRad="38100" dist="38100" dir="2700000" algn="tl">
                    <a:srgbClr val="000000"/>
                  </a:outerShdw>
                </a:effectLst>
                <a:ea typeface="ＭＳ Ｐゴシック" pitchFamily="34" charset="-128"/>
              </a:rPr>
              <a:t>The Datum Reference Frame</a:t>
            </a:r>
          </a:p>
        </p:txBody>
      </p:sp>
      <p:sp>
        <p:nvSpPr>
          <p:cNvPr id="144387" name="Rectangle 3"/>
          <p:cNvSpPr>
            <a:spLocks noGrp="1" noChangeArrowheads="1"/>
          </p:cNvSpPr>
          <p:nvPr>
            <p:ph type="body" idx="1"/>
          </p:nvPr>
        </p:nvSpPr>
        <p:spPr/>
        <p:txBody>
          <a:bodyPr/>
          <a:lstStyle/>
          <a:p>
            <a:pPr eaLnBrk="1" hangingPunct="1"/>
            <a:r>
              <a:rPr lang="en-US" altLang="en-US" sz="2000" b="1" smtClean="0">
                <a:ea typeface="ＭＳ Ｐゴシック" pitchFamily="34" charset="-128"/>
              </a:rPr>
              <a:t>GD&amp;T positions every part within a “Datum Reference Frame”.</a:t>
            </a:r>
          </a:p>
          <a:p>
            <a:pPr eaLnBrk="1" hangingPunct="1"/>
            <a:r>
              <a:rPr lang="en-US" altLang="en-US" sz="2000" b="1" smtClean="0">
                <a:ea typeface="ＭＳ Ｐゴシック" pitchFamily="34" charset="-128"/>
              </a:rPr>
              <a:t>The DRF is by far the most important concept in the geometric tolerancing system.</a:t>
            </a:r>
          </a:p>
          <a:p>
            <a:pPr eaLnBrk="1" hangingPunct="1"/>
            <a:r>
              <a:rPr lang="en-US" altLang="en-US" sz="2000" b="1" smtClean="0">
                <a:ea typeface="ＭＳ Ｐゴシック" pitchFamily="34" charset="-128"/>
              </a:rPr>
              <a:t>The skeleton, or frame of reference to which all requirements are connected.</a:t>
            </a:r>
          </a:p>
          <a:p>
            <a:pPr eaLnBrk="1" hangingPunct="1"/>
            <a:r>
              <a:rPr lang="en-US" altLang="en-US" sz="2000" b="1" smtClean="0">
                <a:ea typeface="ＭＳ Ｐゴシック" pitchFamily="34" charset="-128"/>
              </a:rPr>
              <a:t>Understanding the DRF is critical in order to grasp the concepts 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fade">
                                      <p:cBhvr>
                                        <p:cTn id="7" dur="2000"/>
                                        <p:tgtEl>
                                          <p:spTgt spid="144386"/>
                                        </p:tgtEl>
                                      </p:cBhvr>
                                    </p:animEffect>
                                    <p:anim calcmode="lin" valueType="num">
                                      <p:cBhvr>
                                        <p:cTn id="8" dur="2000" fill="hold"/>
                                        <p:tgtEl>
                                          <p:spTgt spid="144386"/>
                                        </p:tgtEl>
                                        <p:attrNameLst>
                                          <p:attrName>ppt_x</p:attrName>
                                        </p:attrNameLst>
                                      </p:cBhvr>
                                      <p:tavLst>
                                        <p:tav tm="0">
                                          <p:val>
                                            <p:strVal val="#ppt_x"/>
                                          </p:val>
                                        </p:tav>
                                        <p:tav tm="100000">
                                          <p:val>
                                            <p:strVal val="#ppt_x"/>
                                          </p:val>
                                        </p:tav>
                                      </p:tavLst>
                                    </p:anim>
                                    <p:anim calcmode="lin" valueType="num">
                                      <p:cBhvr>
                                        <p:cTn id="9" dur="1800" decel="100000" fill="hold"/>
                                        <p:tgtEl>
                                          <p:spTgt spid="14438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4438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4387">
                                            <p:txEl>
                                              <p:pRg st="0" end="0"/>
                                            </p:txEl>
                                          </p:spTgt>
                                        </p:tgtEl>
                                        <p:attrNameLst>
                                          <p:attrName>style.visibility</p:attrName>
                                        </p:attrNameLst>
                                      </p:cBhvr>
                                      <p:to>
                                        <p:strVal val="visible"/>
                                      </p:to>
                                    </p:set>
                                    <p:animEffect transition="in" filter="box(in)">
                                      <p:cBhvr>
                                        <p:cTn id="15" dur="2000"/>
                                        <p:tgtEl>
                                          <p:spTgt spid="14438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4387">
                                            <p:txEl>
                                              <p:pRg st="1" end="1"/>
                                            </p:txEl>
                                          </p:spTgt>
                                        </p:tgtEl>
                                        <p:attrNameLst>
                                          <p:attrName>style.visibility</p:attrName>
                                        </p:attrNameLst>
                                      </p:cBhvr>
                                      <p:to>
                                        <p:strVal val="visible"/>
                                      </p:to>
                                    </p:set>
                                    <p:animEffect transition="in" filter="box(in)">
                                      <p:cBhvr>
                                        <p:cTn id="20" dur="2000"/>
                                        <p:tgtEl>
                                          <p:spTgt spid="14438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44387">
                                            <p:txEl>
                                              <p:pRg st="2" end="2"/>
                                            </p:txEl>
                                          </p:spTgt>
                                        </p:tgtEl>
                                        <p:attrNameLst>
                                          <p:attrName>style.visibility</p:attrName>
                                        </p:attrNameLst>
                                      </p:cBhvr>
                                      <p:to>
                                        <p:strVal val="visible"/>
                                      </p:to>
                                    </p:set>
                                    <p:animEffect transition="in" filter="box(in)">
                                      <p:cBhvr>
                                        <p:cTn id="25" dur="2000"/>
                                        <p:tgtEl>
                                          <p:spTgt spid="14438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4387">
                                            <p:txEl>
                                              <p:pRg st="3" end="3"/>
                                            </p:txEl>
                                          </p:spTgt>
                                        </p:tgtEl>
                                        <p:attrNameLst>
                                          <p:attrName>style.visibility</p:attrName>
                                        </p:attrNameLst>
                                      </p:cBhvr>
                                      <p:to>
                                        <p:strVal val="visible"/>
                                      </p:to>
                                    </p:set>
                                    <p:animEffect transition="in" filter="box(in)">
                                      <p:cBhvr>
                                        <p:cTn id="30" dur="2000"/>
                                        <p:tgtEl>
                                          <p:spTgt spid="144387">
                                            <p:txEl>
                                              <p:pRg st="3" end="3"/>
                                            </p:txEl>
                                          </p:spTgt>
                                        </p:tgtEl>
                                      </p:cBhvr>
                                    </p:animEffect>
                                  </p:childTnLst>
                                </p:cTn>
                              </p:par>
                            </p:childTnLst>
                          </p:cTn>
                        </p:par>
                        <p:par>
                          <p:cTn id="31" fill="hold" nodeType="afterGroup">
                            <p:stCondLst>
                              <p:cond delay="2000"/>
                            </p:stCondLst>
                            <p:childTnLst>
                              <p:par>
                                <p:cTn id="32" presetID="35"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3000"/>
                                        <p:tgtEl>
                                          <p:spTgt spid="2"/>
                                        </p:tgtEl>
                                      </p:cBhvr>
                                    </p:animEffect>
                                    <p:anim calcmode="lin" valueType="num">
                                      <p:cBhvr>
                                        <p:cTn id="35" dur="3000" fill="hold"/>
                                        <p:tgtEl>
                                          <p:spTgt spid="2"/>
                                        </p:tgtEl>
                                        <p:attrNameLst>
                                          <p:attrName>style.rotation</p:attrName>
                                        </p:attrNameLst>
                                      </p:cBhvr>
                                      <p:tavLst>
                                        <p:tav tm="0">
                                          <p:val>
                                            <p:fltVal val="720"/>
                                          </p:val>
                                        </p:tav>
                                        <p:tav tm="100000">
                                          <p:val>
                                            <p:fltVal val="0"/>
                                          </p:val>
                                        </p:tav>
                                      </p:tavLst>
                                    </p:anim>
                                    <p:anim calcmode="lin" valueType="num">
                                      <p:cBhvr>
                                        <p:cTn id="36" dur="3000" fill="hold"/>
                                        <p:tgtEl>
                                          <p:spTgt spid="2"/>
                                        </p:tgtEl>
                                        <p:attrNameLst>
                                          <p:attrName>ppt_h</p:attrName>
                                        </p:attrNameLst>
                                      </p:cBhvr>
                                      <p:tavLst>
                                        <p:tav tm="0">
                                          <p:val>
                                            <p:fltVal val="0"/>
                                          </p:val>
                                        </p:tav>
                                        <p:tav tm="100000">
                                          <p:val>
                                            <p:strVal val="#ppt_h"/>
                                          </p:val>
                                        </p:tav>
                                      </p:tavLst>
                                    </p:anim>
                                    <p:anim calcmode="lin" valueType="num">
                                      <p:cBhvr>
                                        <p:cTn id="37" dur="3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b="1" smtClean="0">
                <a:effectLst>
                  <a:outerShdw blurRad="38100" dist="38100" dir="2700000" algn="tl">
                    <a:srgbClr val="000000"/>
                  </a:outerShdw>
                </a:effectLst>
                <a:ea typeface="ＭＳ Ｐゴシック" pitchFamily="34" charset="-128"/>
              </a:rPr>
              <a:t>The Datum Reference Frame (con’t)</a:t>
            </a:r>
          </a:p>
        </p:txBody>
      </p:sp>
      <p:sp>
        <p:nvSpPr>
          <p:cNvPr id="151555" name="Rectangle 3"/>
          <p:cNvSpPr>
            <a:spLocks noGrp="1" noChangeArrowheads="1"/>
          </p:cNvSpPr>
          <p:nvPr>
            <p:ph type="body" idx="1"/>
          </p:nvPr>
        </p:nvSpPr>
        <p:spPr/>
        <p:txBody>
          <a:bodyPr/>
          <a:lstStyle/>
          <a:p>
            <a:pPr eaLnBrk="1" hangingPunct="1"/>
            <a:r>
              <a:rPr lang="en-US" altLang="en-US" sz="2000" b="1" smtClean="0">
                <a:ea typeface="ＭＳ Ｐゴシック" pitchFamily="34" charset="-128"/>
              </a:rPr>
              <a:t>Engineering, manufacturing, and inspection all share a common “three plane” concept.</a:t>
            </a:r>
          </a:p>
          <a:p>
            <a:pPr eaLnBrk="1" hangingPunct="1"/>
            <a:r>
              <a:rPr lang="en-US" altLang="en-US" sz="2000" b="1" smtClean="0">
                <a:ea typeface="ＭＳ Ｐゴシック" pitchFamily="34" charset="-128"/>
              </a:rPr>
              <a:t>These three planes are:</a:t>
            </a:r>
          </a:p>
          <a:p>
            <a:pPr lvl="1" eaLnBrk="1" hangingPunct="1"/>
            <a:r>
              <a:rPr lang="en-US" altLang="en-US" sz="2000" b="1" smtClean="0">
                <a:ea typeface="ＭＳ Ｐゴシック" pitchFamily="34" charset="-128"/>
              </a:rPr>
              <a:t> Mutually perpendicular</a:t>
            </a:r>
          </a:p>
          <a:p>
            <a:pPr lvl="1" eaLnBrk="1" hangingPunct="1"/>
            <a:r>
              <a:rPr lang="en-US" altLang="en-US" sz="2000" b="1" smtClean="0">
                <a:ea typeface="ＭＳ Ｐゴシック" pitchFamily="34" charset="-128"/>
              </a:rPr>
              <a:t> Perfect in dimension and orientation</a:t>
            </a:r>
          </a:p>
          <a:p>
            <a:pPr lvl="1" eaLnBrk="1" hangingPunct="1"/>
            <a:r>
              <a:rPr lang="en-US" altLang="en-US" sz="2000" b="1" smtClean="0">
                <a:ea typeface="ＭＳ Ｐゴシック" pitchFamily="34" charset="-128"/>
              </a:rPr>
              <a:t> Positioned exactly 90</a:t>
            </a:r>
            <a:r>
              <a:rPr lang="en-US" altLang="en-US" sz="2000" b="1" baseline="30000" smtClean="0">
                <a:ea typeface="ＭＳ Ｐゴシック" pitchFamily="34" charset="-128"/>
              </a:rPr>
              <a:t>0</a:t>
            </a:r>
            <a:r>
              <a:rPr lang="en-US" altLang="en-US" sz="2000" b="1" smtClean="0">
                <a:ea typeface="ＭＳ Ｐゴシック" pitchFamily="34" charset="-128"/>
              </a:rPr>
              <a:t> to each other.</a:t>
            </a:r>
          </a:p>
          <a:p>
            <a:pPr eaLnBrk="1" hangingPunct="1"/>
            <a:r>
              <a:rPr lang="en-US" altLang="en-US" sz="2000" b="1" smtClean="0">
                <a:ea typeface="ＭＳ Ｐゴシック" pitchFamily="34" charset="-128"/>
              </a:rPr>
              <a:t>This concept is called the </a:t>
            </a:r>
            <a:r>
              <a:rPr lang="en-US" altLang="en-US" sz="2000" b="1" i="1" smtClean="0">
                <a:solidFill>
                  <a:srgbClr val="FFFF99"/>
                </a:solidFill>
                <a:effectLst>
                  <a:outerShdw blurRad="38100" dist="38100" dir="2700000" algn="tl">
                    <a:srgbClr val="000000"/>
                  </a:outerShdw>
                </a:effectLst>
                <a:ea typeface="ＭＳ Ｐゴシック" pitchFamily="34" charset="-128"/>
              </a:rPr>
              <a:t>Datum Reference Frame</a:t>
            </a:r>
            <a:r>
              <a:rPr lang="en-US" altLang="en-US" sz="2000" b="1" smtClean="0">
                <a:ea typeface="ＭＳ Ｐゴシック" pitchFamily="34" charset="-128"/>
              </a:rPr>
              <a:t>.</a:t>
            </a:r>
          </a:p>
        </p:txBody>
      </p:sp>
      <p:pic>
        <p:nvPicPr>
          <p:cNvPr id="151556" name="Picture 4" descr="Datum Reference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3638550"/>
            <a:ext cx="444658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from="(-#ppt_w/2)" to="(#ppt_x)" calcmode="lin" valueType="num">
                                      <p:cBhvr>
                                        <p:cTn id="7" dur="1200" fill="hold">
                                          <p:stCondLst>
                                            <p:cond delay="0"/>
                                          </p:stCondLst>
                                        </p:cTn>
                                        <p:tgtEl>
                                          <p:spTgt spid="151554"/>
                                        </p:tgtEl>
                                        <p:attrNameLst>
                                          <p:attrName>ppt_x</p:attrName>
                                        </p:attrNameLst>
                                      </p:cBhvr>
                                    </p:anim>
                                    <p:anim from="0" to="-1.0" calcmode="lin" valueType="num">
                                      <p:cBhvr>
                                        <p:cTn id="8" dur="400" decel="50000" autoRev="1" fill="hold">
                                          <p:stCondLst>
                                            <p:cond delay="1200"/>
                                          </p:stCondLst>
                                        </p:cTn>
                                        <p:tgtEl>
                                          <p:spTgt spid="151554"/>
                                        </p:tgtEl>
                                        <p:attrNameLst>
                                          <p:attrName>xshear</p:attrName>
                                        </p:attrNameLst>
                                      </p:cBhvr>
                                    </p:anim>
                                    <p:animScale>
                                      <p:cBhvr>
                                        <p:cTn id="9" dur="400" decel="100000" autoRev="1" fill="hold">
                                          <p:stCondLst>
                                            <p:cond delay="1200"/>
                                          </p:stCondLst>
                                        </p:cTn>
                                        <p:tgtEl>
                                          <p:spTgt spid="151554"/>
                                        </p:tgtEl>
                                      </p:cBhvr>
                                      <p:from x="100000" y="100000"/>
                                      <p:to x="80000" y="100000"/>
                                    </p:animScale>
                                    <p:anim by="(#ppt_h/3+#ppt_w*0.1)" calcmode="lin" valueType="num">
                                      <p:cBhvr additive="sum">
                                        <p:cTn id="10" dur="400" decel="100000" autoRev="1" fill="hold">
                                          <p:stCondLst>
                                            <p:cond delay="1200"/>
                                          </p:stCondLst>
                                        </p:cTn>
                                        <p:tgtEl>
                                          <p:spTgt spid="15155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51555">
                                            <p:txEl>
                                              <p:pRg st="0" end="0"/>
                                            </p:txEl>
                                          </p:spTgt>
                                        </p:tgtEl>
                                        <p:attrNameLst>
                                          <p:attrName>style.visibility</p:attrName>
                                        </p:attrNameLst>
                                      </p:cBhvr>
                                      <p:to>
                                        <p:strVal val="visible"/>
                                      </p:to>
                                    </p:set>
                                    <p:anim calcmode="lin" valueType="num">
                                      <p:cBhvr>
                                        <p:cTn id="15" dur="1000" fill="hold"/>
                                        <p:tgtEl>
                                          <p:spTgt spid="151555">
                                            <p:txEl>
                                              <p:pRg st="0" end="0"/>
                                            </p:txEl>
                                          </p:spTgt>
                                        </p:tgtEl>
                                        <p:attrNameLst>
                                          <p:attrName>ppt_x</p:attrName>
                                        </p:attrNameLst>
                                      </p:cBhvr>
                                      <p:tavLst>
                                        <p:tav tm="0">
                                          <p:val>
                                            <p:strVal val="#ppt_x-#ppt_w/2"/>
                                          </p:val>
                                        </p:tav>
                                        <p:tav tm="100000">
                                          <p:val>
                                            <p:strVal val="#ppt_x"/>
                                          </p:val>
                                        </p:tav>
                                      </p:tavLst>
                                    </p:anim>
                                    <p:anim calcmode="lin" valueType="num">
                                      <p:cBhvr>
                                        <p:cTn id="16" dur="1000" fill="hold"/>
                                        <p:tgtEl>
                                          <p:spTgt spid="151555">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15155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515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51555">
                                            <p:txEl>
                                              <p:pRg st="1" end="1"/>
                                            </p:txEl>
                                          </p:spTgt>
                                        </p:tgtEl>
                                        <p:attrNameLst>
                                          <p:attrName>style.visibility</p:attrName>
                                        </p:attrNameLst>
                                      </p:cBhvr>
                                      <p:to>
                                        <p:strVal val="visible"/>
                                      </p:to>
                                    </p:set>
                                    <p:anim calcmode="lin" valueType="num">
                                      <p:cBhvr>
                                        <p:cTn id="23" dur="1000" fill="hold"/>
                                        <p:tgtEl>
                                          <p:spTgt spid="151555">
                                            <p:txEl>
                                              <p:pRg st="1" end="1"/>
                                            </p:txEl>
                                          </p:spTgt>
                                        </p:tgtEl>
                                        <p:attrNameLst>
                                          <p:attrName>ppt_x</p:attrName>
                                        </p:attrNameLst>
                                      </p:cBhvr>
                                      <p:tavLst>
                                        <p:tav tm="0">
                                          <p:val>
                                            <p:strVal val="#ppt_x-#ppt_w/2"/>
                                          </p:val>
                                        </p:tav>
                                        <p:tav tm="100000">
                                          <p:val>
                                            <p:strVal val="#ppt_x"/>
                                          </p:val>
                                        </p:tav>
                                      </p:tavLst>
                                    </p:anim>
                                    <p:anim calcmode="lin" valueType="num">
                                      <p:cBhvr>
                                        <p:cTn id="24" dur="1000" fill="hold"/>
                                        <p:tgtEl>
                                          <p:spTgt spid="151555">
                                            <p:txEl>
                                              <p:pRg st="1" end="1"/>
                                            </p:txEl>
                                          </p:spTgt>
                                        </p:tgtEl>
                                        <p:attrNameLst>
                                          <p:attrName>ppt_y</p:attrName>
                                        </p:attrNameLst>
                                      </p:cBhvr>
                                      <p:tavLst>
                                        <p:tav tm="0">
                                          <p:val>
                                            <p:strVal val="#ppt_y"/>
                                          </p:val>
                                        </p:tav>
                                        <p:tav tm="100000">
                                          <p:val>
                                            <p:strVal val="#ppt_y"/>
                                          </p:val>
                                        </p:tav>
                                      </p:tavLst>
                                    </p:anim>
                                    <p:anim calcmode="lin" valueType="num">
                                      <p:cBhvr>
                                        <p:cTn id="25" dur="1000" fill="hold"/>
                                        <p:tgtEl>
                                          <p:spTgt spid="15155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5155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1555">
                                            <p:txEl>
                                              <p:pRg st="2" end="2"/>
                                            </p:txEl>
                                          </p:spTgt>
                                        </p:tgtEl>
                                        <p:attrNameLst>
                                          <p:attrName>style.visibility</p:attrName>
                                        </p:attrNameLst>
                                      </p:cBhvr>
                                      <p:to>
                                        <p:strVal val="visible"/>
                                      </p:to>
                                    </p:set>
                                    <p:anim calcmode="lin" valueType="num">
                                      <p:cBhvr>
                                        <p:cTn id="31" dur="2000" fill="hold"/>
                                        <p:tgtEl>
                                          <p:spTgt spid="151555">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1515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51555">
                                            <p:txEl>
                                              <p:pRg st="3" end="3"/>
                                            </p:txEl>
                                          </p:spTgt>
                                        </p:tgtEl>
                                        <p:attrNameLst>
                                          <p:attrName>style.visibility</p:attrName>
                                        </p:attrNameLst>
                                      </p:cBhvr>
                                      <p:to>
                                        <p:strVal val="visible"/>
                                      </p:to>
                                    </p:set>
                                    <p:anim calcmode="lin" valueType="num">
                                      <p:cBhvr>
                                        <p:cTn id="37" dur="2000" fill="hold"/>
                                        <p:tgtEl>
                                          <p:spTgt spid="151555">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15155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51555">
                                            <p:txEl>
                                              <p:pRg st="4" end="4"/>
                                            </p:txEl>
                                          </p:spTgt>
                                        </p:tgtEl>
                                        <p:attrNameLst>
                                          <p:attrName>style.visibility</p:attrName>
                                        </p:attrNameLst>
                                      </p:cBhvr>
                                      <p:to>
                                        <p:strVal val="visible"/>
                                      </p:to>
                                    </p:set>
                                    <p:anim calcmode="lin" valueType="num">
                                      <p:cBhvr>
                                        <p:cTn id="43" dur="2000" fill="hold"/>
                                        <p:tgtEl>
                                          <p:spTgt spid="151555">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15155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51555">
                                            <p:txEl>
                                              <p:pRg st="5" end="5"/>
                                            </p:txEl>
                                          </p:spTgt>
                                        </p:tgtEl>
                                        <p:attrNameLst>
                                          <p:attrName>style.visibility</p:attrName>
                                        </p:attrNameLst>
                                      </p:cBhvr>
                                      <p:to>
                                        <p:strVal val="visible"/>
                                      </p:to>
                                    </p:set>
                                    <p:animEffect transition="in" filter="fade">
                                      <p:cBhvr>
                                        <p:cTn id="49" dur="2000"/>
                                        <p:tgtEl>
                                          <p:spTgt spid="151555">
                                            <p:txEl>
                                              <p:pRg st="5" end="5"/>
                                            </p:txEl>
                                          </p:spTgt>
                                        </p:tgtEl>
                                      </p:cBhvr>
                                    </p:animEffect>
                                    <p:anim calcmode="lin" valueType="num">
                                      <p:cBhvr>
                                        <p:cTn id="50" dur="2000" fill="hold"/>
                                        <p:tgtEl>
                                          <p:spTgt spid="151555">
                                            <p:txEl>
                                              <p:pRg st="5" end="5"/>
                                            </p:txEl>
                                          </p:spTgt>
                                        </p:tgtEl>
                                        <p:attrNameLst>
                                          <p:attrName>ppt_x</p:attrName>
                                        </p:attrNameLst>
                                      </p:cBhvr>
                                      <p:tavLst>
                                        <p:tav tm="0">
                                          <p:val>
                                            <p:strVal val="#ppt_x"/>
                                          </p:val>
                                        </p:tav>
                                        <p:tav tm="100000">
                                          <p:val>
                                            <p:strVal val="#ppt_x"/>
                                          </p:val>
                                        </p:tav>
                                      </p:tavLst>
                                    </p:anim>
                                    <p:anim calcmode="lin" valueType="num">
                                      <p:cBhvr>
                                        <p:cTn id="51" dur="1800" decel="100000" fill="hold"/>
                                        <p:tgtEl>
                                          <p:spTgt spid="151555">
                                            <p:txEl>
                                              <p:pRg st="5" end="5"/>
                                            </p:txEl>
                                          </p:spTgt>
                                        </p:tgtEl>
                                        <p:attrNameLst>
                                          <p:attrName>ppt_y</p:attrName>
                                        </p:attrNameLst>
                                      </p:cBhvr>
                                      <p:tavLst>
                                        <p:tav tm="0">
                                          <p:val>
                                            <p:strVal val="#ppt_y+1"/>
                                          </p:val>
                                        </p:tav>
                                        <p:tav tm="100000">
                                          <p:val>
                                            <p:strVal val="#ppt_y-.03"/>
                                          </p:val>
                                        </p:tav>
                                      </p:tavLst>
                                    </p:anim>
                                    <p:anim calcmode="lin" valueType="num">
                                      <p:cBhvr>
                                        <p:cTn id="52" dur="200" accel="100000" fill="hold">
                                          <p:stCondLst>
                                            <p:cond delay="1800"/>
                                          </p:stCondLst>
                                        </p:cTn>
                                        <p:tgtEl>
                                          <p:spTgt spid="151555">
                                            <p:txEl>
                                              <p:pRg st="5" end="5"/>
                                            </p:txEl>
                                          </p:spTgt>
                                        </p:tgtEl>
                                        <p:attrNameLst>
                                          <p:attrName>ppt_y</p:attrName>
                                        </p:attrNameLst>
                                      </p:cBhvr>
                                      <p:tavLst>
                                        <p:tav tm="0">
                                          <p:val>
                                            <p:strVal val="#ppt_y-.03"/>
                                          </p:val>
                                        </p:tav>
                                        <p:tav tm="100000">
                                          <p:val>
                                            <p:strVal val="#ppt_y"/>
                                          </p:val>
                                        </p:tav>
                                      </p:tavLst>
                                    </p:anim>
                                  </p:childTnLst>
                                </p:cTn>
                              </p:par>
                            </p:childTnLst>
                          </p:cTn>
                        </p:par>
                        <p:par>
                          <p:cTn id="53" fill="hold" nodeType="afterGroup">
                            <p:stCondLst>
                              <p:cond delay="2000"/>
                            </p:stCondLst>
                            <p:childTnLst>
                              <p:par>
                                <p:cTn id="54" presetID="10" presetClass="entr" presetSubtype="0" fill="hold" nodeType="afterEffect">
                                  <p:stCondLst>
                                    <p:cond delay="0"/>
                                  </p:stCondLst>
                                  <p:childTnLst>
                                    <p:set>
                                      <p:cBhvr>
                                        <p:cTn id="55" dur="1" fill="hold">
                                          <p:stCondLst>
                                            <p:cond delay="0"/>
                                          </p:stCondLst>
                                        </p:cTn>
                                        <p:tgtEl>
                                          <p:spTgt spid="151556"/>
                                        </p:tgtEl>
                                        <p:attrNameLst>
                                          <p:attrName>style.visibility</p:attrName>
                                        </p:attrNameLst>
                                      </p:cBhvr>
                                      <p:to>
                                        <p:strVal val="visible"/>
                                      </p:to>
                                    </p:set>
                                    <p:animEffect transition="in" filter="fade">
                                      <p:cBhvr>
                                        <p:cTn id="56" dur="20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altLang="en-US" b="1" smtClean="0">
                <a:effectLst>
                  <a:outerShdw blurRad="38100" dist="38100" dir="2700000" algn="tl">
                    <a:srgbClr val="000000"/>
                  </a:outerShdw>
                </a:effectLst>
                <a:ea typeface="ＭＳ Ｐゴシック" pitchFamily="34" charset="-128"/>
              </a:rPr>
              <a:t>The Datum Reference Frame (con’t)</a:t>
            </a:r>
          </a:p>
        </p:txBody>
      </p:sp>
      <p:sp>
        <p:nvSpPr>
          <p:cNvPr id="152579" name="Rectangle 3"/>
          <p:cNvSpPr>
            <a:spLocks noGrp="1" noChangeArrowheads="1"/>
          </p:cNvSpPr>
          <p:nvPr>
            <p:ph type="body" idx="1"/>
          </p:nvPr>
        </p:nvSpPr>
        <p:spPr>
          <a:xfrm>
            <a:off x="823913" y="1065213"/>
            <a:ext cx="8091487" cy="2536825"/>
          </a:xfrm>
        </p:spPr>
        <p:txBody>
          <a:bodyPr/>
          <a:lstStyle/>
          <a:p>
            <a:pPr eaLnBrk="1" hangingPunct="1"/>
            <a:r>
              <a:rPr lang="en-US" altLang="en-US" sz="2000" b="1" smtClean="0">
                <a:ea typeface="ＭＳ Ｐゴシック" pitchFamily="34" charset="-128"/>
              </a:rPr>
              <a:t>The three main features of the DRF are the </a:t>
            </a:r>
            <a:r>
              <a:rPr lang="en-US" altLang="en-US" sz="2000" b="1" smtClean="0">
                <a:solidFill>
                  <a:srgbClr val="FFFF99"/>
                </a:solidFill>
                <a:effectLst>
                  <a:outerShdw blurRad="38100" dist="38100" dir="2700000" algn="tl">
                    <a:srgbClr val="000000"/>
                  </a:outerShdw>
                </a:effectLst>
                <a:ea typeface="ＭＳ Ｐゴシック" pitchFamily="34" charset="-128"/>
              </a:rPr>
              <a:t>planes, axes</a:t>
            </a:r>
            <a:r>
              <a:rPr lang="en-US" altLang="en-US" sz="2000" b="1" smtClean="0">
                <a:ea typeface="ＭＳ Ｐゴシック" pitchFamily="34" charset="-128"/>
              </a:rPr>
              <a:t>, and </a:t>
            </a:r>
            <a:r>
              <a:rPr lang="en-US" altLang="en-US" sz="2000" b="1" smtClean="0">
                <a:solidFill>
                  <a:srgbClr val="FFFF99"/>
                </a:solidFill>
                <a:effectLst>
                  <a:outerShdw blurRad="38100" dist="38100" dir="2700000" algn="tl">
                    <a:srgbClr val="000000"/>
                  </a:outerShdw>
                </a:effectLst>
                <a:ea typeface="ＭＳ Ｐゴシック" pitchFamily="34" charset="-128"/>
              </a:rPr>
              <a:t>points</a:t>
            </a:r>
            <a:r>
              <a:rPr lang="en-US" altLang="en-US" sz="2000" b="1" smtClean="0">
                <a:ea typeface="ＭＳ Ｐゴシック" pitchFamily="34" charset="-128"/>
              </a:rPr>
              <a:t>.</a:t>
            </a:r>
          </a:p>
          <a:p>
            <a:pPr eaLnBrk="1" hangingPunct="1"/>
            <a:r>
              <a:rPr lang="en-US" altLang="en-US" sz="2000" b="1" smtClean="0">
                <a:ea typeface="ＭＳ Ｐゴシック" pitchFamily="34" charset="-128"/>
              </a:rPr>
              <a:t>The DRF consists of three imaginary planes, similar to the X, Y, &amp; Z axes of the traditional coordinate measuring system.</a:t>
            </a:r>
          </a:p>
          <a:p>
            <a:pPr eaLnBrk="1" hangingPunct="1"/>
            <a:r>
              <a:rPr lang="en-US" altLang="en-US" sz="2000" b="1" smtClean="0">
                <a:ea typeface="ＭＳ Ｐゴシック" pitchFamily="34" charset="-128"/>
              </a:rPr>
              <a:t>The planes exist only in theory and make up a perfect, imaginary structure that is mathematically perfect.</a:t>
            </a:r>
          </a:p>
          <a:p>
            <a:pPr eaLnBrk="1" hangingPunct="1"/>
            <a:r>
              <a:rPr lang="en-US" altLang="en-US" sz="2000" b="1" smtClean="0">
                <a:ea typeface="ＭＳ Ｐゴシック" pitchFamily="34" charset="-128"/>
              </a:rPr>
              <a:t>All measurements originate from the simulated datum planes.</a:t>
            </a:r>
          </a:p>
        </p:txBody>
      </p:sp>
      <p:pic>
        <p:nvPicPr>
          <p:cNvPr id="152580" name="Picture 4" descr="gdt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590925"/>
            <a:ext cx="377983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Text Box 5"/>
          <p:cNvSpPr txBox="1">
            <a:spLocks noChangeArrowheads="1"/>
          </p:cNvSpPr>
          <p:nvPr/>
        </p:nvSpPr>
        <p:spPr bwMode="auto">
          <a:xfrm>
            <a:off x="4508500" y="3665538"/>
            <a:ext cx="441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t>This flat, granite surface plate and the angle block sitting on it , can represent two of the  three datum planes.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from="(-#ppt_w/2)" to="(#ppt_x)" calcmode="lin" valueType="num">
                                      <p:cBhvr>
                                        <p:cTn id="7" dur="1200" fill="hold">
                                          <p:stCondLst>
                                            <p:cond delay="0"/>
                                          </p:stCondLst>
                                        </p:cTn>
                                        <p:tgtEl>
                                          <p:spTgt spid="152578"/>
                                        </p:tgtEl>
                                        <p:attrNameLst>
                                          <p:attrName>ppt_x</p:attrName>
                                        </p:attrNameLst>
                                      </p:cBhvr>
                                    </p:anim>
                                    <p:anim from="0" to="-1.0" calcmode="lin" valueType="num">
                                      <p:cBhvr>
                                        <p:cTn id="8" dur="400" decel="50000" autoRev="1" fill="hold">
                                          <p:stCondLst>
                                            <p:cond delay="1200"/>
                                          </p:stCondLst>
                                        </p:cTn>
                                        <p:tgtEl>
                                          <p:spTgt spid="152578"/>
                                        </p:tgtEl>
                                        <p:attrNameLst>
                                          <p:attrName>xshear</p:attrName>
                                        </p:attrNameLst>
                                      </p:cBhvr>
                                    </p:anim>
                                    <p:animScale>
                                      <p:cBhvr>
                                        <p:cTn id="9" dur="400" decel="100000" autoRev="1" fill="hold">
                                          <p:stCondLst>
                                            <p:cond delay="1200"/>
                                          </p:stCondLst>
                                        </p:cTn>
                                        <p:tgtEl>
                                          <p:spTgt spid="152578"/>
                                        </p:tgtEl>
                                      </p:cBhvr>
                                      <p:from x="100000" y="100000"/>
                                      <p:to x="80000" y="100000"/>
                                    </p:animScale>
                                    <p:anim by="(#ppt_h/3+#ppt_w*0.1)" calcmode="lin" valueType="num">
                                      <p:cBhvr additive="sum">
                                        <p:cTn id="10" dur="400" decel="100000" autoRev="1" fill="hold">
                                          <p:stCondLst>
                                            <p:cond delay="1200"/>
                                          </p:stCondLst>
                                        </p:cTn>
                                        <p:tgtEl>
                                          <p:spTgt spid="152578"/>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52579">
                                            <p:txEl>
                                              <p:pRg st="0" end="0"/>
                                            </p:txEl>
                                          </p:spTgt>
                                        </p:tgtEl>
                                        <p:attrNameLst>
                                          <p:attrName>style.visibility</p:attrName>
                                        </p:attrNameLst>
                                      </p:cBhvr>
                                      <p:to>
                                        <p:strVal val="visible"/>
                                      </p:to>
                                    </p:set>
                                    <p:anim calcmode="lin" valueType="num">
                                      <p:cBhvr>
                                        <p:cTn id="15" dur="2000" fill="hold"/>
                                        <p:tgtEl>
                                          <p:spTgt spid="152579">
                                            <p:txEl>
                                              <p:pRg st="0" end="0"/>
                                            </p:txEl>
                                          </p:spTgt>
                                        </p:tgtEl>
                                        <p:attrNameLst>
                                          <p:attrName>ppt_x</p:attrName>
                                        </p:attrNameLst>
                                      </p:cBhvr>
                                      <p:tavLst>
                                        <p:tav tm="0">
                                          <p:val>
                                            <p:strVal val="#ppt_x-#ppt_w/2"/>
                                          </p:val>
                                        </p:tav>
                                        <p:tav tm="100000">
                                          <p:val>
                                            <p:strVal val="#ppt_x"/>
                                          </p:val>
                                        </p:tav>
                                      </p:tavLst>
                                    </p:anim>
                                    <p:anim calcmode="lin" valueType="num">
                                      <p:cBhvr>
                                        <p:cTn id="16" dur="2000" fill="hold"/>
                                        <p:tgtEl>
                                          <p:spTgt spid="152579">
                                            <p:txEl>
                                              <p:pRg st="0" end="0"/>
                                            </p:txEl>
                                          </p:spTgt>
                                        </p:tgtEl>
                                        <p:attrNameLst>
                                          <p:attrName>ppt_y</p:attrName>
                                        </p:attrNameLst>
                                      </p:cBhvr>
                                      <p:tavLst>
                                        <p:tav tm="0">
                                          <p:val>
                                            <p:strVal val="#ppt_y"/>
                                          </p:val>
                                        </p:tav>
                                        <p:tav tm="100000">
                                          <p:val>
                                            <p:strVal val="#ppt_y"/>
                                          </p:val>
                                        </p:tav>
                                      </p:tavLst>
                                    </p:anim>
                                    <p:anim calcmode="lin" valueType="num">
                                      <p:cBhvr>
                                        <p:cTn id="17" dur="2000" fill="hold"/>
                                        <p:tgtEl>
                                          <p:spTgt spid="152579">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1525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52579">
                                            <p:txEl>
                                              <p:pRg st="1" end="1"/>
                                            </p:txEl>
                                          </p:spTgt>
                                        </p:tgtEl>
                                        <p:attrNameLst>
                                          <p:attrName>style.visibility</p:attrName>
                                        </p:attrNameLst>
                                      </p:cBhvr>
                                      <p:to>
                                        <p:strVal val="visible"/>
                                      </p:to>
                                    </p:set>
                                    <p:anim calcmode="lin" valueType="num">
                                      <p:cBhvr>
                                        <p:cTn id="23" dur="2000" fill="hold"/>
                                        <p:tgtEl>
                                          <p:spTgt spid="152579">
                                            <p:txEl>
                                              <p:pRg st="1" end="1"/>
                                            </p:txEl>
                                          </p:spTgt>
                                        </p:tgtEl>
                                        <p:attrNameLst>
                                          <p:attrName>ppt_x</p:attrName>
                                        </p:attrNameLst>
                                      </p:cBhvr>
                                      <p:tavLst>
                                        <p:tav tm="0">
                                          <p:val>
                                            <p:strVal val="#ppt_x-#ppt_w/2"/>
                                          </p:val>
                                        </p:tav>
                                        <p:tav tm="100000">
                                          <p:val>
                                            <p:strVal val="#ppt_x"/>
                                          </p:val>
                                        </p:tav>
                                      </p:tavLst>
                                    </p:anim>
                                    <p:anim calcmode="lin" valueType="num">
                                      <p:cBhvr>
                                        <p:cTn id="24" dur="2000" fill="hold"/>
                                        <p:tgtEl>
                                          <p:spTgt spid="152579">
                                            <p:txEl>
                                              <p:pRg st="1" end="1"/>
                                            </p:txEl>
                                          </p:spTgt>
                                        </p:tgtEl>
                                        <p:attrNameLst>
                                          <p:attrName>ppt_y</p:attrName>
                                        </p:attrNameLst>
                                      </p:cBhvr>
                                      <p:tavLst>
                                        <p:tav tm="0">
                                          <p:val>
                                            <p:strVal val="#ppt_y"/>
                                          </p:val>
                                        </p:tav>
                                        <p:tav tm="100000">
                                          <p:val>
                                            <p:strVal val="#ppt_y"/>
                                          </p:val>
                                        </p:tav>
                                      </p:tavLst>
                                    </p:anim>
                                    <p:anim calcmode="lin" valueType="num">
                                      <p:cBhvr>
                                        <p:cTn id="25" dur="2000" fill="hold"/>
                                        <p:tgtEl>
                                          <p:spTgt spid="152579">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1525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52579">
                                            <p:txEl>
                                              <p:pRg st="2" end="2"/>
                                            </p:txEl>
                                          </p:spTgt>
                                        </p:tgtEl>
                                        <p:attrNameLst>
                                          <p:attrName>style.visibility</p:attrName>
                                        </p:attrNameLst>
                                      </p:cBhvr>
                                      <p:to>
                                        <p:strVal val="visible"/>
                                      </p:to>
                                    </p:set>
                                    <p:anim calcmode="lin" valueType="num">
                                      <p:cBhvr>
                                        <p:cTn id="31" dur="2000" fill="hold"/>
                                        <p:tgtEl>
                                          <p:spTgt spid="152579">
                                            <p:txEl>
                                              <p:pRg st="2" end="2"/>
                                            </p:txEl>
                                          </p:spTgt>
                                        </p:tgtEl>
                                        <p:attrNameLst>
                                          <p:attrName>ppt_x</p:attrName>
                                        </p:attrNameLst>
                                      </p:cBhvr>
                                      <p:tavLst>
                                        <p:tav tm="0">
                                          <p:val>
                                            <p:strVal val="#ppt_x-#ppt_w/2"/>
                                          </p:val>
                                        </p:tav>
                                        <p:tav tm="100000">
                                          <p:val>
                                            <p:strVal val="#ppt_x"/>
                                          </p:val>
                                        </p:tav>
                                      </p:tavLst>
                                    </p:anim>
                                    <p:anim calcmode="lin" valueType="num">
                                      <p:cBhvr>
                                        <p:cTn id="32" dur="2000" fill="hold"/>
                                        <p:tgtEl>
                                          <p:spTgt spid="152579">
                                            <p:txEl>
                                              <p:pRg st="2" end="2"/>
                                            </p:txEl>
                                          </p:spTgt>
                                        </p:tgtEl>
                                        <p:attrNameLst>
                                          <p:attrName>ppt_y</p:attrName>
                                        </p:attrNameLst>
                                      </p:cBhvr>
                                      <p:tavLst>
                                        <p:tav tm="0">
                                          <p:val>
                                            <p:strVal val="#ppt_y"/>
                                          </p:val>
                                        </p:tav>
                                        <p:tav tm="100000">
                                          <p:val>
                                            <p:strVal val="#ppt_y"/>
                                          </p:val>
                                        </p:tav>
                                      </p:tavLst>
                                    </p:anim>
                                    <p:anim calcmode="lin" valueType="num">
                                      <p:cBhvr>
                                        <p:cTn id="33" dur="2000" fill="hold"/>
                                        <p:tgtEl>
                                          <p:spTgt spid="152579">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15257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52579">
                                            <p:txEl>
                                              <p:pRg st="3" end="3"/>
                                            </p:txEl>
                                          </p:spTgt>
                                        </p:tgtEl>
                                        <p:attrNameLst>
                                          <p:attrName>style.visibility</p:attrName>
                                        </p:attrNameLst>
                                      </p:cBhvr>
                                      <p:to>
                                        <p:strVal val="visible"/>
                                      </p:to>
                                    </p:set>
                                    <p:anim calcmode="lin" valueType="num">
                                      <p:cBhvr>
                                        <p:cTn id="39" dur="2000" fill="hold"/>
                                        <p:tgtEl>
                                          <p:spTgt spid="152579">
                                            <p:txEl>
                                              <p:pRg st="3" end="3"/>
                                            </p:txEl>
                                          </p:spTgt>
                                        </p:tgtEl>
                                        <p:attrNameLst>
                                          <p:attrName>ppt_x</p:attrName>
                                        </p:attrNameLst>
                                      </p:cBhvr>
                                      <p:tavLst>
                                        <p:tav tm="0">
                                          <p:val>
                                            <p:strVal val="#ppt_x-#ppt_w/2"/>
                                          </p:val>
                                        </p:tav>
                                        <p:tav tm="100000">
                                          <p:val>
                                            <p:strVal val="#ppt_x"/>
                                          </p:val>
                                        </p:tav>
                                      </p:tavLst>
                                    </p:anim>
                                    <p:anim calcmode="lin" valueType="num">
                                      <p:cBhvr>
                                        <p:cTn id="40" dur="2000" fill="hold"/>
                                        <p:tgtEl>
                                          <p:spTgt spid="152579">
                                            <p:txEl>
                                              <p:pRg st="3" end="3"/>
                                            </p:txEl>
                                          </p:spTgt>
                                        </p:tgtEl>
                                        <p:attrNameLst>
                                          <p:attrName>ppt_y</p:attrName>
                                        </p:attrNameLst>
                                      </p:cBhvr>
                                      <p:tavLst>
                                        <p:tav tm="0">
                                          <p:val>
                                            <p:strVal val="#ppt_y"/>
                                          </p:val>
                                        </p:tav>
                                        <p:tav tm="100000">
                                          <p:val>
                                            <p:strVal val="#ppt_y"/>
                                          </p:val>
                                        </p:tav>
                                      </p:tavLst>
                                    </p:anim>
                                    <p:anim calcmode="lin" valueType="num">
                                      <p:cBhvr>
                                        <p:cTn id="41" dur="2000" fill="hold"/>
                                        <p:tgtEl>
                                          <p:spTgt spid="152579">
                                            <p:txEl>
                                              <p:pRg st="3" end="3"/>
                                            </p:txEl>
                                          </p:spTgt>
                                        </p:tgtEl>
                                        <p:attrNameLst>
                                          <p:attrName>ppt_w</p:attrName>
                                        </p:attrNameLst>
                                      </p:cBhvr>
                                      <p:tavLst>
                                        <p:tav tm="0">
                                          <p:val>
                                            <p:fltVal val="0"/>
                                          </p:val>
                                        </p:tav>
                                        <p:tav tm="100000">
                                          <p:val>
                                            <p:strVal val="#ppt_w"/>
                                          </p:val>
                                        </p:tav>
                                      </p:tavLst>
                                    </p:anim>
                                    <p:anim calcmode="lin" valueType="num">
                                      <p:cBhvr>
                                        <p:cTn id="42" dur="2000" fill="hold"/>
                                        <p:tgtEl>
                                          <p:spTgt spid="15257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nodeType="clickEffect">
                                  <p:stCondLst>
                                    <p:cond delay="0"/>
                                  </p:stCondLst>
                                  <p:childTnLst>
                                    <p:set>
                                      <p:cBhvr>
                                        <p:cTn id="46" dur="1" fill="hold">
                                          <p:stCondLst>
                                            <p:cond delay="0"/>
                                          </p:stCondLst>
                                        </p:cTn>
                                        <p:tgtEl>
                                          <p:spTgt spid="152580"/>
                                        </p:tgtEl>
                                        <p:attrNameLst>
                                          <p:attrName>style.visibility</p:attrName>
                                        </p:attrNameLst>
                                      </p:cBhvr>
                                      <p:to>
                                        <p:strVal val="visible"/>
                                      </p:to>
                                    </p:set>
                                    <p:anim calcmode="lin" valueType="num">
                                      <p:cBhvr>
                                        <p:cTn id="47" dur="2000" fill="hold"/>
                                        <p:tgtEl>
                                          <p:spTgt spid="152580"/>
                                        </p:tgtEl>
                                        <p:attrNameLst>
                                          <p:attrName>ppt_w</p:attrName>
                                        </p:attrNameLst>
                                      </p:cBhvr>
                                      <p:tavLst>
                                        <p:tav tm="0">
                                          <p:val>
                                            <p:fltVal val="0"/>
                                          </p:val>
                                        </p:tav>
                                        <p:tav tm="100000">
                                          <p:val>
                                            <p:strVal val="#ppt_w"/>
                                          </p:val>
                                        </p:tav>
                                      </p:tavLst>
                                    </p:anim>
                                    <p:anim calcmode="lin" valueType="num">
                                      <p:cBhvr>
                                        <p:cTn id="48" dur="2000" fill="hold"/>
                                        <p:tgtEl>
                                          <p:spTgt spid="15258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52581"/>
                                        </p:tgtEl>
                                        <p:attrNameLst>
                                          <p:attrName>style.visibility</p:attrName>
                                        </p:attrNameLst>
                                      </p:cBhvr>
                                      <p:to>
                                        <p:strVal val="visible"/>
                                      </p:to>
                                    </p:set>
                                    <p:anim calcmode="lin" valueType="num">
                                      <p:cBhvr>
                                        <p:cTn id="51" dur="2000" fill="hold"/>
                                        <p:tgtEl>
                                          <p:spTgt spid="152581"/>
                                        </p:tgtEl>
                                        <p:attrNameLst>
                                          <p:attrName>ppt_w</p:attrName>
                                        </p:attrNameLst>
                                      </p:cBhvr>
                                      <p:tavLst>
                                        <p:tav tm="0">
                                          <p:val>
                                            <p:fltVal val="0"/>
                                          </p:val>
                                        </p:tav>
                                        <p:tav tm="100000">
                                          <p:val>
                                            <p:strVal val="#ppt_w"/>
                                          </p:val>
                                        </p:tav>
                                      </p:tavLst>
                                    </p:anim>
                                    <p:anim calcmode="lin" valueType="num">
                                      <p:cBhvr>
                                        <p:cTn id="52" dur="2000" fill="hold"/>
                                        <p:tgtEl>
                                          <p:spTgt spid="1525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P spid="1525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ltLang="en-US" b="1" smtClean="0">
                <a:effectLst>
                  <a:outerShdw blurRad="38100" dist="38100" dir="2700000" algn="tl">
                    <a:srgbClr val="000000"/>
                  </a:outerShdw>
                </a:effectLst>
                <a:ea typeface="ＭＳ Ｐゴシック" pitchFamily="34" charset="-128"/>
              </a:rPr>
              <a:t>The Datum Reference Frame (con’t)</a:t>
            </a:r>
          </a:p>
        </p:txBody>
      </p:sp>
      <p:sp>
        <p:nvSpPr>
          <p:cNvPr id="153603" name="Rectangle 3"/>
          <p:cNvSpPr>
            <a:spLocks noGrp="1" noChangeArrowheads="1"/>
          </p:cNvSpPr>
          <p:nvPr>
            <p:ph type="body" idx="1"/>
          </p:nvPr>
        </p:nvSpPr>
        <p:spPr>
          <a:xfrm>
            <a:off x="736600" y="1547813"/>
            <a:ext cx="7961313" cy="5310187"/>
          </a:xfrm>
        </p:spPr>
        <p:txBody>
          <a:bodyPr/>
          <a:lstStyle/>
          <a:p>
            <a:pPr eaLnBrk="1" hangingPunct="1"/>
            <a:r>
              <a:rPr lang="en-US" altLang="en-US" sz="1800" b="1" smtClean="0">
                <a:ea typeface="ＭＳ Ｐゴシック" pitchFamily="34" charset="-128"/>
              </a:rPr>
              <a:t>The Datum Reference Frame will </a:t>
            </a:r>
          </a:p>
          <a:p>
            <a:pPr eaLnBrk="1" hangingPunct="1">
              <a:buFont typeface="Wingdings" pitchFamily="2" charset="2"/>
              <a:buNone/>
            </a:pPr>
            <a:r>
              <a:rPr lang="en-US" altLang="en-US" sz="1800" b="1" smtClean="0">
                <a:ea typeface="ＭＳ Ｐゴシック" pitchFamily="34" charset="-128"/>
              </a:rPr>
              <a:t>	accommodate both rectangular </a:t>
            </a:r>
          </a:p>
          <a:p>
            <a:pPr eaLnBrk="1" hangingPunct="1">
              <a:buFont typeface="Wingdings" pitchFamily="2" charset="2"/>
              <a:buNone/>
            </a:pPr>
            <a:r>
              <a:rPr lang="en-US" altLang="en-US" sz="1800" b="1" smtClean="0">
                <a:ea typeface="ＭＳ Ｐゴシック" pitchFamily="34" charset="-128"/>
              </a:rPr>
              <a:t>	and cylindrical parts.</a:t>
            </a:r>
          </a:p>
          <a:p>
            <a:pPr eaLnBrk="1" hangingPunct="1"/>
            <a:r>
              <a:rPr lang="en-US" altLang="en-US" sz="1800" b="1" smtClean="0">
                <a:ea typeface="ＭＳ Ｐゴシック" pitchFamily="34" charset="-128"/>
              </a:rPr>
              <a:t>A rectangular part fits  into the </a:t>
            </a:r>
          </a:p>
          <a:p>
            <a:pPr eaLnBrk="1" hangingPunct="1">
              <a:buFont typeface="Wingdings" pitchFamily="2" charset="2"/>
              <a:buNone/>
            </a:pPr>
            <a:r>
              <a:rPr lang="en-US" altLang="en-US" sz="1800" b="1" smtClean="0">
                <a:ea typeface="ＭＳ Ｐゴシック" pitchFamily="34" charset="-128"/>
              </a:rPr>
              <a:t>	corners represented by the inter-</a:t>
            </a:r>
          </a:p>
          <a:p>
            <a:pPr eaLnBrk="1" hangingPunct="1">
              <a:buFont typeface="Wingdings" pitchFamily="2" charset="2"/>
              <a:buNone/>
            </a:pPr>
            <a:r>
              <a:rPr lang="en-US" altLang="en-US" sz="1800" b="1" smtClean="0">
                <a:ea typeface="ＭＳ Ｐゴシック" pitchFamily="34" charset="-128"/>
              </a:rPr>
              <a:t>	section of the three datum planes.</a:t>
            </a:r>
          </a:p>
          <a:p>
            <a:pPr eaLnBrk="1" hangingPunct="1"/>
            <a:r>
              <a:rPr lang="en-US" altLang="en-US" sz="1800" b="1" smtClean="0">
                <a:ea typeface="ＭＳ Ｐゴシック" pitchFamily="34" charset="-128"/>
              </a:rPr>
              <a:t>The datum planes are imaginary </a:t>
            </a:r>
          </a:p>
          <a:p>
            <a:pPr eaLnBrk="1" hangingPunct="1">
              <a:buFont typeface="Wingdings" pitchFamily="2" charset="2"/>
              <a:buNone/>
            </a:pPr>
            <a:r>
              <a:rPr lang="en-US" altLang="en-US" sz="1800" b="1" smtClean="0">
                <a:ea typeface="ＭＳ Ｐゴシック" pitchFamily="34" charset="-128"/>
              </a:rPr>
              <a:t>	and therefore perfect.</a:t>
            </a:r>
          </a:p>
          <a:p>
            <a:pPr eaLnBrk="1" hangingPunct="1"/>
            <a:r>
              <a:rPr lang="en-US" altLang="en-US" sz="1800" b="1" smtClean="0">
                <a:ea typeface="ＭＳ Ｐゴシック" pitchFamily="34" charset="-128"/>
              </a:rPr>
              <a:t>The parts will vary from these planes, even though the variations  will not be visible to the naked eye.</a:t>
            </a:r>
          </a:p>
          <a:p>
            <a:pPr eaLnBrk="1" hangingPunct="1"/>
            <a:r>
              <a:rPr lang="en-US" altLang="en-US" sz="1800" b="1" smtClean="0">
                <a:solidFill>
                  <a:srgbClr val="FFFF00"/>
                </a:solidFill>
                <a:ea typeface="ＭＳ Ｐゴシック" pitchFamily="34" charset="-128"/>
              </a:rPr>
              <a:t>The most important concept to grasp is that when the part is placed into an inspection apparatus, it must make contact with the apparatus planes </a:t>
            </a:r>
            <a:r>
              <a:rPr lang="en-US" altLang="en-US" sz="1800" b="1" i="1" smtClean="0">
                <a:solidFill>
                  <a:srgbClr val="66FFFF"/>
                </a:solidFill>
                <a:ea typeface="ＭＳ Ｐゴシック" pitchFamily="34" charset="-128"/>
              </a:rPr>
              <a:t>in the order specified by the feature control frame.</a:t>
            </a:r>
            <a:r>
              <a:rPr lang="en-US" altLang="en-US" sz="1800" b="1" smtClean="0">
                <a:solidFill>
                  <a:srgbClr val="FFFF00"/>
                </a:solidFill>
                <a:ea typeface="ＭＳ Ｐゴシック" pitchFamily="34" charset="-128"/>
              </a:rPr>
              <a:t> (Primary, then secondary, then tertiary).  This is the only way to assure uniformity in the  measurement of different parts.</a:t>
            </a:r>
          </a:p>
        </p:txBody>
      </p:sp>
      <p:pic>
        <p:nvPicPr>
          <p:cNvPr id="153604" name="Picture 4" descr="gd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63" y="1274763"/>
            <a:ext cx="32924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 from="(-#ppt_w/2)" to="(#ppt_x)" calcmode="lin" valueType="num">
                                      <p:cBhvr>
                                        <p:cTn id="7" dur="1200" fill="hold">
                                          <p:stCondLst>
                                            <p:cond delay="0"/>
                                          </p:stCondLst>
                                        </p:cTn>
                                        <p:tgtEl>
                                          <p:spTgt spid="153602"/>
                                        </p:tgtEl>
                                        <p:attrNameLst>
                                          <p:attrName>ppt_x</p:attrName>
                                        </p:attrNameLst>
                                      </p:cBhvr>
                                    </p:anim>
                                    <p:anim from="0" to="-1.0" calcmode="lin" valueType="num">
                                      <p:cBhvr>
                                        <p:cTn id="8" dur="400" decel="50000" autoRev="1" fill="hold">
                                          <p:stCondLst>
                                            <p:cond delay="1200"/>
                                          </p:stCondLst>
                                        </p:cTn>
                                        <p:tgtEl>
                                          <p:spTgt spid="153602"/>
                                        </p:tgtEl>
                                        <p:attrNameLst>
                                          <p:attrName>xshear</p:attrName>
                                        </p:attrNameLst>
                                      </p:cBhvr>
                                    </p:anim>
                                    <p:animScale>
                                      <p:cBhvr>
                                        <p:cTn id="9" dur="400" decel="100000" autoRev="1" fill="hold">
                                          <p:stCondLst>
                                            <p:cond delay="1200"/>
                                          </p:stCondLst>
                                        </p:cTn>
                                        <p:tgtEl>
                                          <p:spTgt spid="153602"/>
                                        </p:tgtEl>
                                      </p:cBhvr>
                                      <p:from x="100000" y="100000"/>
                                      <p:to x="80000" y="100000"/>
                                    </p:animScale>
                                    <p:anim by="(#ppt_h/3+#ppt_w*0.1)" calcmode="lin" valueType="num">
                                      <p:cBhvr additive="sum">
                                        <p:cTn id="10" dur="400" decel="100000" autoRev="1" fill="hold">
                                          <p:stCondLst>
                                            <p:cond delay="1200"/>
                                          </p:stCondLst>
                                        </p:cTn>
                                        <p:tgtEl>
                                          <p:spTgt spid="15360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53603">
                                            <p:txEl>
                                              <p:pRg st="0" end="0"/>
                                            </p:txEl>
                                          </p:spTgt>
                                        </p:tgtEl>
                                        <p:attrNameLst>
                                          <p:attrName>style.visibility</p:attrName>
                                        </p:attrNameLst>
                                      </p:cBhvr>
                                      <p:to>
                                        <p:strVal val="visible"/>
                                      </p:to>
                                    </p:set>
                                    <p:anim calcmode="lin" valueType="num">
                                      <p:cBhvr>
                                        <p:cTn id="15" dur="1000" fill="hold"/>
                                        <p:tgtEl>
                                          <p:spTgt spid="15360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53603">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3603">
                                            <p:txEl>
                                              <p:pRg st="1" end="1"/>
                                            </p:txEl>
                                          </p:spTgt>
                                        </p:tgtEl>
                                        <p:attrNameLst>
                                          <p:attrName>style.visibility</p:attrName>
                                        </p:attrNameLst>
                                      </p:cBhvr>
                                      <p:to>
                                        <p:strVal val="visible"/>
                                      </p:to>
                                    </p:set>
                                    <p:anim calcmode="lin" valueType="num">
                                      <p:cBhvr>
                                        <p:cTn id="19" dur="1000" fill="hold"/>
                                        <p:tgtEl>
                                          <p:spTgt spid="15360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53603">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53603">
                                            <p:txEl>
                                              <p:pRg st="2" end="2"/>
                                            </p:txEl>
                                          </p:spTgt>
                                        </p:tgtEl>
                                        <p:attrNameLst>
                                          <p:attrName>style.visibility</p:attrName>
                                        </p:attrNameLst>
                                      </p:cBhvr>
                                      <p:to>
                                        <p:strVal val="visible"/>
                                      </p:to>
                                    </p:set>
                                    <p:anim calcmode="lin" valueType="num">
                                      <p:cBhvr>
                                        <p:cTn id="23" dur="1000" fill="hold"/>
                                        <p:tgtEl>
                                          <p:spTgt spid="15360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536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53603">
                                            <p:txEl>
                                              <p:pRg st="3" end="3"/>
                                            </p:txEl>
                                          </p:spTgt>
                                        </p:tgtEl>
                                        <p:attrNameLst>
                                          <p:attrName>style.visibility</p:attrName>
                                        </p:attrNameLst>
                                      </p:cBhvr>
                                      <p:to>
                                        <p:strVal val="visible"/>
                                      </p:to>
                                    </p:set>
                                    <p:anim calcmode="lin" valueType="num">
                                      <p:cBhvr>
                                        <p:cTn id="29" dur="1000" fill="hold"/>
                                        <p:tgtEl>
                                          <p:spTgt spid="15360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153603">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53603">
                                            <p:txEl>
                                              <p:pRg st="4" end="4"/>
                                            </p:txEl>
                                          </p:spTgt>
                                        </p:tgtEl>
                                        <p:attrNameLst>
                                          <p:attrName>style.visibility</p:attrName>
                                        </p:attrNameLst>
                                      </p:cBhvr>
                                      <p:to>
                                        <p:strVal val="visible"/>
                                      </p:to>
                                    </p:set>
                                    <p:anim calcmode="lin" valueType="num">
                                      <p:cBhvr>
                                        <p:cTn id="33" dur="1000" fill="hold"/>
                                        <p:tgtEl>
                                          <p:spTgt spid="15360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53603">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53603">
                                            <p:txEl>
                                              <p:pRg st="5" end="5"/>
                                            </p:txEl>
                                          </p:spTgt>
                                        </p:tgtEl>
                                        <p:attrNameLst>
                                          <p:attrName>style.visibility</p:attrName>
                                        </p:attrNameLst>
                                      </p:cBhvr>
                                      <p:to>
                                        <p:strVal val="visible"/>
                                      </p:to>
                                    </p:set>
                                    <p:anim calcmode="lin" valueType="num">
                                      <p:cBhvr>
                                        <p:cTn id="37" dur="1000" fill="hold"/>
                                        <p:tgtEl>
                                          <p:spTgt spid="15360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53603">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53604"/>
                                        </p:tgtEl>
                                        <p:attrNameLst>
                                          <p:attrName>style.visibility</p:attrName>
                                        </p:attrNameLst>
                                      </p:cBhvr>
                                      <p:to>
                                        <p:strVal val="visible"/>
                                      </p:to>
                                    </p:set>
                                    <p:anim calcmode="lin" valueType="num">
                                      <p:cBhvr>
                                        <p:cTn id="41" dur="1000" fill="hold"/>
                                        <p:tgtEl>
                                          <p:spTgt spid="153604"/>
                                        </p:tgtEl>
                                        <p:attrNameLst>
                                          <p:attrName>ppt_w</p:attrName>
                                        </p:attrNameLst>
                                      </p:cBhvr>
                                      <p:tavLst>
                                        <p:tav tm="0">
                                          <p:val>
                                            <p:fltVal val="0"/>
                                          </p:val>
                                        </p:tav>
                                        <p:tav tm="100000">
                                          <p:val>
                                            <p:strVal val="#ppt_w"/>
                                          </p:val>
                                        </p:tav>
                                      </p:tavLst>
                                    </p:anim>
                                    <p:anim calcmode="lin" valueType="num">
                                      <p:cBhvr>
                                        <p:cTn id="42" dur="1000" fill="hold"/>
                                        <p:tgtEl>
                                          <p:spTgt spid="153604"/>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53603">
                                            <p:txEl>
                                              <p:pRg st="6" end="6"/>
                                            </p:txEl>
                                          </p:spTgt>
                                        </p:tgtEl>
                                        <p:attrNameLst>
                                          <p:attrName>style.visibility</p:attrName>
                                        </p:attrNameLst>
                                      </p:cBhvr>
                                      <p:to>
                                        <p:strVal val="visible"/>
                                      </p:to>
                                    </p:set>
                                    <p:anim calcmode="lin" valueType="num">
                                      <p:cBhvr>
                                        <p:cTn id="47" dur="1000" fill="hold"/>
                                        <p:tgtEl>
                                          <p:spTgt spid="15360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153603">
                                            <p:txEl>
                                              <p:pRg st="6" end="6"/>
                                            </p:txEl>
                                          </p:spTgt>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53603">
                                            <p:txEl>
                                              <p:pRg st="7" end="7"/>
                                            </p:txEl>
                                          </p:spTgt>
                                        </p:tgtEl>
                                        <p:attrNameLst>
                                          <p:attrName>style.visibility</p:attrName>
                                        </p:attrNameLst>
                                      </p:cBhvr>
                                      <p:to>
                                        <p:strVal val="visible"/>
                                      </p:to>
                                    </p:set>
                                    <p:anim calcmode="lin" valueType="num">
                                      <p:cBhvr>
                                        <p:cTn id="51" dur="1000" fill="hold"/>
                                        <p:tgtEl>
                                          <p:spTgt spid="153603">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15360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53603">
                                            <p:txEl>
                                              <p:pRg st="8" end="8"/>
                                            </p:txEl>
                                          </p:spTgt>
                                        </p:tgtEl>
                                        <p:attrNameLst>
                                          <p:attrName>style.visibility</p:attrName>
                                        </p:attrNameLst>
                                      </p:cBhvr>
                                      <p:to>
                                        <p:strVal val="visible"/>
                                      </p:to>
                                    </p:set>
                                    <p:anim calcmode="lin" valueType="num">
                                      <p:cBhvr>
                                        <p:cTn id="57" dur="1000" fill="hold"/>
                                        <p:tgtEl>
                                          <p:spTgt spid="153603">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15360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51" presetClass="entr" presetSubtype="0" fill="hold" grpId="0" nodeType="clickEffect">
                                  <p:stCondLst>
                                    <p:cond delay="0"/>
                                  </p:stCondLst>
                                  <p:childTnLst>
                                    <p:set>
                                      <p:cBhvr>
                                        <p:cTn id="62" dur="1" fill="hold">
                                          <p:stCondLst>
                                            <p:cond delay="0"/>
                                          </p:stCondLst>
                                        </p:cTn>
                                        <p:tgtEl>
                                          <p:spTgt spid="153603">
                                            <p:txEl>
                                              <p:pRg st="9" end="9"/>
                                            </p:txEl>
                                          </p:spTgt>
                                        </p:tgtEl>
                                        <p:attrNameLst>
                                          <p:attrName>style.visibility</p:attrName>
                                        </p:attrNameLst>
                                      </p:cBhvr>
                                      <p:to>
                                        <p:strVal val="visible"/>
                                      </p:to>
                                    </p:set>
                                    <p:animEffect transition="in" filter="fade">
                                      <p:cBhvr>
                                        <p:cTn id="63" dur="770" decel="100000"/>
                                        <p:tgtEl>
                                          <p:spTgt spid="153603">
                                            <p:txEl>
                                              <p:pRg st="9" end="9"/>
                                            </p:txEl>
                                          </p:spTgt>
                                        </p:tgtEl>
                                      </p:cBhvr>
                                    </p:animEffect>
                                    <p:animScale>
                                      <p:cBhvr>
                                        <p:cTn id="64" dur="770" decel="100000"/>
                                        <p:tgtEl>
                                          <p:spTgt spid="153603">
                                            <p:txEl>
                                              <p:pRg st="9" end="9"/>
                                            </p:txEl>
                                          </p:spTgt>
                                        </p:tgtEl>
                                      </p:cBhvr>
                                      <p:from x="10000" y="10000"/>
                                      <p:to x="200000" y="450000"/>
                                    </p:animScale>
                                    <p:animScale>
                                      <p:cBhvr>
                                        <p:cTn id="65" dur="1230" accel="100000" fill="hold">
                                          <p:stCondLst>
                                            <p:cond delay="770"/>
                                          </p:stCondLst>
                                        </p:cTn>
                                        <p:tgtEl>
                                          <p:spTgt spid="153603">
                                            <p:txEl>
                                              <p:pRg st="9" end="9"/>
                                            </p:txEl>
                                          </p:spTgt>
                                        </p:tgtEl>
                                      </p:cBhvr>
                                      <p:from x="200000" y="450000"/>
                                      <p:to x="100000" y="100000"/>
                                    </p:animScale>
                                    <p:set>
                                      <p:cBhvr>
                                        <p:cTn id="66" dur="770" fill="hold"/>
                                        <p:tgtEl>
                                          <p:spTgt spid="153603">
                                            <p:txEl>
                                              <p:pRg st="9" end="9"/>
                                            </p:txEl>
                                          </p:spTgt>
                                        </p:tgtEl>
                                        <p:attrNameLst>
                                          <p:attrName>ppt_x</p:attrName>
                                        </p:attrNameLst>
                                      </p:cBhvr>
                                      <p:to>
                                        <p:strVal val="(0.5)"/>
                                      </p:to>
                                    </p:set>
                                    <p:anim from="(0.5)" to="(#ppt_x)" calcmode="lin" valueType="num">
                                      <p:cBhvr>
                                        <p:cTn id="67" dur="1230" accel="100000" fill="hold">
                                          <p:stCondLst>
                                            <p:cond delay="770"/>
                                          </p:stCondLst>
                                        </p:cTn>
                                        <p:tgtEl>
                                          <p:spTgt spid="153603">
                                            <p:txEl>
                                              <p:pRg st="9" end="9"/>
                                            </p:txEl>
                                          </p:spTgt>
                                        </p:tgtEl>
                                        <p:attrNameLst>
                                          <p:attrName>ppt_x</p:attrName>
                                        </p:attrNameLst>
                                      </p:cBhvr>
                                    </p:anim>
                                    <p:set>
                                      <p:cBhvr>
                                        <p:cTn id="68" dur="770" fill="hold"/>
                                        <p:tgtEl>
                                          <p:spTgt spid="153603">
                                            <p:txEl>
                                              <p:pRg st="9" end="9"/>
                                            </p:txEl>
                                          </p:spTgt>
                                        </p:tgtEl>
                                        <p:attrNameLst>
                                          <p:attrName>ppt_y</p:attrName>
                                        </p:attrNameLst>
                                      </p:cBhvr>
                                      <p:to>
                                        <p:strVal val="(#ppt_y+0.4)"/>
                                      </p:to>
                                    </p:set>
                                    <p:anim from="(#ppt_y+0.4)" to="(#ppt_y)" calcmode="lin" valueType="num">
                                      <p:cBhvr>
                                        <p:cTn id="69" dur="1230" accel="100000" fill="hold">
                                          <p:stCondLst>
                                            <p:cond delay="770"/>
                                          </p:stCondLst>
                                        </p:cTn>
                                        <p:tgtEl>
                                          <p:spTgt spid="153603">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8750"/>
            <a:ext cx="8229600" cy="808038"/>
          </a:xfrm>
        </p:spPr>
        <p:txBody>
          <a:bodyPr/>
          <a:lstStyle/>
          <a:p>
            <a:pPr eaLnBrk="1" hangingPunct="1"/>
            <a:r>
              <a:rPr lang="en-US" altLang="en-US" b="1" smtClean="0">
                <a:ea typeface="ＭＳ Ｐゴシック" pitchFamily="34" charset="-128"/>
              </a:rPr>
              <a:t>Overview</a:t>
            </a:r>
          </a:p>
        </p:txBody>
      </p:sp>
      <p:sp>
        <p:nvSpPr>
          <p:cNvPr id="3075" name="Rectangle 3"/>
          <p:cNvSpPr>
            <a:spLocks noGrp="1" noChangeArrowheads="1"/>
          </p:cNvSpPr>
          <p:nvPr>
            <p:ph type="body" idx="1"/>
          </p:nvPr>
        </p:nvSpPr>
        <p:spPr>
          <a:xfrm>
            <a:off x="457200" y="990600"/>
            <a:ext cx="8343900" cy="5140325"/>
          </a:xfrm>
        </p:spPr>
        <p:txBody>
          <a:bodyPr/>
          <a:lstStyle/>
          <a:p>
            <a:pPr eaLnBrk="1" hangingPunct="1"/>
            <a:r>
              <a:rPr lang="en-US" altLang="en-US" sz="2400" b="1" smtClean="0">
                <a:ea typeface="ＭＳ Ｐゴシック" pitchFamily="34" charset="-128"/>
              </a:rPr>
              <a:t>Definition and Background</a:t>
            </a:r>
          </a:p>
          <a:p>
            <a:pPr eaLnBrk="1" hangingPunct="1"/>
            <a:r>
              <a:rPr lang="en-US" altLang="en-US" sz="2400" b="1" smtClean="0">
                <a:ea typeface="ＭＳ Ｐゴシック" pitchFamily="34" charset="-128"/>
              </a:rPr>
              <a:t>Features and Datums</a:t>
            </a:r>
          </a:p>
          <a:p>
            <a:pPr eaLnBrk="1" hangingPunct="1"/>
            <a:r>
              <a:rPr lang="en-US" altLang="en-US" sz="2400" b="1" smtClean="0">
                <a:ea typeface="ＭＳ Ｐゴシック" pitchFamily="34" charset="-128"/>
              </a:rPr>
              <a:t>Datum Reference Frame</a:t>
            </a:r>
          </a:p>
          <a:p>
            <a:pPr eaLnBrk="1" hangingPunct="1"/>
            <a:r>
              <a:rPr lang="en-US" altLang="en-US" sz="2400" b="1" smtClean="0">
                <a:ea typeface="ＭＳ Ｐゴシック" pitchFamily="34" charset="-128"/>
              </a:rPr>
              <a:t>How the GD&amp;T System Works</a:t>
            </a:r>
          </a:p>
          <a:p>
            <a:pPr eaLnBrk="1" hangingPunct="1"/>
            <a:r>
              <a:rPr lang="en-US" altLang="en-US" sz="2400" b="1" smtClean="0">
                <a:ea typeface="ＭＳ Ｐゴシック" pitchFamily="34" charset="-128"/>
              </a:rPr>
              <a:t>Material Conditions Modifiers</a:t>
            </a:r>
          </a:p>
          <a:p>
            <a:pPr eaLnBrk="1" hangingPunct="1"/>
            <a:r>
              <a:rPr lang="en-US" altLang="en-US" sz="2400" b="1" smtClean="0">
                <a:ea typeface="ＭＳ Ｐゴシック" pitchFamily="34" charset="-128"/>
              </a:rPr>
              <a:t>Bonus Tolerance</a:t>
            </a:r>
          </a:p>
          <a:p>
            <a:pPr eaLnBrk="1" hangingPunct="1"/>
            <a:r>
              <a:rPr lang="en-US" altLang="en-US" sz="2400" b="1" smtClean="0">
                <a:ea typeface="ＭＳ Ｐゴシック" pitchFamily="34" charset="-128"/>
              </a:rPr>
              <a:t>Feature Control Frame</a:t>
            </a:r>
          </a:p>
          <a:p>
            <a:pPr eaLnBrk="1" hangingPunct="1"/>
            <a:r>
              <a:rPr lang="en-US" altLang="en-US" sz="2400" b="1" smtClean="0">
                <a:ea typeface="ＭＳ Ｐゴシック" pitchFamily="34" charset="-128"/>
              </a:rPr>
              <a:t>Major Categories of Tolerances</a:t>
            </a:r>
          </a:p>
          <a:p>
            <a:pPr eaLnBrk="1" hangingPunct="1"/>
            <a:r>
              <a:rPr lang="en-US" altLang="en-US" sz="2400" b="1" smtClean="0">
                <a:ea typeface="ＭＳ Ｐゴシック" pitchFamily="34" charset="-128"/>
              </a:rPr>
              <a:t>14 Tolerance Measurements</a:t>
            </a:r>
          </a:p>
          <a:p>
            <a:pPr eaLnBrk="1" hangingPunct="1"/>
            <a:r>
              <a:rPr lang="en-US" altLang="en-US" sz="2400" b="1" smtClean="0">
                <a:ea typeface="ＭＳ Ｐゴシック" pitchFamily="34" charset="-128"/>
              </a:rPr>
              <a:t>General Rules of GD&amp;T</a:t>
            </a:r>
          </a:p>
          <a:p>
            <a:pPr eaLnBrk="1" hangingPunct="1"/>
            <a:r>
              <a:rPr lang="en-US" altLang="en-US" sz="2400" b="1" smtClean="0">
                <a:ea typeface="ＭＳ Ｐゴシック" pitchFamily="34" charset="-128"/>
              </a:rPr>
              <a:t>+ /-  Tolerancing vs. Geometric Tolerancing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fade">
                                      <p:cBhvr>
                                        <p:cTn id="28" dur="1000"/>
                                        <p:tgtEl>
                                          <p:spTgt spid="3075">
                                            <p:txEl>
                                              <p:pRg st="3" end="3"/>
                                            </p:txEl>
                                          </p:spTgt>
                                        </p:tgtEl>
                                      </p:cBhvr>
                                    </p:animEffect>
                                    <p:anim calcmode="lin" valueType="num">
                                      <p:cBhvr>
                                        <p:cTn id="29"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4" end="4"/>
                                            </p:txEl>
                                          </p:spTgt>
                                        </p:tgtEl>
                                        <p:attrNameLst>
                                          <p:attrName>style.visibility</p:attrName>
                                        </p:attrNameLst>
                                      </p:cBhvr>
                                      <p:to>
                                        <p:strVal val="visible"/>
                                      </p:to>
                                    </p:set>
                                    <p:animEffect transition="in" filter="fade">
                                      <p:cBhvr>
                                        <p:cTn id="35" dur="1000"/>
                                        <p:tgtEl>
                                          <p:spTgt spid="3075">
                                            <p:txEl>
                                              <p:pRg st="4" end="4"/>
                                            </p:txEl>
                                          </p:spTgt>
                                        </p:tgtEl>
                                      </p:cBhvr>
                                    </p:animEffect>
                                    <p:anim calcmode="lin" valueType="num">
                                      <p:cBhvr>
                                        <p:cTn id="36"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75">
                                            <p:txEl>
                                              <p:pRg st="5" end="5"/>
                                            </p:txEl>
                                          </p:spTgt>
                                        </p:tgtEl>
                                        <p:attrNameLst>
                                          <p:attrName>style.visibility</p:attrName>
                                        </p:attrNameLst>
                                      </p:cBhvr>
                                      <p:to>
                                        <p:strVal val="visible"/>
                                      </p:to>
                                    </p:set>
                                    <p:animEffect transition="in" filter="fade">
                                      <p:cBhvr>
                                        <p:cTn id="42" dur="1000"/>
                                        <p:tgtEl>
                                          <p:spTgt spid="3075">
                                            <p:txEl>
                                              <p:pRg st="5" end="5"/>
                                            </p:txEl>
                                          </p:spTgt>
                                        </p:tgtEl>
                                      </p:cBhvr>
                                    </p:animEffect>
                                    <p:anim calcmode="lin" valueType="num">
                                      <p:cBhvr>
                                        <p:cTn id="43"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75">
                                            <p:txEl>
                                              <p:pRg st="6" end="6"/>
                                            </p:txEl>
                                          </p:spTgt>
                                        </p:tgtEl>
                                        <p:attrNameLst>
                                          <p:attrName>style.visibility</p:attrName>
                                        </p:attrNameLst>
                                      </p:cBhvr>
                                      <p:to>
                                        <p:strVal val="visible"/>
                                      </p:to>
                                    </p:set>
                                    <p:animEffect transition="in" filter="fade">
                                      <p:cBhvr>
                                        <p:cTn id="49" dur="1000"/>
                                        <p:tgtEl>
                                          <p:spTgt spid="3075">
                                            <p:txEl>
                                              <p:pRg st="6" end="6"/>
                                            </p:txEl>
                                          </p:spTgt>
                                        </p:tgtEl>
                                      </p:cBhvr>
                                    </p:animEffect>
                                    <p:anim calcmode="lin" valueType="num">
                                      <p:cBhvr>
                                        <p:cTn id="50"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75">
                                            <p:txEl>
                                              <p:pRg st="7" end="7"/>
                                            </p:txEl>
                                          </p:spTgt>
                                        </p:tgtEl>
                                        <p:attrNameLst>
                                          <p:attrName>style.visibility</p:attrName>
                                        </p:attrNameLst>
                                      </p:cBhvr>
                                      <p:to>
                                        <p:strVal val="visible"/>
                                      </p:to>
                                    </p:set>
                                    <p:animEffect transition="in" filter="fade">
                                      <p:cBhvr>
                                        <p:cTn id="56" dur="1000"/>
                                        <p:tgtEl>
                                          <p:spTgt spid="3075">
                                            <p:txEl>
                                              <p:pRg st="7" end="7"/>
                                            </p:txEl>
                                          </p:spTgt>
                                        </p:tgtEl>
                                      </p:cBhvr>
                                    </p:animEffect>
                                    <p:anim calcmode="lin" valueType="num">
                                      <p:cBhvr>
                                        <p:cTn id="57"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75">
                                            <p:txEl>
                                              <p:pRg st="8" end="8"/>
                                            </p:txEl>
                                          </p:spTgt>
                                        </p:tgtEl>
                                        <p:attrNameLst>
                                          <p:attrName>style.visibility</p:attrName>
                                        </p:attrNameLst>
                                      </p:cBhvr>
                                      <p:to>
                                        <p:strVal val="visible"/>
                                      </p:to>
                                    </p:set>
                                    <p:animEffect transition="in" filter="fade">
                                      <p:cBhvr>
                                        <p:cTn id="63" dur="1000"/>
                                        <p:tgtEl>
                                          <p:spTgt spid="3075">
                                            <p:txEl>
                                              <p:pRg st="8" end="8"/>
                                            </p:txEl>
                                          </p:spTgt>
                                        </p:tgtEl>
                                      </p:cBhvr>
                                    </p:animEffect>
                                    <p:anim calcmode="lin" valueType="num">
                                      <p:cBhvr>
                                        <p:cTn id="64"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075">
                                            <p:txEl>
                                              <p:pRg st="9" end="9"/>
                                            </p:txEl>
                                          </p:spTgt>
                                        </p:tgtEl>
                                        <p:attrNameLst>
                                          <p:attrName>style.visibility</p:attrName>
                                        </p:attrNameLst>
                                      </p:cBhvr>
                                      <p:to>
                                        <p:strVal val="visible"/>
                                      </p:to>
                                    </p:set>
                                    <p:animEffect transition="in" filter="fade">
                                      <p:cBhvr>
                                        <p:cTn id="70" dur="1000"/>
                                        <p:tgtEl>
                                          <p:spTgt spid="3075">
                                            <p:txEl>
                                              <p:pRg st="9" end="9"/>
                                            </p:txEl>
                                          </p:spTgt>
                                        </p:tgtEl>
                                      </p:cBhvr>
                                    </p:animEffect>
                                    <p:anim calcmode="lin" valueType="num">
                                      <p:cBhvr>
                                        <p:cTn id="71"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075">
                                            <p:txEl>
                                              <p:pRg st="10" end="10"/>
                                            </p:txEl>
                                          </p:spTgt>
                                        </p:tgtEl>
                                        <p:attrNameLst>
                                          <p:attrName>style.visibility</p:attrName>
                                        </p:attrNameLst>
                                      </p:cBhvr>
                                      <p:to>
                                        <p:strVal val="visible"/>
                                      </p:to>
                                    </p:set>
                                    <p:animEffect transition="in" filter="fade">
                                      <p:cBhvr>
                                        <p:cTn id="77" dur="1000"/>
                                        <p:tgtEl>
                                          <p:spTgt spid="3075">
                                            <p:txEl>
                                              <p:pRg st="10" end="10"/>
                                            </p:txEl>
                                          </p:spTgt>
                                        </p:tgtEl>
                                      </p:cBhvr>
                                    </p:animEffect>
                                    <p:anim calcmode="lin" valueType="num">
                                      <p:cBhvr>
                                        <p:cTn id="78"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ltLang="en-US" b="1" smtClean="0">
                <a:effectLst>
                  <a:outerShdw blurRad="38100" dist="38100" dir="2700000" algn="tl">
                    <a:srgbClr val="000000"/>
                  </a:outerShdw>
                </a:effectLst>
                <a:ea typeface="ＭＳ Ｐゴシック" pitchFamily="34" charset="-128"/>
              </a:rPr>
              <a:t>The Datum Reference Frame (con’t)</a:t>
            </a:r>
          </a:p>
        </p:txBody>
      </p:sp>
      <p:sp>
        <p:nvSpPr>
          <p:cNvPr id="154627" name="Rectangle 3"/>
          <p:cNvSpPr>
            <a:spLocks noGrp="1" noChangeArrowheads="1"/>
          </p:cNvSpPr>
          <p:nvPr>
            <p:ph type="body" idx="1"/>
          </p:nvPr>
        </p:nvSpPr>
        <p:spPr/>
        <p:txBody>
          <a:bodyPr/>
          <a:lstStyle/>
          <a:p>
            <a:pPr eaLnBrk="1" hangingPunct="1"/>
            <a:r>
              <a:rPr lang="en-US" altLang="en-US" sz="2000" b="1" smtClean="0">
                <a:ea typeface="ＭＳ Ｐゴシック" pitchFamily="34" charset="-128"/>
              </a:rPr>
              <a:t>A cylindrical part rests on</a:t>
            </a:r>
          </a:p>
          <a:p>
            <a:pPr eaLnBrk="1" hangingPunct="1">
              <a:buFont typeface="Wingdings" pitchFamily="2" charset="2"/>
              <a:buNone/>
            </a:pPr>
            <a:r>
              <a:rPr lang="en-US" altLang="en-US" sz="2000" b="1" smtClean="0">
                <a:ea typeface="ＭＳ Ｐゴシック" pitchFamily="34" charset="-128"/>
              </a:rPr>
              <a:t>	the flat surface of the primary</a:t>
            </a:r>
          </a:p>
          <a:p>
            <a:pPr eaLnBrk="1" hangingPunct="1">
              <a:buFont typeface="Wingdings" pitchFamily="2" charset="2"/>
              <a:buNone/>
            </a:pPr>
            <a:r>
              <a:rPr lang="en-US" altLang="en-US" sz="2000" b="1" smtClean="0">
                <a:ea typeface="ＭＳ Ｐゴシック" pitchFamily="34" charset="-128"/>
              </a:rPr>
              <a:t>	plane and the center of the </a:t>
            </a:r>
          </a:p>
          <a:p>
            <a:pPr eaLnBrk="1" hangingPunct="1">
              <a:buFont typeface="Wingdings" pitchFamily="2" charset="2"/>
              <a:buNone/>
            </a:pPr>
            <a:r>
              <a:rPr lang="en-US" altLang="en-US" sz="2000" b="1" smtClean="0">
                <a:ea typeface="ＭＳ Ｐゴシック" pitchFamily="34" charset="-128"/>
              </a:rPr>
              <a:t>	cylinder aligns with the </a:t>
            </a:r>
          </a:p>
          <a:p>
            <a:pPr eaLnBrk="1" hangingPunct="1">
              <a:buFont typeface="Wingdings" pitchFamily="2" charset="2"/>
              <a:buNone/>
            </a:pPr>
            <a:r>
              <a:rPr lang="en-US" altLang="en-US" sz="2000" b="1" smtClean="0">
                <a:ea typeface="ＭＳ Ｐゴシック" pitchFamily="34" charset="-128"/>
              </a:rPr>
              <a:t>	vertical </a:t>
            </a:r>
            <a:r>
              <a:rPr lang="en-US" altLang="en-US" sz="2000" b="1" smtClean="0">
                <a:solidFill>
                  <a:srgbClr val="FFFF00"/>
                </a:solidFill>
                <a:effectLst>
                  <a:outerShdw blurRad="38100" dist="38100" dir="2700000" algn="tl">
                    <a:srgbClr val="000000"/>
                  </a:outerShdw>
                </a:effectLst>
                <a:ea typeface="ＭＳ Ｐゴシック" pitchFamily="34" charset="-128"/>
              </a:rPr>
              <a:t>datum axis</a:t>
            </a:r>
            <a:r>
              <a:rPr lang="en-US" altLang="en-US" sz="2000" b="1" smtClean="0">
                <a:ea typeface="ＭＳ Ｐゴシック" pitchFamily="34" charset="-128"/>
              </a:rPr>
              <a:t> created</a:t>
            </a:r>
          </a:p>
          <a:p>
            <a:pPr eaLnBrk="1" hangingPunct="1">
              <a:buFont typeface="Wingdings" pitchFamily="2" charset="2"/>
              <a:buNone/>
            </a:pPr>
            <a:r>
              <a:rPr lang="en-US" altLang="en-US" sz="2000" b="1" smtClean="0">
                <a:ea typeface="ＭＳ Ｐゴシック" pitchFamily="34" charset="-128"/>
              </a:rPr>
              <a:t>	by the intersection of the planes.</a:t>
            </a:r>
          </a:p>
          <a:p>
            <a:pPr eaLnBrk="1" hangingPunct="1">
              <a:buFont typeface="Wingdings" pitchFamily="2" charset="2"/>
              <a:buNone/>
            </a:pPr>
            <a:endParaRPr lang="en-US" altLang="en-US" sz="2000" b="1" smtClean="0">
              <a:ea typeface="ＭＳ Ｐゴシック" pitchFamily="34" charset="-128"/>
            </a:endParaRPr>
          </a:p>
          <a:p>
            <a:pPr eaLnBrk="1" hangingPunct="1">
              <a:buSzPct val="50000"/>
              <a:buFont typeface="Webdings" pitchFamily="18" charset="2"/>
              <a:buChar char="g"/>
            </a:pPr>
            <a:r>
              <a:rPr lang="en-US" altLang="en-US" sz="2000" b="1" smtClean="0">
                <a:ea typeface="ＭＳ Ｐゴシック" pitchFamily="34" charset="-128"/>
              </a:rPr>
              <a:t>In this case, it becomes very</a:t>
            </a:r>
          </a:p>
          <a:p>
            <a:pPr eaLnBrk="1" hangingPunct="1">
              <a:buFont typeface="Wingdings" pitchFamily="2" charset="2"/>
              <a:buNone/>
            </a:pPr>
            <a:r>
              <a:rPr lang="en-US" altLang="en-US" sz="2000" b="1" smtClean="0">
                <a:ea typeface="ＭＳ Ｐゴシック" pitchFamily="34" charset="-128"/>
              </a:rPr>
              <a:t>	important to be able to establish</a:t>
            </a:r>
          </a:p>
          <a:p>
            <a:pPr eaLnBrk="1" hangingPunct="1">
              <a:buFont typeface="Wingdings" pitchFamily="2" charset="2"/>
              <a:buNone/>
            </a:pPr>
            <a:r>
              <a:rPr lang="en-US" altLang="en-US" sz="2000" b="1" smtClean="0">
                <a:ea typeface="ＭＳ Ｐゴシック" pitchFamily="34" charset="-128"/>
              </a:rPr>
              <a:t>	the exact center of the part,</a:t>
            </a:r>
          </a:p>
          <a:p>
            <a:pPr eaLnBrk="1" hangingPunct="1">
              <a:buFont typeface="Wingdings" pitchFamily="2" charset="2"/>
              <a:buNone/>
            </a:pPr>
            <a:r>
              <a:rPr lang="en-US" altLang="en-US" sz="2000" b="1" smtClean="0">
                <a:ea typeface="ＭＳ Ｐゴシック" pitchFamily="34" charset="-128"/>
              </a:rPr>
              <a:t>	whether it is the center of a solid surface, or the center of a hole.</a:t>
            </a:r>
          </a:p>
          <a:p>
            <a:pPr eaLnBrk="1" hangingPunct="1">
              <a:buFont typeface="Wingdings" pitchFamily="2" charset="2"/>
              <a:buNone/>
            </a:pPr>
            <a:endParaRPr lang="en-US" altLang="en-US" sz="2000" b="1" smtClean="0">
              <a:ea typeface="ＭＳ Ｐゴシック" pitchFamily="34" charset="-128"/>
            </a:endParaRPr>
          </a:p>
          <a:p>
            <a:pPr eaLnBrk="1" hangingPunct="1"/>
            <a:r>
              <a:rPr lang="en-US" altLang="en-US" sz="2000" b="1" smtClean="0">
                <a:ea typeface="ＭＳ Ｐゴシック" pitchFamily="34" charset="-128"/>
              </a:rPr>
              <a:t>Cylindrical parts are more difficult to measure.</a:t>
            </a:r>
          </a:p>
        </p:txBody>
      </p:sp>
      <p:pic>
        <p:nvPicPr>
          <p:cNvPr id="154628" name="Picture 4" descr="gd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0" y="1160463"/>
            <a:ext cx="3424238"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from="(-#ppt_w/2)" to="(#ppt_x)" calcmode="lin" valueType="num">
                                      <p:cBhvr>
                                        <p:cTn id="7" dur="1200" fill="hold">
                                          <p:stCondLst>
                                            <p:cond delay="0"/>
                                          </p:stCondLst>
                                        </p:cTn>
                                        <p:tgtEl>
                                          <p:spTgt spid="154626"/>
                                        </p:tgtEl>
                                        <p:attrNameLst>
                                          <p:attrName>ppt_x</p:attrName>
                                        </p:attrNameLst>
                                      </p:cBhvr>
                                    </p:anim>
                                    <p:anim from="0" to="-1.0" calcmode="lin" valueType="num">
                                      <p:cBhvr>
                                        <p:cTn id="8" dur="400" decel="50000" autoRev="1" fill="hold">
                                          <p:stCondLst>
                                            <p:cond delay="1200"/>
                                          </p:stCondLst>
                                        </p:cTn>
                                        <p:tgtEl>
                                          <p:spTgt spid="154626"/>
                                        </p:tgtEl>
                                        <p:attrNameLst>
                                          <p:attrName>xshear</p:attrName>
                                        </p:attrNameLst>
                                      </p:cBhvr>
                                    </p:anim>
                                    <p:animScale>
                                      <p:cBhvr>
                                        <p:cTn id="9" dur="400" decel="100000" autoRev="1" fill="hold">
                                          <p:stCondLst>
                                            <p:cond delay="1200"/>
                                          </p:stCondLst>
                                        </p:cTn>
                                        <p:tgtEl>
                                          <p:spTgt spid="154626"/>
                                        </p:tgtEl>
                                      </p:cBhvr>
                                      <p:from x="100000" y="100000"/>
                                      <p:to x="80000" y="100000"/>
                                    </p:animScale>
                                    <p:anim by="(#ppt_h/3+#ppt_w*0.1)" calcmode="lin" valueType="num">
                                      <p:cBhvr additive="sum">
                                        <p:cTn id="10" dur="400" decel="100000" autoRev="1" fill="hold">
                                          <p:stCondLst>
                                            <p:cond delay="1200"/>
                                          </p:stCondLst>
                                        </p:cTn>
                                        <p:tgtEl>
                                          <p:spTgt spid="15462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54627">
                                            <p:txEl>
                                              <p:pRg st="0" end="0"/>
                                            </p:txEl>
                                          </p:spTgt>
                                        </p:tgtEl>
                                        <p:attrNameLst>
                                          <p:attrName>style.visibility</p:attrName>
                                        </p:attrNameLst>
                                      </p:cBhvr>
                                      <p:to>
                                        <p:strVal val="visible"/>
                                      </p:to>
                                    </p:set>
                                    <p:anim calcmode="lin" valueType="num">
                                      <p:cBhvr>
                                        <p:cTn id="15" dur="1000" fill="hold"/>
                                        <p:tgtEl>
                                          <p:spTgt spid="15462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54627">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4627">
                                            <p:txEl>
                                              <p:pRg st="1" end="1"/>
                                            </p:txEl>
                                          </p:spTgt>
                                        </p:tgtEl>
                                        <p:attrNameLst>
                                          <p:attrName>style.visibility</p:attrName>
                                        </p:attrNameLst>
                                      </p:cBhvr>
                                      <p:to>
                                        <p:strVal val="visible"/>
                                      </p:to>
                                    </p:set>
                                    <p:anim calcmode="lin" valueType="num">
                                      <p:cBhvr>
                                        <p:cTn id="19" dur="1000" fill="hold"/>
                                        <p:tgtEl>
                                          <p:spTgt spid="154627">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54627">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54627">
                                            <p:txEl>
                                              <p:pRg st="2" end="2"/>
                                            </p:txEl>
                                          </p:spTgt>
                                        </p:tgtEl>
                                        <p:attrNameLst>
                                          <p:attrName>style.visibility</p:attrName>
                                        </p:attrNameLst>
                                      </p:cBhvr>
                                      <p:to>
                                        <p:strVal val="visible"/>
                                      </p:to>
                                    </p:set>
                                    <p:anim calcmode="lin" valueType="num">
                                      <p:cBhvr>
                                        <p:cTn id="23" dur="1000" fill="hold"/>
                                        <p:tgtEl>
                                          <p:spTgt spid="15462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54627">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54627">
                                            <p:txEl>
                                              <p:pRg st="3" end="3"/>
                                            </p:txEl>
                                          </p:spTgt>
                                        </p:tgtEl>
                                        <p:attrNameLst>
                                          <p:attrName>style.visibility</p:attrName>
                                        </p:attrNameLst>
                                      </p:cBhvr>
                                      <p:to>
                                        <p:strVal val="visible"/>
                                      </p:to>
                                    </p:set>
                                    <p:anim calcmode="lin" valueType="num">
                                      <p:cBhvr>
                                        <p:cTn id="27" dur="1000" fill="hold"/>
                                        <p:tgtEl>
                                          <p:spTgt spid="154627">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54627">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4627">
                                            <p:txEl>
                                              <p:pRg st="4" end="4"/>
                                            </p:txEl>
                                          </p:spTgt>
                                        </p:tgtEl>
                                        <p:attrNameLst>
                                          <p:attrName>style.visibility</p:attrName>
                                        </p:attrNameLst>
                                      </p:cBhvr>
                                      <p:to>
                                        <p:strVal val="visible"/>
                                      </p:to>
                                    </p:set>
                                    <p:anim calcmode="lin" valueType="num">
                                      <p:cBhvr>
                                        <p:cTn id="31" dur="1000" fill="hold"/>
                                        <p:tgtEl>
                                          <p:spTgt spid="154627">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54627">
                                            <p:txEl>
                                              <p:pRg st="4" end="4"/>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54627">
                                            <p:txEl>
                                              <p:pRg st="5" end="5"/>
                                            </p:txEl>
                                          </p:spTgt>
                                        </p:tgtEl>
                                        <p:attrNameLst>
                                          <p:attrName>style.visibility</p:attrName>
                                        </p:attrNameLst>
                                      </p:cBhvr>
                                      <p:to>
                                        <p:strVal val="visible"/>
                                      </p:to>
                                    </p:set>
                                    <p:anim calcmode="lin" valueType="num">
                                      <p:cBhvr>
                                        <p:cTn id="35" dur="1000" fill="hold"/>
                                        <p:tgtEl>
                                          <p:spTgt spid="154627">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154627">
                                            <p:txEl>
                                              <p:pRg st="5" end="5"/>
                                            </p:txEl>
                                          </p:spTgt>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10" presetClass="entr" presetSubtype="0" fill="hold" nodeType="afterEffect">
                                  <p:stCondLst>
                                    <p:cond delay="0"/>
                                  </p:stCondLst>
                                  <p:childTnLst>
                                    <p:set>
                                      <p:cBhvr>
                                        <p:cTn id="39" dur="1" fill="hold">
                                          <p:stCondLst>
                                            <p:cond delay="0"/>
                                          </p:stCondLst>
                                        </p:cTn>
                                        <p:tgtEl>
                                          <p:spTgt spid="154628"/>
                                        </p:tgtEl>
                                        <p:attrNameLst>
                                          <p:attrName>style.visibility</p:attrName>
                                        </p:attrNameLst>
                                      </p:cBhvr>
                                      <p:to>
                                        <p:strVal val="visible"/>
                                      </p:to>
                                    </p:set>
                                    <p:animEffect transition="in" filter="fade">
                                      <p:cBhvr>
                                        <p:cTn id="40" dur="2000"/>
                                        <p:tgtEl>
                                          <p:spTgt spid="15462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54627">
                                            <p:txEl>
                                              <p:pRg st="7" end="7"/>
                                            </p:txEl>
                                          </p:spTgt>
                                        </p:tgtEl>
                                        <p:attrNameLst>
                                          <p:attrName>style.visibility</p:attrName>
                                        </p:attrNameLst>
                                      </p:cBhvr>
                                      <p:to>
                                        <p:strVal val="visible"/>
                                      </p:to>
                                    </p:set>
                                    <p:anim calcmode="lin" valueType="num">
                                      <p:cBhvr>
                                        <p:cTn id="45" dur="1000" fill="hold"/>
                                        <p:tgtEl>
                                          <p:spTgt spid="154627">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154627">
                                            <p:txEl>
                                              <p:pRg st="7" end="7"/>
                                            </p:tx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54627">
                                            <p:txEl>
                                              <p:pRg st="8" end="8"/>
                                            </p:txEl>
                                          </p:spTgt>
                                        </p:tgtEl>
                                        <p:attrNameLst>
                                          <p:attrName>style.visibility</p:attrName>
                                        </p:attrNameLst>
                                      </p:cBhvr>
                                      <p:to>
                                        <p:strVal val="visible"/>
                                      </p:to>
                                    </p:set>
                                    <p:anim calcmode="lin" valueType="num">
                                      <p:cBhvr>
                                        <p:cTn id="49" dur="1000" fill="hold"/>
                                        <p:tgtEl>
                                          <p:spTgt spid="154627">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154627">
                                            <p:txEl>
                                              <p:pRg st="8" end="8"/>
                                            </p:txEl>
                                          </p:spTgt>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54627">
                                            <p:txEl>
                                              <p:pRg st="9" end="9"/>
                                            </p:txEl>
                                          </p:spTgt>
                                        </p:tgtEl>
                                        <p:attrNameLst>
                                          <p:attrName>style.visibility</p:attrName>
                                        </p:attrNameLst>
                                      </p:cBhvr>
                                      <p:to>
                                        <p:strVal val="visible"/>
                                      </p:to>
                                    </p:set>
                                    <p:anim calcmode="lin" valueType="num">
                                      <p:cBhvr>
                                        <p:cTn id="53" dur="1000" fill="hold"/>
                                        <p:tgtEl>
                                          <p:spTgt spid="154627">
                                            <p:txEl>
                                              <p:pRg st="9" end="9"/>
                                            </p:txEl>
                                          </p:spTgt>
                                        </p:tgtEl>
                                        <p:attrNameLst>
                                          <p:attrName>ppt_w</p:attrName>
                                        </p:attrNameLst>
                                      </p:cBhvr>
                                      <p:tavLst>
                                        <p:tav tm="0">
                                          <p:val>
                                            <p:fltVal val="0"/>
                                          </p:val>
                                        </p:tav>
                                        <p:tav tm="100000">
                                          <p:val>
                                            <p:strVal val="#ppt_w"/>
                                          </p:val>
                                        </p:tav>
                                      </p:tavLst>
                                    </p:anim>
                                    <p:anim calcmode="lin" valueType="num">
                                      <p:cBhvr>
                                        <p:cTn id="54" dur="1000" fill="hold"/>
                                        <p:tgtEl>
                                          <p:spTgt spid="154627">
                                            <p:txEl>
                                              <p:pRg st="9" end="9"/>
                                            </p:tx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54627">
                                            <p:txEl>
                                              <p:pRg st="10" end="10"/>
                                            </p:txEl>
                                          </p:spTgt>
                                        </p:tgtEl>
                                        <p:attrNameLst>
                                          <p:attrName>style.visibility</p:attrName>
                                        </p:attrNameLst>
                                      </p:cBhvr>
                                      <p:to>
                                        <p:strVal val="visible"/>
                                      </p:to>
                                    </p:set>
                                    <p:anim calcmode="lin" valueType="num">
                                      <p:cBhvr>
                                        <p:cTn id="57" dur="1000" fill="hold"/>
                                        <p:tgtEl>
                                          <p:spTgt spid="154627">
                                            <p:txEl>
                                              <p:pRg st="10" end="10"/>
                                            </p:txEl>
                                          </p:spTgt>
                                        </p:tgtEl>
                                        <p:attrNameLst>
                                          <p:attrName>ppt_w</p:attrName>
                                        </p:attrNameLst>
                                      </p:cBhvr>
                                      <p:tavLst>
                                        <p:tav tm="0">
                                          <p:val>
                                            <p:fltVal val="0"/>
                                          </p:val>
                                        </p:tav>
                                        <p:tav tm="100000">
                                          <p:val>
                                            <p:strVal val="#ppt_w"/>
                                          </p:val>
                                        </p:tav>
                                      </p:tavLst>
                                    </p:anim>
                                    <p:anim calcmode="lin" valueType="num">
                                      <p:cBhvr>
                                        <p:cTn id="58" dur="1000" fill="hold"/>
                                        <p:tgtEl>
                                          <p:spTgt spid="154627">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54627">
                                            <p:txEl>
                                              <p:pRg st="12" end="12"/>
                                            </p:txEl>
                                          </p:spTgt>
                                        </p:tgtEl>
                                        <p:attrNameLst>
                                          <p:attrName>style.visibility</p:attrName>
                                        </p:attrNameLst>
                                      </p:cBhvr>
                                      <p:to>
                                        <p:strVal val="visible"/>
                                      </p:to>
                                    </p:set>
                                    <p:anim calcmode="lin" valueType="num">
                                      <p:cBhvr>
                                        <p:cTn id="63" dur="1000" fill="hold"/>
                                        <p:tgtEl>
                                          <p:spTgt spid="154627">
                                            <p:txEl>
                                              <p:pRg st="12" end="12"/>
                                            </p:txEl>
                                          </p:spTgt>
                                        </p:tgtEl>
                                        <p:attrNameLst>
                                          <p:attrName>ppt_w</p:attrName>
                                        </p:attrNameLst>
                                      </p:cBhvr>
                                      <p:tavLst>
                                        <p:tav tm="0">
                                          <p:val>
                                            <p:fltVal val="0"/>
                                          </p:val>
                                        </p:tav>
                                        <p:tav tm="100000">
                                          <p:val>
                                            <p:strVal val="#ppt_w"/>
                                          </p:val>
                                        </p:tav>
                                      </p:tavLst>
                                    </p:anim>
                                    <p:anim calcmode="lin" valueType="num">
                                      <p:cBhvr>
                                        <p:cTn id="64" dur="1000" fill="hold"/>
                                        <p:tgtEl>
                                          <p:spTgt spid="154627">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tLang="en-US" sz="3200" b="1" smtClean="0">
                <a:ea typeface="ＭＳ Ｐゴシック" pitchFamily="34" charset="-128"/>
              </a:rPr>
              <a:t>Implied Datums</a:t>
            </a:r>
          </a:p>
        </p:txBody>
      </p:sp>
      <p:sp>
        <p:nvSpPr>
          <p:cNvPr id="155651" name="Rectangle 3"/>
          <p:cNvSpPr>
            <a:spLocks noGrp="1" noChangeArrowheads="1"/>
          </p:cNvSpPr>
          <p:nvPr>
            <p:ph type="body" idx="1"/>
          </p:nvPr>
        </p:nvSpPr>
        <p:spPr/>
        <p:txBody>
          <a:bodyPr/>
          <a:lstStyle/>
          <a:p>
            <a:pPr eaLnBrk="1" hangingPunct="1">
              <a:lnSpc>
                <a:spcPct val="90000"/>
              </a:lnSpc>
            </a:pPr>
            <a:r>
              <a:rPr lang="en-US" altLang="en-US" sz="2000" b="1" smtClean="0">
                <a:ea typeface="ＭＳ Ｐゴシック" pitchFamily="34" charset="-128"/>
              </a:rPr>
              <a:t>The order of precedence in the selection and establishment of datums is very important.</a:t>
            </a:r>
          </a:p>
          <a:p>
            <a:pPr eaLnBrk="1" hangingPunct="1">
              <a:lnSpc>
                <a:spcPct val="90000"/>
              </a:lnSpc>
            </a:pPr>
            <a:r>
              <a:rPr lang="en-US" altLang="en-US" sz="2000" b="1" smtClean="0">
                <a:ea typeface="ＭＳ Ｐゴシック" pitchFamily="34" charset="-128"/>
              </a:rPr>
              <a:t>The picture below shows a part with four holes, located from the edges with basic dimensions.</a:t>
            </a:r>
          </a:p>
          <a:p>
            <a:pPr eaLnBrk="1" hangingPunct="1">
              <a:lnSpc>
                <a:spcPct val="90000"/>
              </a:lnSpc>
            </a:pPr>
            <a:endParaRPr lang="en-US" altLang="en-US" sz="2000" b="1" smtClean="0">
              <a:ea typeface="ＭＳ Ｐゴシック" pitchFamily="34" charset="-128"/>
            </a:endParaRPr>
          </a:p>
          <a:p>
            <a:pPr eaLnBrk="1" hangingPunct="1">
              <a:lnSpc>
                <a:spcPct val="90000"/>
              </a:lnSpc>
            </a:pPr>
            <a:endParaRPr lang="en-US" altLang="en-US" sz="2000" b="1" smtClean="0">
              <a:ea typeface="ＭＳ Ｐゴシック" pitchFamily="34" charset="-128"/>
            </a:endParaRPr>
          </a:p>
          <a:p>
            <a:pPr eaLnBrk="1" hangingPunct="1">
              <a:lnSpc>
                <a:spcPct val="90000"/>
              </a:lnSpc>
            </a:pPr>
            <a:endParaRPr lang="en-US" altLang="en-US" sz="2000" b="1" smtClean="0">
              <a:ea typeface="ＭＳ Ｐゴシック" pitchFamily="34" charset="-128"/>
            </a:endParaRPr>
          </a:p>
          <a:p>
            <a:pPr eaLnBrk="1" hangingPunct="1">
              <a:lnSpc>
                <a:spcPct val="90000"/>
              </a:lnSpc>
            </a:pPr>
            <a:endParaRPr lang="en-US" altLang="en-US" sz="2000" b="1" smtClean="0">
              <a:ea typeface="ＭＳ Ｐゴシック" pitchFamily="34" charset="-128"/>
            </a:endParaRPr>
          </a:p>
          <a:p>
            <a:pPr eaLnBrk="1" hangingPunct="1">
              <a:lnSpc>
                <a:spcPct val="90000"/>
              </a:lnSpc>
            </a:pPr>
            <a:endParaRPr lang="en-US" altLang="en-US" sz="2000" b="1" smtClean="0">
              <a:ea typeface="ＭＳ Ｐゴシック" pitchFamily="34" charset="-128"/>
            </a:endParaRPr>
          </a:p>
          <a:p>
            <a:pPr eaLnBrk="1" hangingPunct="1">
              <a:lnSpc>
                <a:spcPct val="90000"/>
              </a:lnSpc>
            </a:pPr>
            <a:endParaRPr lang="en-US" altLang="en-US" sz="2000" b="1" smtClean="0">
              <a:ea typeface="ＭＳ Ｐゴシック" pitchFamily="34" charset="-128"/>
            </a:endParaRPr>
          </a:p>
          <a:p>
            <a:pPr eaLnBrk="1" hangingPunct="1">
              <a:lnSpc>
                <a:spcPct val="90000"/>
              </a:lnSpc>
            </a:pPr>
            <a:endParaRPr lang="en-US" altLang="en-US" sz="2000" b="1" smtClean="0">
              <a:ea typeface="ＭＳ Ｐゴシック" pitchFamily="34" charset="-128"/>
            </a:endParaRPr>
          </a:p>
          <a:p>
            <a:pPr eaLnBrk="1" hangingPunct="1">
              <a:lnSpc>
                <a:spcPct val="90000"/>
              </a:lnSpc>
            </a:pPr>
            <a:endParaRPr lang="en-US" altLang="en-US" sz="2000" b="1" smtClean="0">
              <a:ea typeface="ＭＳ Ｐゴシック" pitchFamily="34" charset="-128"/>
            </a:endParaRPr>
          </a:p>
          <a:p>
            <a:pPr eaLnBrk="1" hangingPunct="1">
              <a:lnSpc>
                <a:spcPct val="90000"/>
              </a:lnSpc>
            </a:pPr>
            <a:r>
              <a:rPr lang="en-US" altLang="en-US" sz="2000" b="1" smtClean="0">
                <a:ea typeface="ＭＳ Ｐゴシック" pitchFamily="34" charset="-128"/>
              </a:rPr>
              <a:t>The datums are not called out in the feature control frame, but they are </a:t>
            </a:r>
            <a:r>
              <a:rPr lang="en-US" altLang="en-US" sz="2000" b="1" smtClean="0">
                <a:solidFill>
                  <a:srgbClr val="FFFF00"/>
                </a:solidFill>
                <a:effectLst>
                  <a:outerShdw blurRad="38100" dist="38100" dir="2700000" algn="tl">
                    <a:srgbClr val="000000"/>
                  </a:outerShdw>
                </a:effectLst>
                <a:ea typeface="ＭＳ Ｐゴシック" pitchFamily="34" charset="-128"/>
              </a:rPr>
              <a:t>“implied”</a:t>
            </a:r>
            <a:r>
              <a:rPr lang="en-US" altLang="en-US" sz="2000" b="1" smtClean="0">
                <a:ea typeface="ＭＳ Ｐゴシック" pitchFamily="34" charset="-128"/>
              </a:rPr>
              <a:t> by the dimensions and by the edges from which those dimensions originate.  Thus, we imply that these edges are the datums.</a:t>
            </a:r>
          </a:p>
        </p:txBody>
      </p:sp>
      <p:pic>
        <p:nvPicPr>
          <p:cNvPr id="155652" name="Picture 4" descr="Implied Datu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163" y="2436813"/>
            <a:ext cx="4017962"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2000"/>
                                        <p:tgtEl>
                                          <p:spTgt spid="155650"/>
                                        </p:tgtEl>
                                      </p:cBhvr>
                                    </p:animEffect>
                                    <p:anim calcmode="lin" valueType="num">
                                      <p:cBhvr>
                                        <p:cTn id="8" dur="2000" fill="hold"/>
                                        <p:tgtEl>
                                          <p:spTgt spid="155650"/>
                                        </p:tgtEl>
                                        <p:attrNameLst>
                                          <p:attrName>style.rotation</p:attrName>
                                        </p:attrNameLst>
                                      </p:cBhvr>
                                      <p:tavLst>
                                        <p:tav tm="0">
                                          <p:val>
                                            <p:fltVal val="720"/>
                                          </p:val>
                                        </p:tav>
                                        <p:tav tm="100000">
                                          <p:val>
                                            <p:fltVal val="0"/>
                                          </p:val>
                                        </p:tav>
                                      </p:tavLst>
                                    </p:anim>
                                    <p:anim calcmode="lin" valueType="num">
                                      <p:cBhvr>
                                        <p:cTn id="9" dur="2000" fill="hold"/>
                                        <p:tgtEl>
                                          <p:spTgt spid="155650"/>
                                        </p:tgtEl>
                                        <p:attrNameLst>
                                          <p:attrName>ppt_h</p:attrName>
                                        </p:attrNameLst>
                                      </p:cBhvr>
                                      <p:tavLst>
                                        <p:tav tm="0">
                                          <p:val>
                                            <p:fltVal val="0"/>
                                          </p:val>
                                        </p:tav>
                                        <p:tav tm="100000">
                                          <p:val>
                                            <p:strVal val="#ppt_h"/>
                                          </p:val>
                                        </p:tav>
                                      </p:tavLst>
                                    </p:anim>
                                    <p:anim calcmode="lin" valueType="num">
                                      <p:cBhvr>
                                        <p:cTn id="10" dur="2000" fill="hold"/>
                                        <p:tgtEl>
                                          <p:spTgt spid="15565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55651">
                                            <p:txEl>
                                              <p:pRg st="0" end="0"/>
                                            </p:txEl>
                                          </p:spTgt>
                                        </p:tgtEl>
                                        <p:attrNameLst>
                                          <p:attrName>style.visibility</p:attrName>
                                        </p:attrNameLst>
                                      </p:cBhvr>
                                      <p:to>
                                        <p:strVal val="visible"/>
                                      </p:to>
                                    </p:set>
                                    <p:anim calcmode="lin" valueType="num">
                                      <p:cBhvr>
                                        <p:cTn id="15" dur="1000" fill="hold"/>
                                        <p:tgtEl>
                                          <p:spTgt spid="15565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55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55651">
                                            <p:txEl>
                                              <p:pRg st="1" end="1"/>
                                            </p:txEl>
                                          </p:spTgt>
                                        </p:tgtEl>
                                        <p:attrNameLst>
                                          <p:attrName>style.visibility</p:attrName>
                                        </p:attrNameLst>
                                      </p:cBhvr>
                                      <p:to>
                                        <p:strVal val="visible"/>
                                      </p:to>
                                    </p:set>
                                    <p:anim calcmode="lin" valueType="num">
                                      <p:cBhvr>
                                        <p:cTn id="21" dur="1000" fill="hold"/>
                                        <p:tgtEl>
                                          <p:spTgt spid="15565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55651">
                                            <p:txEl>
                                              <p:pRg st="1" end="1"/>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000"/>
                            </p:stCondLst>
                            <p:childTnLst>
                              <p:par>
                                <p:cTn id="24" presetID="10" presetClass="entr" presetSubtype="0" fill="hold" nodeType="afterEffect">
                                  <p:stCondLst>
                                    <p:cond delay="0"/>
                                  </p:stCondLst>
                                  <p:childTnLst>
                                    <p:set>
                                      <p:cBhvr>
                                        <p:cTn id="25" dur="1" fill="hold">
                                          <p:stCondLst>
                                            <p:cond delay="0"/>
                                          </p:stCondLst>
                                        </p:cTn>
                                        <p:tgtEl>
                                          <p:spTgt spid="155652"/>
                                        </p:tgtEl>
                                        <p:attrNameLst>
                                          <p:attrName>style.visibility</p:attrName>
                                        </p:attrNameLst>
                                      </p:cBhvr>
                                      <p:to>
                                        <p:strVal val="visible"/>
                                      </p:to>
                                    </p:set>
                                    <p:animEffect transition="in" filter="fade">
                                      <p:cBhvr>
                                        <p:cTn id="26" dur="2000"/>
                                        <p:tgtEl>
                                          <p:spTgt spid="1556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5651">
                                            <p:txEl>
                                              <p:pRg st="10" end="10"/>
                                            </p:txEl>
                                          </p:spTgt>
                                        </p:tgtEl>
                                        <p:attrNameLst>
                                          <p:attrName>style.visibility</p:attrName>
                                        </p:attrNameLst>
                                      </p:cBhvr>
                                      <p:to>
                                        <p:strVal val="visible"/>
                                      </p:to>
                                    </p:set>
                                    <p:anim calcmode="lin" valueType="num">
                                      <p:cBhvr>
                                        <p:cTn id="31" dur="1000" fill="hold"/>
                                        <p:tgtEl>
                                          <p:spTgt spid="155651">
                                            <p:txEl>
                                              <p:pRg st="10" end="10"/>
                                            </p:txEl>
                                          </p:spTgt>
                                        </p:tgtEl>
                                        <p:attrNameLst>
                                          <p:attrName>ppt_w</p:attrName>
                                        </p:attrNameLst>
                                      </p:cBhvr>
                                      <p:tavLst>
                                        <p:tav tm="0">
                                          <p:val>
                                            <p:fltVal val="0"/>
                                          </p:val>
                                        </p:tav>
                                        <p:tav tm="100000">
                                          <p:val>
                                            <p:strVal val="#ppt_w"/>
                                          </p:val>
                                        </p:tav>
                                      </p:tavLst>
                                    </p:anim>
                                    <p:anim calcmode="lin" valueType="num">
                                      <p:cBhvr>
                                        <p:cTn id="32" dur="1000" fill="hold"/>
                                        <p:tgtEl>
                                          <p:spTgt spid="155651">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tLang="en-US" sz="3200" b="1" smtClean="0">
                <a:ea typeface="ＭＳ Ｐゴシック" pitchFamily="34" charset="-128"/>
              </a:rPr>
              <a:t>Implied Datums  (con’t)</a:t>
            </a:r>
          </a:p>
        </p:txBody>
      </p:sp>
      <p:sp>
        <p:nvSpPr>
          <p:cNvPr id="156675" name="Rectangle 3"/>
          <p:cNvSpPr>
            <a:spLocks noGrp="1" noChangeArrowheads="1"/>
          </p:cNvSpPr>
          <p:nvPr>
            <p:ph type="body" idx="1"/>
          </p:nvPr>
        </p:nvSpPr>
        <p:spPr/>
        <p:txBody>
          <a:bodyPr/>
          <a:lstStyle/>
          <a:p>
            <a:pPr eaLnBrk="1" hangingPunct="1"/>
            <a:r>
              <a:rPr lang="en-US" altLang="en-US" sz="2400" b="1" smtClean="0">
                <a:solidFill>
                  <a:srgbClr val="FFFF00"/>
                </a:solidFill>
                <a:effectLst>
                  <a:outerShdw blurRad="38100" dist="38100" dir="2700000" algn="tl">
                    <a:srgbClr val="000000"/>
                  </a:outerShdw>
                </a:effectLst>
                <a:ea typeface="ＭＳ Ｐゴシック" pitchFamily="34" charset="-128"/>
              </a:rPr>
              <a:t>Problems with implied datums:</a:t>
            </a:r>
          </a:p>
          <a:p>
            <a:pPr lvl="1" eaLnBrk="1" hangingPunct="1"/>
            <a:r>
              <a:rPr lang="en-US" altLang="en-US" sz="2400" b="1" smtClean="0">
                <a:ea typeface="ＭＳ Ｐゴシック" pitchFamily="34" charset="-128"/>
              </a:rPr>
              <a:t>We do not know the order in which they are used.</a:t>
            </a:r>
          </a:p>
          <a:p>
            <a:pPr lvl="1" eaLnBrk="1" hangingPunct="1"/>
            <a:r>
              <a:rPr lang="en-US" altLang="en-US" sz="2400" b="1" smtClean="0">
                <a:ea typeface="ＭＳ Ｐゴシック" pitchFamily="34" charset="-128"/>
              </a:rPr>
              <a:t>We know the parts are not perfect.</a:t>
            </a:r>
          </a:p>
          <a:p>
            <a:pPr lvl="1" eaLnBrk="1" hangingPunct="1"/>
            <a:r>
              <a:rPr lang="en-US" altLang="en-US" sz="2400" b="1" smtClean="0">
                <a:ea typeface="ＭＳ Ｐゴシック" pitchFamily="34" charset="-128"/>
              </a:rPr>
              <a:t>None of the edges are perfectly square.</a:t>
            </a:r>
          </a:p>
          <a:p>
            <a:pPr lvl="1" eaLnBrk="1" hangingPunct="1"/>
            <a:r>
              <a:rPr lang="en-US" altLang="en-US" sz="2400" b="1" smtClean="0">
                <a:ea typeface="ＭＳ Ｐゴシック" pitchFamily="34" charset="-128"/>
              </a:rPr>
              <a:t>The 90</a:t>
            </a:r>
            <a:r>
              <a:rPr lang="en-US" altLang="en-US" sz="2400" b="1" baseline="30000" smtClean="0">
                <a:ea typeface="ＭＳ Ｐゴシック" pitchFamily="34" charset="-128"/>
              </a:rPr>
              <a:t>o</a:t>
            </a:r>
            <a:r>
              <a:rPr lang="en-US" altLang="en-US" sz="2400" b="1" smtClean="0">
                <a:ea typeface="ＭＳ Ｐゴシック" pitchFamily="34" charset="-128"/>
              </a:rPr>
              <a:t> corners will not be perpendicular.</a:t>
            </a:r>
          </a:p>
          <a:p>
            <a:pPr lvl="2" eaLnBrk="1" hangingPunct="1">
              <a:buSzPct val="50000"/>
            </a:pPr>
            <a:r>
              <a:rPr lang="en-US" altLang="en-US" sz="1800" b="1" smtClean="0">
                <a:ea typeface="ＭＳ Ｐゴシック" pitchFamily="34" charset="-128"/>
              </a:rPr>
              <a:t>In theory, even if the corners were out of perpendicularity by only .0001, the part would still “rock” back and forth in the “theoretically perfect” datum reference frame.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2000"/>
                                        <p:tgtEl>
                                          <p:spTgt spid="156674"/>
                                        </p:tgtEl>
                                      </p:cBhvr>
                                    </p:animEffect>
                                    <p:anim calcmode="lin" valueType="num">
                                      <p:cBhvr>
                                        <p:cTn id="8" dur="2000" fill="hold"/>
                                        <p:tgtEl>
                                          <p:spTgt spid="156674"/>
                                        </p:tgtEl>
                                        <p:attrNameLst>
                                          <p:attrName>style.rotation</p:attrName>
                                        </p:attrNameLst>
                                      </p:cBhvr>
                                      <p:tavLst>
                                        <p:tav tm="0">
                                          <p:val>
                                            <p:fltVal val="720"/>
                                          </p:val>
                                        </p:tav>
                                        <p:tav tm="100000">
                                          <p:val>
                                            <p:fltVal val="0"/>
                                          </p:val>
                                        </p:tav>
                                      </p:tavLst>
                                    </p:anim>
                                    <p:anim calcmode="lin" valueType="num">
                                      <p:cBhvr>
                                        <p:cTn id="9" dur="2000" fill="hold"/>
                                        <p:tgtEl>
                                          <p:spTgt spid="156674"/>
                                        </p:tgtEl>
                                        <p:attrNameLst>
                                          <p:attrName>ppt_h</p:attrName>
                                        </p:attrNameLst>
                                      </p:cBhvr>
                                      <p:tavLst>
                                        <p:tav tm="0">
                                          <p:val>
                                            <p:fltVal val="0"/>
                                          </p:val>
                                        </p:tav>
                                        <p:tav tm="100000">
                                          <p:val>
                                            <p:strVal val="#ppt_h"/>
                                          </p:val>
                                        </p:tav>
                                      </p:tavLst>
                                    </p:anim>
                                    <p:anim calcmode="lin" valueType="num">
                                      <p:cBhvr>
                                        <p:cTn id="10" dur="2000" fill="hold"/>
                                        <p:tgtEl>
                                          <p:spTgt spid="15667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6675">
                                            <p:txEl>
                                              <p:pRg st="0" end="0"/>
                                            </p:txEl>
                                          </p:spTgt>
                                        </p:tgtEl>
                                        <p:attrNameLst>
                                          <p:attrName>style.visibility</p:attrName>
                                        </p:attrNameLst>
                                      </p:cBhvr>
                                      <p:to>
                                        <p:strVal val="visible"/>
                                      </p:to>
                                    </p:set>
                                    <p:animEffect transition="in" filter="fade">
                                      <p:cBhvr>
                                        <p:cTn id="15" dur="1000"/>
                                        <p:tgtEl>
                                          <p:spTgt spid="156675">
                                            <p:txEl>
                                              <p:pRg st="0" end="0"/>
                                            </p:txEl>
                                          </p:spTgt>
                                        </p:tgtEl>
                                      </p:cBhvr>
                                    </p:animEffect>
                                    <p:anim calcmode="lin" valueType="num">
                                      <p:cBhvr>
                                        <p:cTn id="16"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66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6675">
                                            <p:txEl>
                                              <p:pRg st="0" end="0"/>
                                            </p:txEl>
                                          </p:spTgt>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156675">
                                            <p:txEl>
                                              <p:pRg st="1" end="1"/>
                                            </p:txEl>
                                          </p:spTgt>
                                        </p:tgtEl>
                                        <p:attrNameLst>
                                          <p:attrName>style.visibility</p:attrName>
                                        </p:attrNameLst>
                                      </p:cBhvr>
                                      <p:to>
                                        <p:strVal val="visible"/>
                                      </p:to>
                                    </p:set>
                                    <p:animEffect transition="in" filter="fade">
                                      <p:cBhvr>
                                        <p:cTn id="22" dur="2000"/>
                                        <p:tgtEl>
                                          <p:spTgt spid="156675">
                                            <p:txEl>
                                              <p:pRg st="1" end="1"/>
                                            </p:txEl>
                                          </p:spTgt>
                                        </p:tgtEl>
                                      </p:cBhvr>
                                    </p:animEffect>
                                    <p:anim calcmode="lin" valueType="num">
                                      <p:cBhvr>
                                        <p:cTn id="23" dur="20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p:cTn id="24" dur="1800" decel="100000" fill="hold"/>
                                        <p:tgtEl>
                                          <p:spTgt spid="156675">
                                            <p:txEl>
                                              <p:pRg st="1" end="1"/>
                                            </p:txEl>
                                          </p:spTgt>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1566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156675">
                                            <p:txEl>
                                              <p:pRg st="2" end="2"/>
                                            </p:txEl>
                                          </p:spTgt>
                                        </p:tgtEl>
                                        <p:attrNameLst>
                                          <p:attrName>style.visibility</p:attrName>
                                        </p:attrNameLst>
                                      </p:cBhvr>
                                      <p:to>
                                        <p:strVal val="visible"/>
                                      </p:to>
                                    </p:set>
                                    <p:animEffect transition="in" filter="fade">
                                      <p:cBhvr>
                                        <p:cTn id="30" dur="2000"/>
                                        <p:tgtEl>
                                          <p:spTgt spid="156675">
                                            <p:txEl>
                                              <p:pRg st="2" end="2"/>
                                            </p:txEl>
                                          </p:spTgt>
                                        </p:tgtEl>
                                      </p:cBhvr>
                                    </p:animEffect>
                                    <p:anim calcmode="lin" valueType="num">
                                      <p:cBhvr>
                                        <p:cTn id="31" dur="20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p:cTn id="32" dur="1800" decel="100000" fill="hold"/>
                                        <p:tgtEl>
                                          <p:spTgt spid="156675">
                                            <p:txEl>
                                              <p:pRg st="2" end="2"/>
                                            </p:txEl>
                                          </p:spTgt>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1566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56675">
                                            <p:txEl>
                                              <p:pRg st="3" end="3"/>
                                            </p:txEl>
                                          </p:spTgt>
                                        </p:tgtEl>
                                        <p:attrNameLst>
                                          <p:attrName>style.visibility</p:attrName>
                                        </p:attrNameLst>
                                      </p:cBhvr>
                                      <p:to>
                                        <p:strVal val="visible"/>
                                      </p:to>
                                    </p:set>
                                    <p:animEffect transition="in" filter="fade">
                                      <p:cBhvr>
                                        <p:cTn id="38" dur="2000"/>
                                        <p:tgtEl>
                                          <p:spTgt spid="156675">
                                            <p:txEl>
                                              <p:pRg st="3" end="3"/>
                                            </p:txEl>
                                          </p:spTgt>
                                        </p:tgtEl>
                                      </p:cBhvr>
                                    </p:animEffect>
                                    <p:anim calcmode="lin" valueType="num">
                                      <p:cBhvr>
                                        <p:cTn id="39" dur="20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p:cTn id="40" dur="1800" decel="100000" fill="hold"/>
                                        <p:tgtEl>
                                          <p:spTgt spid="156675">
                                            <p:txEl>
                                              <p:pRg st="3" end="3"/>
                                            </p:txEl>
                                          </p:spTgt>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566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56675">
                                            <p:txEl>
                                              <p:pRg st="4" end="4"/>
                                            </p:txEl>
                                          </p:spTgt>
                                        </p:tgtEl>
                                        <p:attrNameLst>
                                          <p:attrName>style.visibility</p:attrName>
                                        </p:attrNameLst>
                                      </p:cBhvr>
                                      <p:to>
                                        <p:strVal val="visible"/>
                                      </p:to>
                                    </p:set>
                                    <p:animEffect transition="in" filter="fade">
                                      <p:cBhvr>
                                        <p:cTn id="46" dur="2000"/>
                                        <p:tgtEl>
                                          <p:spTgt spid="156675">
                                            <p:txEl>
                                              <p:pRg st="4" end="4"/>
                                            </p:txEl>
                                          </p:spTgt>
                                        </p:tgtEl>
                                      </p:cBhvr>
                                    </p:animEffect>
                                    <p:anim calcmode="lin" valueType="num">
                                      <p:cBhvr>
                                        <p:cTn id="47" dur="20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p:cTn id="48" dur="1800" decel="100000" fill="hold"/>
                                        <p:tgtEl>
                                          <p:spTgt spid="156675">
                                            <p:txEl>
                                              <p:pRg st="4" end="4"/>
                                            </p:txEl>
                                          </p:spTgt>
                                        </p:tgtEl>
                                        <p:attrNameLst>
                                          <p:attrName>ppt_y</p:attrName>
                                        </p:attrNameLst>
                                      </p:cBhvr>
                                      <p:tavLst>
                                        <p:tav tm="0">
                                          <p:val>
                                            <p:strVal val="#ppt_y+1"/>
                                          </p:val>
                                        </p:tav>
                                        <p:tav tm="100000">
                                          <p:val>
                                            <p:strVal val="#ppt_y-.03"/>
                                          </p:val>
                                        </p:tav>
                                      </p:tavLst>
                                    </p:anim>
                                    <p:anim calcmode="lin" valueType="num">
                                      <p:cBhvr>
                                        <p:cTn id="49" dur="200" accel="100000" fill="hold">
                                          <p:stCondLst>
                                            <p:cond delay="1800"/>
                                          </p:stCondLst>
                                        </p:cTn>
                                        <p:tgtEl>
                                          <p:spTgt spid="156675">
                                            <p:txEl>
                                              <p:pRg st="4" end="4"/>
                                            </p:txEl>
                                          </p:spTgt>
                                        </p:tgtEl>
                                        <p:attrNameLst>
                                          <p:attrName>ppt_y</p:attrName>
                                        </p:attrNameLst>
                                      </p:cBhvr>
                                      <p:tavLst>
                                        <p:tav tm="0">
                                          <p:val>
                                            <p:strVal val="#ppt_y-.03"/>
                                          </p:val>
                                        </p:tav>
                                        <p:tav tm="100000">
                                          <p:val>
                                            <p:strVal val="#ppt_y"/>
                                          </p:val>
                                        </p:tav>
                                      </p:tavLst>
                                    </p:anim>
                                  </p:childTnLst>
                                </p:cTn>
                              </p:par>
                            </p:childTnLst>
                          </p:cTn>
                        </p:par>
                        <p:par>
                          <p:cTn id="50" fill="hold" nodeType="afterGroup">
                            <p:stCondLst>
                              <p:cond delay="2000"/>
                            </p:stCondLst>
                            <p:childTnLst>
                              <p:par>
                                <p:cTn id="51" presetID="37" presetClass="entr" presetSubtype="0" fill="hold" grpId="0" nodeType="afterEffect">
                                  <p:stCondLst>
                                    <p:cond delay="0"/>
                                  </p:stCondLst>
                                  <p:childTnLst>
                                    <p:set>
                                      <p:cBhvr>
                                        <p:cTn id="52" dur="1" fill="hold">
                                          <p:stCondLst>
                                            <p:cond delay="0"/>
                                          </p:stCondLst>
                                        </p:cTn>
                                        <p:tgtEl>
                                          <p:spTgt spid="156675">
                                            <p:txEl>
                                              <p:pRg st="5" end="5"/>
                                            </p:txEl>
                                          </p:spTgt>
                                        </p:tgtEl>
                                        <p:attrNameLst>
                                          <p:attrName>style.visibility</p:attrName>
                                        </p:attrNameLst>
                                      </p:cBhvr>
                                      <p:to>
                                        <p:strVal val="visible"/>
                                      </p:to>
                                    </p:set>
                                    <p:animEffect transition="in" filter="fade">
                                      <p:cBhvr>
                                        <p:cTn id="53" dur="2000"/>
                                        <p:tgtEl>
                                          <p:spTgt spid="156675">
                                            <p:txEl>
                                              <p:pRg st="5" end="5"/>
                                            </p:txEl>
                                          </p:spTgt>
                                        </p:tgtEl>
                                      </p:cBhvr>
                                    </p:animEffect>
                                    <p:anim calcmode="lin" valueType="num">
                                      <p:cBhvr>
                                        <p:cTn id="54" dur="2000" fill="hold"/>
                                        <p:tgtEl>
                                          <p:spTgt spid="156675">
                                            <p:txEl>
                                              <p:pRg st="5" end="5"/>
                                            </p:txEl>
                                          </p:spTgt>
                                        </p:tgtEl>
                                        <p:attrNameLst>
                                          <p:attrName>ppt_x</p:attrName>
                                        </p:attrNameLst>
                                      </p:cBhvr>
                                      <p:tavLst>
                                        <p:tav tm="0">
                                          <p:val>
                                            <p:strVal val="#ppt_x"/>
                                          </p:val>
                                        </p:tav>
                                        <p:tav tm="100000">
                                          <p:val>
                                            <p:strVal val="#ppt_x"/>
                                          </p:val>
                                        </p:tav>
                                      </p:tavLst>
                                    </p:anim>
                                    <p:anim calcmode="lin" valueType="num">
                                      <p:cBhvr>
                                        <p:cTn id="55" dur="1800" decel="100000" fill="hold"/>
                                        <p:tgtEl>
                                          <p:spTgt spid="156675">
                                            <p:txEl>
                                              <p:pRg st="5" end="5"/>
                                            </p:txEl>
                                          </p:spTgt>
                                        </p:tgtEl>
                                        <p:attrNameLst>
                                          <p:attrName>ppt_y</p:attrName>
                                        </p:attrNameLst>
                                      </p:cBhvr>
                                      <p:tavLst>
                                        <p:tav tm="0">
                                          <p:val>
                                            <p:strVal val="#ppt_y+1"/>
                                          </p:val>
                                        </p:tav>
                                        <p:tav tm="100000">
                                          <p:val>
                                            <p:strVal val="#ppt_y-.03"/>
                                          </p:val>
                                        </p:tav>
                                      </p:tavLst>
                                    </p:anim>
                                    <p:anim calcmode="lin" valueType="num">
                                      <p:cBhvr>
                                        <p:cTn id="56" dur="200" accel="100000" fill="hold">
                                          <p:stCondLst>
                                            <p:cond delay="1800"/>
                                          </p:stCondLst>
                                        </p:cTn>
                                        <p:tgtEl>
                                          <p:spTgt spid="156675">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tLang="en-US" sz="3200" b="1" smtClean="0">
                <a:effectLst>
                  <a:outerShdw blurRad="38100" dist="38100" dir="2700000" algn="tl">
                    <a:srgbClr val="000000"/>
                  </a:outerShdw>
                </a:effectLst>
                <a:ea typeface="ＭＳ Ｐゴシック" pitchFamily="34" charset="-128"/>
              </a:rPr>
              <a:t>The Order of Datums</a:t>
            </a:r>
          </a:p>
        </p:txBody>
      </p:sp>
      <p:sp>
        <p:nvSpPr>
          <p:cNvPr id="157699" name="Rectangle 3"/>
          <p:cNvSpPr>
            <a:spLocks noGrp="1" noChangeArrowheads="1"/>
          </p:cNvSpPr>
          <p:nvPr>
            <p:ph type="body" idx="1"/>
          </p:nvPr>
        </p:nvSpPr>
        <p:spPr/>
        <p:txBody>
          <a:bodyPr/>
          <a:lstStyle/>
          <a:p>
            <a:pPr eaLnBrk="1" hangingPunct="1"/>
            <a:r>
              <a:rPr lang="en-US" altLang="en-US" sz="1800" b="1" smtClean="0">
                <a:ea typeface="ＭＳ Ｐゴシック" pitchFamily="34" charset="-128"/>
              </a:rPr>
              <a:t>GD&amp;T instructions designate which feature of the part will be the “primary, secondary, or tertiary” datum references.</a:t>
            </a:r>
          </a:p>
          <a:p>
            <a:pPr eaLnBrk="1" hangingPunct="1"/>
            <a:r>
              <a:rPr lang="en-US" altLang="en-US" sz="1800" b="1" smtClean="0">
                <a:ea typeface="ＭＳ Ｐゴシック" pitchFamily="34" charset="-128"/>
              </a:rPr>
              <a:t>These first, second and third datum features reflect an order of importance when relating to other features that don’t touch the planes directly.</a:t>
            </a:r>
          </a:p>
          <a:p>
            <a:pPr eaLnBrk="1" hangingPunct="1"/>
            <a:r>
              <a:rPr lang="en-US" altLang="en-US" sz="1800" b="1" smtClean="0">
                <a:ea typeface="ＭＳ Ｐゴシック" pitchFamily="34" charset="-128"/>
              </a:rPr>
              <a:t>Datum orders are important because the same part can be inspected in several different ways, each giving a different measurement.</a:t>
            </a:r>
          </a:p>
        </p:txBody>
      </p:sp>
      <p:pic>
        <p:nvPicPr>
          <p:cNvPr id="157700" name="Picture 4" descr="gdt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3305175"/>
            <a:ext cx="34099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Text Box 6"/>
          <p:cNvSpPr txBox="1">
            <a:spLocks noChangeArrowheads="1"/>
          </p:cNvSpPr>
          <p:nvPr/>
        </p:nvSpPr>
        <p:spPr bwMode="auto">
          <a:xfrm>
            <a:off x="4784725" y="3375025"/>
            <a:ext cx="41592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Creating a Datum Reference Frame and an order of importance is mandatory in order to achieve interchangeable parts.</a:t>
            </a:r>
          </a:p>
          <a:p>
            <a:pPr eaLnBrk="1" hangingPunct="1"/>
            <a:r>
              <a:rPr lang="en-US" altLang="en-US" sz="1800" b="1"/>
              <a:t>Improper positioning could result in measurement errors unless the preferred positioning in the inspection fixture is indicated in the drawing.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fade">
                                      <p:cBhvr>
                                        <p:cTn id="7" dur="2000"/>
                                        <p:tgtEl>
                                          <p:spTgt spid="157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57699">
                                            <p:txEl>
                                              <p:pRg st="0" end="0"/>
                                            </p:txEl>
                                          </p:spTgt>
                                        </p:tgtEl>
                                        <p:attrNameLst>
                                          <p:attrName>style.visibility</p:attrName>
                                        </p:attrNameLst>
                                      </p:cBhvr>
                                      <p:to>
                                        <p:strVal val="visible"/>
                                      </p:to>
                                    </p:set>
                                    <p:anim calcmode="lin" valueType="num">
                                      <p:cBhvr>
                                        <p:cTn id="12" dur="2000" fill="hold"/>
                                        <p:tgtEl>
                                          <p:spTgt spid="157699">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157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7699">
                                            <p:txEl>
                                              <p:pRg st="1" end="1"/>
                                            </p:txEl>
                                          </p:spTgt>
                                        </p:tgtEl>
                                        <p:attrNameLst>
                                          <p:attrName>style.visibility</p:attrName>
                                        </p:attrNameLst>
                                      </p:cBhvr>
                                      <p:to>
                                        <p:strVal val="visible"/>
                                      </p:to>
                                    </p:set>
                                    <p:anim calcmode="lin" valueType="num">
                                      <p:cBhvr>
                                        <p:cTn id="18" dur="2000" fill="hold"/>
                                        <p:tgtEl>
                                          <p:spTgt spid="157699">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1576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57699">
                                            <p:txEl>
                                              <p:pRg st="2" end="2"/>
                                            </p:txEl>
                                          </p:spTgt>
                                        </p:tgtEl>
                                        <p:attrNameLst>
                                          <p:attrName>style.visibility</p:attrName>
                                        </p:attrNameLst>
                                      </p:cBhvr>
                                      <p:to>
                                        <p:strVal val="visible"/>
                                      </p:to>
                                    </p:set>
                                    <p:anim calcmode="lin" valueType="num">
                                      <p:cBhvr>
                                        <p:cTn id="24" dur="2000" fill="hold"/>
                                        <p:tgtEl>
                                          <p:spTgt spid="157699">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1576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57702"/>
                                        </p:tgtEl>
                                        <p:attrNameLst>
                                          <p:attrName>style.visibility</p:attrName>
                                        </p:attrNameLst>
                                      </p:cBhvr>
                                      <p:to>
                                        <p:strVal val="visible"/>
                                      </p:to>
                                    </p:set>
                                    <p:anim calcmode="lin" valueType="num">
                                      <p:cBhvr>
                                        <p:cTn id="30" dur="2000" fill="hold"/>
                                        <p:tgtEl>
                                          <p:spTgt spid="157702"/>
                                        </p:tgtEl>
                                        <p:attrNameLst>
                                          <p:attrName>ppt_w</p:attrName>
                                        </p:attrNameLst>
                                      </p:cBhvr>
                                      <p:tavLst>
                                        <p:tav tm="0">
                                          <p:val>
                                            <p:fltVal val="0"/>
                                          </p:val>
                                        </p:tav>
                                        <p:tav tm="100000">
                                          <p:val>
                                            <p:strVal val="#ppt_w"/>
                                          </p:val>
                                        </p:tav>
                                      </p:tavLst>
                                    </p:anim>
                                    <p:anim calcmode="lin" valueType="num">
                                      <p:cBhvr>
                                        <p:cTn id="31" dur="2000" fill="hold"/>
                                        <p:tgtEl>
                                          <p:spTgt spid="157702"/>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7700"/>
                                        </p:tgtEl>
                                        <p:attrNameLst>
                                          <p:attrName>style.visibility</p:attrName>
                                        </p:attrNameLst>
                                      </p:cBhvr>
                                      <p:to>
                                        <p:strVal val="visible"/>
                                      </p:to>
                                    </p:set>
                                    <p:animEffect transition="in" filter="fade">
                                      <p:cBhvr>
                                        <p:cTn id="35" dur="20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P spid="1577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tLang="en-US" b="1" smtClean="0">
                <a:effectLst>
                  <a:outerShdw blurRad="38100" dist="38100" dir="2700000" algn="tl">
                    <a:srgbClr val="000000"/>
                  </a:outerShdw>
                </a:effectLst>
                <a:ea typeface="ＭＳ Ｐゴシック" pitchFamily="34" charset="-128"/>
              </a:rPr>
              <a:t>The Order of Datums (con’t)</a:t>
            </a:r>
          </a:p>
        </p:txBody>
      </p:sp>
      <p:sp>
        <p:nvSpPr>
          <p:cNvPr id="158723" name="Rectangle 3"/>
          <p:cNvSpPr>
            <a:spLocks noGrp="1" noChangeArrowheads="1"/>
          </p:cNvSpPr>
          <p:nvPr>
            <p:ph type="body" idx="1"/>
          </p:nvPr>
        </p:nvSpPr>
        <p:spPr/>
        <p:txBody>
          <a:bodyPr/>
          <a:lstStyle/>
          <a:p>
            <a:pPr eaLnBrk="1" hangingPunct="1">
              <a:spcBef>
                <a:spcPct val="0"/>
              </a:spcBef>
              <a:buSzPct val="120000"/>
              <a:buFont typeface="Wingdings" pitchFamily="2" charset="2"/>
              <a:buChar char="§"/>
            </a:pPr>
            <a:r>
              <a:rPr lang="en-US" altLang="en-US" sz="1800" b="1" smtClean="0">
                <a:ea typeface="ＭＳ Ｐゴシック" pitchFamily="34" charset="-128"/>
              </a:rPr>
              <a:t>The primary datum feature must have at least three points of contact with the part and contacts the fixture first.</a:t>
            </a:r>
          </a:p>
          <a:p>
            <a:pPr eaLnBrk="1" hangingPunct="1">
              <a:spcBef>
                <a:spcPct val="0"/>
              </a:spcBef>
              <a:buSzPct val="120000"/>
              <a:buFont typeface="Wingdings" pitchFamily="2" charset="2"/>
              <a:buChar char="§"/>
            </a:pPr>
            <a:r>
              <a:rPr lang="en-US" altLang="en-US" sz="1800" b="1" smtClean="0">
                <a:ea typeface="ＭＳ Ｐゴシック" pitchFamily="34" charset="-128"/>
              </a:rPr>
              <a:t>The secondary has two points of contact and the tertiary has three points of contact with the part.</a:t>
            </a:r>
          </a:p>
          <a:p>
            <a:pPr eaLnBrk="1" hangingPunct="1">
              <a:spcBef>
                <a:spcPct val="0"/>
              </a:spcBef>
              <a:buSzPct val="120000"/>
              <a:buFont typeface="Wingdings" pitchFamily="2" charset="2"/>
              <a:buChar char="§"/>
            </a:pPr>
            <a:r>
              <a:rPr lang="en-US" altLang="en-US" sz="1800" b="1" smtClean="0">
                <a:ea typeface="ＭＳ Ｐゴシック" pitchFamily="34" charset="-128"/>
              </a:rPr>
              <a:t>This process correctly mirrors the datum reference frame and positions the part the way it will be fitted and used.</a:t>
            </a:r>
          </a:p>
          <a:p>
            <a:pPr eaLnBrk="1" hangingPunct="1"/>
            <a:endParaRPr lang="en-US" altLang="en-US" sz="1800" smtClean="0">
              <a:ea typeface="ＭＳ Ｐゴシック" pitchFamily="34" charset="-128"/>
            </a:endParaRPr>
          </a:p>
        </p:txBody>
      </p:sp>
      <p:pic>
        <p:nvPicPr>
          <p:cNvPr id="158724" name="Picture 4" descr="DRF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830513"/>
            <a:ext cx="5486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fade">
                                      <p:cBhvr>
                                        <p:cTn id="7" dur="800" decel="100000"/>
                                        <p:tgtEl>
                                          <p:spTgt spid="158722"/>
                                        </p:tgtEl>
                                      </p:cBhvr>
                                    </p:animEffect>
                                    <p:anim calcmode="lin" valueType="num">
                                      <p:cBhvr>
                                        <p:cTn id="8" dur="800" decel="100000" fill="hold"/>
                                        <p:tgtEl>
                                          <p:spTgt spid="158722"/>
                                        </p:tgtEl>
                                        <p:attrNameLst>
                                          <p:attrName>style.rotation</p:attrName>
                                        </p:attrNameLst>
                                      </p:cBhvr>
                                      <p:tavLst>
                                        <p:tav tm="0">
                                          <p:val>
                                            <p:fltVal val="-90"/>
                                          </p:val>
                                        </p:tav>
                                        <p:tav tm="100000">
                                          <p:val>
                                            <p:fltVal val="0"/>
                                          </p:val>
                                        </p:tav>
                                      </p:tavLst>
                                    </p:anim>
                                    <p:anim calcmode="lin" valueType="num">
                                      <p:cBhvr>
                                        <p:cTn id="9" dur="800" decel="100000" fill="hold"/>
                                        <p:tgtEl>
                                          <p:spTgt spid="158722"/>
                                        </p:tgtEl>
                                        <p:attrNameLst>
                                          <p:attrName>ppt_x</p:attrName>
                                        </p:attrNameLst>
                                      </p:cBhvr>
                                      <p:tavLst>
                                        <p:tav tm="0">
                                          <p:val>
                                            <p:strVal val="#ppt_x+0.4"/>
                                          </p:val>
                                        </p:tav>
                                        <p:tav tm="100000">
                                          <p:val>
                                            <p:strVal val="#ppt_x-0.05"/>
                                          </p:val>
                                        </p:tav>
                                      </p:tavLst>
                                    </p:anim>
                                    <p:anim calcmode="lin" valueType="num">
                                      <p:cBhvr>
                                        <p:cTn id="10" dur="800" decel="100000" fill="hold"/>
                                        <p:tgtEl>
                                          <p:spTgt spid="158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8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87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58723">
                                            <p:txEl>
                                              <p:pRg st="0" end="0"/>
                                            </p:txEl>
                                          </p:spTgt>
                                        </p:tgtEl>
                                        <p:attrNameLst>
                                          <p:attrName>style.visibility</p:attrName>
                                        </p:attrNameLst>
                                      </p:cBhvr>
                                      <p:to>
                                        <p:strVal val="visible"/>
                                      </p:to>
                                    </p:set>
                                    <p:anim calcmode="lin" valueType="num">
                                      <p:cBhvr>
                                        <p:cTn id="17" dur="2000" fill="hold"/>
                                        <p:tgtEl>
                                          <p:spTgt spid="15872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1587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58723">
                                            <p:txEl>
                                              <p:pRg st="1" end="1"/>
                                            </p:txEl>
                                          </p:spTgt>
                                        </p:tgtEl>
                                        <p:attrNameLst>
                                          <p:attrName>style.visibility</p:attrName>
                                        </p:attrNameLst>
                                      </p:cBhvr>
                                      <p:to>
                                        <p:strVal val="visible"/>
                                      </p:to>
                                    </p:set>
                                    <p:anim calcmode="lin" valueType="num">
                                      <p:cBhvr>
                                        <p:cTn id="23" dur="2000" fill="hold"/>
                                        <p:tgtEl>
                                          <p:spTgt spid="15872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1587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58723">
                                            <p:txEl>
                                              <p:pRg st="2" end="2"/>
                                            </p:txEl>
                                          </p:spTgt>
                                        </p:tgtEl>
                                        <p:attrNameLst>
                                          <p:attrName>style.visibility</p:attrName>
                                        </p:attrNameLst>
                                      </p:cBhvr>
                                      <p:to>
                                        <p:strVal val="visible"/>
                                      </p:to>
                                    </p:set>
                                    <p:anim calcmode="lin" valueType="num">
                                      <p:cBhvr>
                                        <p:cTn id="29" dur="2000" fill="hold"/>
                                        <p:tgtEl>
                                          <p:spTgt spid="15872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158723">
                                            <p:txEl>
                                              <p:pRg st="2" end="2"/>
                                            </p:txEl>
                                          </p:spTgt>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158724"/>
                                        </p:tgtEl>
                                        <p:attrNameLst>
                                          <p:attrName>style.visibility</p:attrName>
                                        </p:attrNameLst>
                                      </p:cBhvr>
                                      <p:to>
                                        <p:strVal val="visible"/>
                                      </p:to>
                                    </p:set>
                                    <p:animEffect transition="in" filter="fade">
                                      <p:cBhvr>
                                        <p:cTn id="34" dur="30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66713" y="188913"/>
            <a:ext cx="8447087" cy="693737"/>
          </a:xfrm>
        </p:spPr>
        <p:txBody>
          <a:bodyPr/>
          <a:lstStyle/>
          <a:p>
            <a:pPr eaLnBrk="1" hangingPunct="1"/>
            <a:r>
              <a:rPr lang="en-US" altLang="en-US" i="1" smtClean="0">
                <a:effectLst>
                  <a:outerShdw blurRad="38100" dist="38100" dir="2700000" algn="tl">
                    <a:srgbClr val="FFFFFF"/>
                  </a:outerShdw>
                </a:effectLst>
                <a:ea typeface="ＭＳ Ｐゴシック" pitchFamily="34" charset="-128"/>
              </a:rPr>
              <a:t>SECTION  2</a:t>
            </a:r>
            <a:r>
              <a:rPr lang="en-US" altLang="en-US" sz="2800" smtClean="0">
                <a:ea typeface="ＭＳ Ｐゴシック" pitchFamily="34" charset="-128"/>
              </a:rPr>
              <a:t> -  HOW THE GEOMETRIC SYSTEM WORKS</a:t>
            </a:r>
          </a:p>
        </p:txBody>
      </p:sp>
      <p:sp>
        <p:nvSpPr>
          <p:cNvPr id="159747" name="Rectangle 3"/>
          <p:cNvSpPr>
            <a:spLocks noGrp="1" noChangeArrowheads="1"/>
          </p:cNvSpPr>
          <p:nvPr>
            <p:ph type="body" idx="1"/>
          </p:nvPr>
        </p:nvSpPr>
        <p:spPr/>
        <p:txBody>
          <a:bodyPr/>
          <a:lstStyle/>
          <a:p>
            <a:pPr eaLnBrk="1" hangingPunct="1"/>
            <a:r>
              <a:rPr lang="en-US" altLang="en-US" smtClean="0">
                <a:ea typeface="ＭＳ Ｐゴシック" pitchFamily="34" charset="-128"/>
              </a:rPr>
              <a:t>This section introduces the geometric system and explains the major factors that control and/or modify its use.</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Those important factors are:</a:t>
            </a:r>
          </a:p>
          <a:p>
            <a:pPr lvl="1" eaLnBrk="1" hangingPunct="1"/>
            <a:r>
              <a:rPr lang="en-US" altLang="en-US" smtClean="0">
                <a:ea typeface="ＭＳ Ｐゴシック" pitchFamily="34" charset="-128"/>
              </a:rPr>
              <a:t>Plus/Minus Tolerancing</a:t>
            </a:r>
          </a:p>
          <a:p>
            <a:pPr lvl="1" eaLnBrk="1" hangingPunct="1"/>
            <a:r>
              <a:rPr lang="en-US" altLang="en-US" smtClean="0">
                <a:ea typeface="ＭＳ Ｐゴシック" pitchFamily="34" charset="-128"/>
              </a:rPr>
              <a:t>Geometric Tolerance Zones</a:t>
            </a:r>
          </a:p>
          <a:p>
            <a:pPr lvl="1" eaLnBrk="1" hangingPunct="1"/>
            <a:r>
              <a:rPr lang="en-US" altLang="en-US" smtClean="0">
                <a:ea typeface="ＭＳ Ｐゴシック" pitchFamily="34" charset="-128"/>
              </a:rPr>
              <a:t>The difference between geometric and limit tolerancing.</a:t>
            </a:r>
          </a:p>
          <a:p>
            <a:pPr lvl="1" eaLnBrk="1" hangingPunct="1"/>
            <a:r>
              <a:rPr lang="en-US" altLang="en-US" smtClean="0">
                <a:ea typeface="ＭＳ Ｐゴシック" pitchFamily="34" charset="-128"/>
              </a:rPr>
              <a:t>Material Condition Modifiers</a:t>
            </a:r>
          </a:p>
          <a:p>
            <a:pPr lvl="1" eaLnBrk="1" hangingPunct="1"/>
            <a:r>
              <a:rPr lang="en-US" altLang="en-US" smtClean="0">
                <a:ea typeface="ＭＳ Ｐゴシック" pitchFamily="34" charset="-128"/>
              </a:rPr>
              <a:t>Bonus Tolerance</a:t>
            </a:r>
          </a:p>
          <a:p>
            <a:pPr lvl="1" eaLnBrk="1" hangingPunct="1"/>
            <a:r>
              <a:rPr lang="en-US" altLang="en-US" smtClean="0">
                <a:ea typeface="ＭＳ Ｐゴシック" pitchFamily="34" charset="-128"/>
              </a:rPr>
              <a:t>The Feature Control Frame</a:t>
            </a:r>
          </a:p>
          <a:p>
            <a:pPr eaLnBrk="1" hangingPunct="1"/>
            <a:endParaRPr lang="en-US" alt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770" decel="100000"/>
                                        <p:tgtEl>
                                          <p:spTgt spid="159746"/>
                                        </p:tgtEl>
                                      </p:cBhvr>
                                    </p:animEffect>
                                    <p:animScale>
                                      <p:cBhvr>
                                        <p:cTn id="8" dur="770" decel="100000"/>
                                        <p:tgtEl>
                                          <p:spTgt spid="159746"/>
                                        </p:tgtEl>
                                      </p:cBhvr>
                                      <p:from x="10000" y="10000"/>
                                      <p:to x="200000" y="450000"/>
                                    </p:animScale>
                                    <p:animScale>
                                      <p:cBhvr>
                                        <p:cTn id="9" dur="1230" accel="100000" fill="hold">
                                          <p:stCondLst>
                                            <p:cond delay="770"/>
                                          </p:stCondLst>
                                        </p:cTn>
                                        <p:tgtEl>
                                          <p:spTgt spid="159746"/>
                                        </p:tgtEl>
                                      </p:cBhvr>
                                      <p:from x="200000" y="450000"/>
                                      <p:to x="100000" y="100000"/>
                                    </p:animScale>
                                    <p:set>
                                      <p:cBhvr>
                                        <p:cTn id="10" dur="770" fill="hold"/>
                                        <p:tgtEl>
                                          <p:spTgt spid="159746"/>
                                        </p:tgtEl>
                                        <p:attrNameLst>
                                          <p:attrName>ppt_x</p:attrName>
                                        </p:attrNameLst>
                                      </p:cBhvr>
                                      <p:to>
                                        <p:strVal val="(0.5)"/>
                                      </p:to>
                                    </p:set>
                                    <p:anim from="(0.5)" to="(#ppt_x)" calcmode="lin" valueType="num">
                                      <p:cBhvr>
                                        <p:cTn id="11" dur="1230" accel="100000" fill="hold">
                                          <p:stCondLst>
                                            <p:cond delay="770"/>
                                          </p:stCondLst>
                                        </p:cTn>
                                        <p:tgtEl>
                                          <p:spTgt spid="159746"/>
                                        </p:tgtEl>
                                        <p:attrNameLst>
                                          <p:attrName>ppt_x</p:attrName>
                                        </p:attrNameLst>
                                      </p:cBhvr>
                                    </p:anim>
                                    <p:set>
                                      <p:cBhvr>
                                        <p:cTn id="12" dur="770" fill="hold"/>
                                        <p:tgtEl>
                                          <p:spTgt spid="159746"/>
                                        </p:tgtEl>
                                        <p:attrNameLst>
                                          <p:attrName>ppt_y</p:attrName>
                                        </p:attrNameLst>
                                      </p:cBhvr>
                                      <p:to>
                                        <p:strVal val="(#ppt_y+0.4)"/>
                                      </p:to>
                                    </p:set>
                                    <p:anim from="(#ppt_y+0.4)" to="(#ppt_y)" calcmode="lin" valueType="num">
                                      <p:cBhvr>
                                        <p:cTn id="13" dur="1230" accel="100000" fill="hold">
                                          <p:stCondLst>
                                            <p:cond delay="770"/>
                                          </p:stCondLst>
                                        </p:cTn>
                                        <p:tgtEl>
                                          <p:spTgt spid="15974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9747">
                                            <p:txEl>
                                              <p:pRg st="0" end="0"/>
                                            </p:txEl>
                                          </p:spTgt>
                                        </p:tgtEl>
                                        <p:attrNameLst>
                                          <p:attrName>style.visibility</p:attrName>
                                        </p:attrNameLst>
                                      </p:cBhvr>
                                      <p:to>
                                        <p:strVal val="visible"/>
                                      </p:to>
                                    </p:set>
                                    <p:anim calcmode="lin" valueType="num">
                                      <p:cBhvr>
                                        <p:cTn id="18" dur="2000" fill="hold"/>
                                        <p:tgtEl>
                                          <p:spTgt spid="159747">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159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59747">
                                            <p:txEl>
                                              <p:pRg st="2" end="2"/>
                                            </p:txEl>
                                          </p:spTgt>
                                        </p:tgtEl>
                                        <p:attrNameLst>
                                          <p:attrName>style.visibility</p:attrName>
                                        </p:attrNameLst>
                                      </p:cBhvr>
                                      <p:to>
                                        <p:strVal val="visible"/>
                                      </p:to>
                                    </p:set>
                                    <p:anim calcmode="lin" valueType="num">
                                      <p:cBhvr>
                                        <p:cTn id="24" dur="3000" fill="hold"/>
                                        <p:tgtEl>
                                          <p:spTgt spid="159747">
                                            <p:txEl>
                                              <p:pRg st="2" end="2"/>
                                            </p:txEl>
                                          </p:spTgt>
                                        </p:tgtEl>
                                        <p:attrNameLst>
                                          <p:attrName>ppt_w</p:attrName>
                                        </p:attrNameLst>
                                      </p:cBhvr>
                                      <p:tavLst>
                                        <p:tav tm="0">
                                          <p:val>
                                            <p:fltVal val="0"/>
                                          </p:val>
                                        </p:tav>
                                        <p:tav tm="100000">
                                          <p:val>
                                            <p:strVal val="#ppt_w"/>
                                          </p:val>
                                        </p:tav>
                                      </p:tavLst>
                                    </p:anim>
                                    <p:anim calcmode="lin" valueType="num">
                                      <p:cBhvr>
                                        <p:cTn id="25" dur="3000" fill="hold"/>
                                        <p:tgtEl>
                                          <p:spTgt spid="159747">
                                            <p:txEl>
                                              <p:pRg st="2" end="2"/>
                                            </p:txEl>
                                          </p:spTgt>
                                        </p:tgtEl>
                                        <p:attrNameLst>
                                          <p:attrName>ppt_h</p:attrName>
                                        </p:attrNameLst>
                                      </p:cBhvr>
                                      <p:tavLst>
                                        <p:tav tm="0">
                                          <p:val>
                                            <p:fltVal val="0"/>
                                          </p:val>
                                        </p:tav>
                                        <p:tav tm="100000">
                                          <p:val>
                                            <p:strVal val="#ppt_h"/>
                                          </p:val>
                                        </p:tav>
                                      </p:tavLst>
                                    </p:anim>
                                  </p:childTnLst>
                                </p:cTn>
                              </p:par>
                            </p:childTnLst>
                          </p:cTn>
                        </p:par>
                        <p:par>
                          <p:cTn id="26" fill="hold" nodeType="afterGroup">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159747">
                                            <p:txEl>
                                              <p:pRg st="3" end="3"/>
                                            </p:txEl>
                                          </p:spTgt>
                                        </p:tgtEl>
                                        <p:attrNameLst>
                                          <p:attrName>style.visibility</p:attrName>
                                        </p:attrNameLst>
                                      </p:cBhvr>
                                      <p:to>
                                        <p:strVal val="visible"/>
                                      </p:to>
                                    </p:set>
                                    <p:anim calcmode="lin" valueType="num">
                                      <p:cBhvr>
                                        <p:cTn id="29" dur="3000" fill="hold"/>
                                        <p:tgtEl>
                                          <p:spTgt spid="159747">
                                            <p:txEl>
                                              <p:pRg st="3" end="3"/>
                                            </p:txEl>
                                          </p:spTgt>
                                        </p:tgtEl>
                                        <p:attrNameLst>
                                          <p:attrName>ppt_w</p:attrName>
                                        </p:attrNameLst>
                                      </p:cBhvr>
                                      <p:tavLst>
                                        <p:tav tm="0">
                                          <p:val>
                                            <p:fltVal val="0"/>
                                          </p:val>
                                        </p:tav>
                                        <p:tav tm="100000">
                                          <p:val>
                                            <p:strVal val="#ppt_w"/>
                                          </p:val>
                                        </p:tav>
                                      </p:tavLst>
                                    </p:anim>
                                    <p:anim calcmode="lin" valueType="num">
                                      <p:cBhvr>
                                        <p:cTn id="30" dur="3000" fill="hold"/>
                                        <p:tgtEl>
                                          <p:spTgt spid="159747">
                                            <p:txEl>
                                              <p:pRg st="3" end="3"/>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6000"/>
                            </p:stCondLst>
                            <p:childTnLst>
                              <p:par>
                                <p:cTn id="32" presetID="23" presetClass="entr" presetSubtype="16" fill="hold" grpId="0" nodeType="afterEffect">
                                  <p:stCondLst>
                                    <p:cond delay="0"/>
                                  </p:stCondLst>
                                  <p:childTnLst>
                                    <p:set>
                                      <p:cBhvr>
                                        <p:cTn id="33" dur="1" fill="hold">
                                          <p:stCondLst>
                                            <p:cond delay="0"/>
                                          </p:stCondLst>
                                        </p:cTn>
                                        <p:tgtEl>
                                          <p:spTgt spid="159747">
                                            <p:txEl>
                                              <p:pRg st="4" end="4"/>
                                            </p:txEl>
                                          </p:spTgt>
                                        </p:tgtEl>
                                        <p:attrNameLst>
                                          <p:attrName>style.visibility</p:attrName>
                                        </p:attrNameLst>
                                      </p:cBhvr>
                                      <p:to>
                                        <p:strVal val="visible"/>
                                      </p:to>
                                    </p:set>
                                    <p:anim calcmode="lin" valueType="num">
                                      <p:cBhvr>
                                        <p:cTn id="34" dur="3000" fill="hold"/>
                                        <p:tgtEl>
                                          <p:spTgt spid="159747">
                                            <p:txEl>
                                              <p:pRg st="4" end="4"/>
                                            </p:txEl>
                                          </p:spTgt>
                                        </p:tgtEl>
                                        <p:attrNameLst>
                                          <p:attrName>ppt_w</p:attrName>
                                        </p:attrNameLst>
                                      </p:cBhvr>
                                      <p:tavLst>
                                        <p:tav tm="0">
                                          <p:val>
                                            <p:fltVal val="0"/>
                                          </p:val>
                                        </p:tav>
                                        <p:tav tm="100000">
                                          <p:val>
                                            <p:strVal val="#ppt_w"/>
                                          </p:val>
                                        </p:tav>
                                      </p:tavLst>
                                    </p:anim>
                                    <p:anim calcmode="lin" valueType="num">
                                      <p:cBhvr>
                                        <p:cTn id="35" dur="3000" fill="hold"/>
                                        <p:tgtEl>
                                          <p:spTgt spid="159747">
                                            <p:txEl>
                                              <p:pRg st="4" end="4"/>
                                            </p:txEl>
                                          </p:spTgt>
                                        </p:tgtEl>
                                        <p:attrNameLst>
                                          <p:attrName>ppt_h</p:attrName>
                                        </p:attrNameLst>
                                      </p:cBhvr>
                                      <p:tavLst>
                                        <p:tav tm="0">
                                          <p:val>
                                            <p:fltVal val="0"/>
                                          </p:val>
                                        </p:tav>
                                        <p:tav tm="100000">
                                          <p:val>
                                            <p:strVal val="#ppt_h"/>
                                          </p:val>
                                        </p:tav>
                                      </p:tavLst>
                                    </p:anim>
                                  </p:childTnLst>
                                </p:cTn>
                              </p:par>
                            </p:childTnLst>
                          </p:cTn>
                        </p:par>
                        <p:par>
                          <p:cTn id="36" fill="hold" nodeType="afterGroup">
                            <p:stCondLst>
                              <p:cond delay="9000"/>
                            </p:stCondLst>
                            <p:childTnLst>
                              <p:par>
                                <p:cTn id="37" presetID="23" presetClass="entr" presetSubtype="16" fill="hold" grpId="0" nodeType="afterEffect">
                                  <p:stCondLst>
                                    <p:cond delay="0"/>
                                  </p:stCondLst>
                                  <p:childTnLst>
                                    <p:set>
                                      <p:cBhvr>
                                        <p:cTn id="38" dur="1" fill="hold">
                                          <p:stCondLst>
                                            <p:cond delay="0"/>
                                          </p:stCondLst>
                                        </p:cTn>
                                        <p:tgtEl>
                                          <p:spTgt spid="159747">
                                            <p:txEl>
                                              <p:pRg st="5" end="5"/>
                                            </p:txEl>
                                          </p:spTgt>
                                        </p:tgtEl>
                                        <p:attrNameLst>
                                          <p:attrName>style.visibility</p:attrName>
                                        </p:attrNameLst>
                                      </p:cBhvr>
                                      <p:to>
                                        <p:strVal val="visible"/>
                                      </p:to>
                                    </p:set>
                                    <p:anim calcmode="lin" valueType="num">
                                      <p:cBhvr>
                                        <p:cTn id="39" dur="3000" fill="hold"/>
                                        <p:tgtEl>
                                          <p:spTgt spid="159747">
                                            <p:txEl>
                                              <p:pRg st="5" end="5"/>
                                            </p:txEl>
                                          </p:spTgt>
                                        </p:tgtEl>
                                        <p:attrNameLst>
                                          <p:attrName>ppt_w</p:attrName>
                                        </p:attrNameLst>
                                      </p:cBhvr>
                                      <p:tavLst>
                                        <p:tav tm="0">
                                          <p:val>
                                            <p:fltVal val="0"/>
                                          </p:val>
                                        </p:tav>
                                        <p:tav tm="100000">
                                          <p:val>
                                            <p:strVal val="#ppt_w"/>
                                          </p:val>
                                        </p:tav>
                                      </p:tavLst>
                                    </p:anim>
                                    <p:anim calcmode="lin" valueType="num">
                                      <p:cBhvr>
                                        <p:cTn id="40" dur="3000" fill="hold"/>
                                        <p:tgtEl>
                                          <p:spTgt spid="159747">
                                            <p:txEl>
                                              <p:pRg st="5" end="5"/>
                                            </p:txEl>
                                          </p:spTgt>
                                        </p:tgtEl>
                                        <p:attrNameLst>
                                          <p:attrName>ppt_h</p:attrName>
                                        </p:attrNameLst>
                                      </p:cBhvr>
                                      <p:tavLst>
                                        <p:tav tm="0">
                                          <p:val>
                                            <p:fltVal val="0"/>
                                          </p:val>
                                        </p:tav>
                                        <p:tav tm="100000">
                                          <p:val>
                                            <p:strVal val="#ppt_h"/>
                                          </p:val>
                                        </p:tav>
                                      </p:tavLst>
                                    </p:anim>
                                  </p:childTnLst>
                                </p:cTn>
                              </p:par>
                            </p:childTnLst>
                          </p:cTn>
                        </p:par>
                        <p:par>
                          <p:cTn id="41" fill="hold" nodeType="afterGroup">
                            <p:stCondLst>
                              <p:cond delay="12000"/>
                            </p:stCondLst>
                            <p:childTnLst>
                              <p:par>
                                <p:cTn id="42" presetID="23" presetClass="entr" presetSubtype="16" fill="hold" grpId="0" nodeType="afterEffect">
                                  <p:stCondLst>
                                    <p:cond delay="0"/>
                                  </p:stCondLst>
                                  <p:childTnLst>
                                    <p:set>
                                      <p:cBhvr>
                                        <p:cTn id="43" dur="1" fill="hold">
                                          <p:stCondLst>
                                            <p:cond delay="0"/>
                                          </p:stCondLst>
                                        </p:cTn>
                                        <p:tgtEl>
                                          <p:spTgt spid="159747">
                                            <p:txEl>
                                              <p:pRg st="6" end="6"/>
                                            </p:txEl>
                                          </p:spTgt>
                                        </p:tgtEl>
                                        <p:attrNameLst>
                                          <p:attrName>style.visibility</p:attrName>
                                        </p:attrNameLst>
                                      </p:cBhvr>
                                      <p:to>
                                        <p:strVal val="visible"/>
                                      </p:to>
                                    </p:set>
                                    <p:anim calcmode="lin" valueType="num">
                                      <p:cBhvr>
                                        <p:cTn id="44" dur="3000" fill="hold"/>
                                        <p:tgtEl>
                                          <p:spTgt spid="159747">
                                            <p:txEl>
                                              <p:pRg st="6" end="6"/>
                                            </p:txEl>
                                          </p:spTgt>
                                        </p:tgtEl>
                                        <p:attrNameLst>
                                          <p:attrName>ppt_w</p:attrName>
                                        </p:attrNameLst>
                                      </p:cBhvr>
                                      <p:tavLst>
                                        <p:tav tm="0">
                                          <p:val>
                                            <p:fltVal val="0"/>
                                          </p:val>
                                        </p:tav>
                                        <p:tav tm="100000">
                                          <p:val>
                                            <p:strVal val="#ppt_w"/>
                                          </p:val>
                                        </p:tav>
                                      </p:tavLst>
                                    </p:anim>
                                    <p:anim calcmode="lin" valueType="num">
                                      <p:cBhvr>
                                        <p:cTn id="45" dur="3000" fill="hold"/>
                                        <p:tgtEl>
                                          <p:spTgt spid="159747">
                                            <p:txEl>
                                              <p:pRg st="6" end="6"/>
                                            </p:txEl>
                                          </p:spTgt>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5000"/>
                            </p:stCondLst>
                            <p:childTnLst>
                              <p:par>
                                <p:cTn id="47" presetID="23" presetClass="entr" presetSubtype="16" fill="hold" grpId="0" nodeType="afterEffect">
                                  <p:stCondLst>
                                    <p:cond delay="0"/>
                                  </p:stCondLst>
                                  <p:childTnLst>
                                    <p:set>
                                      <p:cBhvr>
                                        <p:cTn id="48" dur="1" fill="hold">
                                          <p:stCondLst>
                                            <p:cond delay="0"/>
                                          </p:stCondLst>
                                        </p:cTn>
                                        <p:tgtEl>
                                          <p:spTgt spid="159747">
                                            <p:txEl>
                                              <p:pRg st="7" end="7"/>
                                            </p:txEl>
                                          </p:spTgt>
                                        </p:tgtEl>
                                        <p:attrNameLst>
                                          <p:attrName>style.visibility</p:attrName>
                                        </p:attrNameLst>
                                      </p:cBhvr>
                                      <p:to>
                                        <p:strVal val="visible"/>
                                      </p:to>
                                    </p:set>
                                    <p:anim calcmode="lin" valueType="num">
                                      <p:cBhvr>
                                        <p:cTn id="49" dur="3000" fill="hold"/>
                                        <p:tgtEl>
                                          <p:spTgt spid="159747">
                                            <p:txEl>
                                              <p:pRg st="7" end="7"/>
                                            </p:txEl>
                                          </p:spTgt>
                                        </p:tgtEl>
                                        <p:attrNameLst>
                                          <p:attrName>ppt_w</p:attrName>
                                        </p:attrNameLst>
                                      </p:cBhvr>
                                      <p:tavLst>
                                        <p:tav tm="0">
                                          <p:val>
                                            <p:fltVal val="0"/>
                                          </p:val>
                                        </p:tav>
                                        <p:tav tm="100000">
                                          <p:val>
                                            <p:strVal val="#ppt_w"/>
                                          </p:val>
                                        </p:tav>
                                      </p:tavLst>
                                    </p:anim>
                                    <p:anim calcmode="lin" valueType="num">
                                      <p:cBhvr>
                                        <p:cTn id="50" dur="3000" fill="hold"/>
                                        <p:tgtEl>
                                          <p:spTgt spid="159747">
                                            <p:txEl>
                                              <p:pRg st="7" end="7"/>
                                            </p:txEl>
                                          </p:spTgt>
                                        </p:tgtEl>
                                        <p:attrNameLst>
                                          <p:attrName>ppt_h</p:attrName>
                                        </p:attrNameLst>
                                      </p:cBhvr>
                                      <p:tavLst>
                                        <p:tav tm="0">
                                          <p:val>
                                            <p:fltVal val="0"/>
                                          </p:val>
                                        </p:tav>
                                        <p:tav tm="100000">
                                          <p:val>
                                            <p:strVal val="#ppt_h"/>
                                          </p:val>
                                        </p:tav>
                                      </p:tavLst>
                                    </p:anim>
                                  </p:childTnLst>
                                </p:cTn>
                              </p:par>
                            </p:childTnLst>
                          </p:cTn>
                        </p:par>
                        <p:par>
                          <p:cTn id="51" fill="hold" nodeType="afterGroup">
                            <p:stCondLst>
                              <p:cond delay="18000"/>
                            </p:stCondLst>
                            <p:childTnLst>
                              <p:par>
                                <p:cTn id="52" presetID="23" presetClass="entr" presetSubtype="16" fill="hold" grpId="0" nodeType="afterEffect">
                                  <p:stCondLst>
                                    <p:cond delay="0"/>
                                  </p:stCondLst>
                                  <p:childTnLst>
                                    <p:set>
                                      <p:cBhvr>
                                        <p:cTn id="53" dur="1" fill="hold">
                                          <p:stCondLst>
                                            <p:cond delay="0"/>
                                          </p:stCondLst>
                                        </p:cTn>
                                        <p:tgtEl>
                                          <p:spTgt spid="159747">
                                            <p:txEl>
                                              <p:pRg st="8" end="8"/>
                                            </p:txEl>
                                          </p:spTgt>
                                        </p:tgtEl>
                                        <p:attrNameLst>
                                          <p:attrName>style.visibility</p:attrName>
                                        </p:attrNameLst>
                                      </p:cBhvr>
                                      <p:to>
                                        <p:strVal val="visible"/>
                                      </p:to>
                                    </p:set>
                                    <p:anim calcmode="lin" valueType="num">
                                      <p:cBhvr>
                                        <p:cTn id="54" dur="3000" fill="hold"/>
                                        <p:tgtEl>
                                          <p:spTgt spid="159747">
                                            <p:txEl>
                                              <p:pRg st="8" end="8"/>
                                            </p:txEl>
                                          </p:spTgt>
                                        </p:tgtEl>
                                        <p:attrNameLst>
                                          <p:attrName>ppt_w</p:attrName>
                                        </p:attrNameLst>
                                      </p:cBhvr>
                                      <p:tavLst>
                                        <p:tav tm="0">
                                          <p:val>
                                            <p:fltVal val="0"/>
                                          </p:val>
                                        </p:tav>
                                        <p:tav tm="100000">
                                          <p:val>
                                            <p:strVal val="#ppt_w"/>
                                          </p:val>
                                        </p:tav>
                                      </p:tavLst>
                                    </p:anim>
                                    <p:anim calcmode="lin" valueType="num">
                                      <p:cBhvr>
                                        <p:cTn id="55" dur="3000" fill="hold"/>
                                        <p:tgtEl>
                                          <p:spTgt spid="15974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smtClean="0">
                <a:ea typeface="ＭＳ Ｐゴシック" pitchFamily="34" charset="-128"/>
              </a:rPr>
              <a:t>Plus / Minus  Tolerancing</a:t>
            </a:r>
          </a:p>
        </p:txBody>
      </p:sp>
      <p:sp>
        <p:nvSpPr>
          <p:cNvPr id="169987" name="Rectangle 3"/>
          <p:cNvSpPr>
            <a:spLocks noGrp="1" noChangeArrowheads="1"/>
          </p:cNvSpPr>
          <p:nvPr>
            <p:ph type="body" idx="1"/>
          </p:nvPr>
        </p:nvSpPr>
        <p:spPr>
          <a:xfrm>
            <a:off x="630238" y="920750"/>
            <a:ext cx="4102100" cy="5478463"/>
          </a:xfrm>
        </p:spPr>
        <p:txBody>
          <a:bodyPr/>
          <a:lstStyle/>
          <a:p>
            <a:pPr eaLnBrk="1" hangingPunct="1"/>
            <a:r>
              <a:rPr lang="en-US" altLang="en-US" sz="1600" smtClean="0">
                <a:ea typeface="ＭＳ Ｐゴシック" pitchFamily="34" charset="-128"/>
              </a:rPr>
              <a:t>Plus/ Minus tolerancing, or limit tolerancing is a two-dimensional system.</a:t>
            </a:r>
          </a:p>
          <a:p>
            <a:pPr eaLnBrk="1" hangingPunct="1"/>
            <a:r>
              <a:rPr lang="en-US" altLang="en-US" sz="1600" smtClean="0">
                <a:ea typeface="ＭＳ Ｐゴシック" pitchFamily="34" charset="-128"/>
              </a:rPr>
              <a:t>When the product designer, using drafting or CAD equipment draws the part, the lines are straight, angles are perfect, and the holes are perfectly round.</a:t>
            </a:r>
          </a:p>
          <a:p>
            <a:pPr eaLnBrk="1" hangingPunct="1"/>
            <a:r>
              <a:rPr lang="en-US" altLang="en-US" sz="1600" smtClean="0">
                <a:ea typeface="ＭＳ Ｐゴシック" pitchFamily="34" charset="-128"/>
              </a:rPr>
              <a:t>When the part is produced in a manufacturing process, there will be errors.</a:t>
            </a:r>
          </a:p>
          <a:p>
            <a:pPr eaLnBrk="1" hangingPunct="1"/>
            <a:r>
              <a:rPr lang="en-US" altLang="en-US" sz="1600" smtClean="0">
                <a:ea typeface="ＭＳ Ｐゴシック" pitchFamily="34" charset="-128"/>
              </a:rPr>
              <a:t>The variations in the corners and surfaces will be undetectable to the human eye.</a:t>
            </a:r>
          </a:p>
          <a:p>
            <a:pPr eaLnBrk="1" hangingPunct="1"/>
            <a:r>
              <a:rPr lang="en-US" altLang="en-US" sz="1600" smtClean="0">
                <a:ea typeface="ＭＳ Ｐゴシック" pitchFamily="34" charset="-128"/>
              </a:rPr>
              <a:t>The variations can be picked up using precise measurements such as a CMM.</a:t>
            </a:r>
          </a:p>
        </p:txBody>
      </p:sp>
      <p:pic>
        <p:nvPicPr>
          <p:cNvPr id="169988" name="Picture 4" descr="t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663" y="1001713"/>
            <a:ext cx="3878262"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1000" fill="hold"/>
                                        <p:tgtEl>
                                          <p:spTgt spid="169986"/>
                                        </p:tgtEl>
                                        <p:attrNameLst>
                                          <p:attrName>ppt_w</p:attrName>
                                        </p:attrNameLst>
                                      </p:cBhvr>
                                      <p:tavLst>
                                        <p:tav tm="0">
                                          <p:val>
                                            <p:strVal val="#ppt_w+.3"/>
                                          </p:val>
                                        </p:tav>
                                        <p:tav tm="100000">
                                          <p:val>
                                            <p:strVal val="#ppt_w"/>
                                          </p:val>
                                        </p:tav>
                                      </p:tavLst>
                                    </p:anim>
                                    <p:anim calcmode="lin" valueType="num">
                                      <p:cBhvr>
                                        <p:cTn id="8" dur="1000" fill="hold"/>
                                        <p:tgtEl>
                                          <p:spTgt spid="169986"/>
                                        </p:tgtEl>
                                        <p:attrNameLst>
                                          <p:attrName>ppt_h</p:attrName>
                                        </p:attrNameLst>
                                      </p:cBhvr>
                                      <p:tavLst>
                                        <p:tav tm="0">
                                          <p:val>
                                            <p:strVal val="#ppt_h"/>
                                          </p:val>
                                        </p:tav>
                                        <p:tav tm="100000">
                                          <p:val>
                                            <p:strVal val="#ppt_h"/>
                                          </p:val>
                                        </p:tav>
                                      </p:tavLst>
                                    </p:anim>
                                    <p:animEffect transition="in" filter="fade">
                                      <p:cBhvr>
                                        <p:cTn id="9" dur="1000"/>
                                        <p:tgtEl>
                                          <p:spTgt spid="1699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69987">
                                            <p:txEl>
                                              <p:pRg st="0" end="0"/>
                                            </p:txEl>
                                          </p:spTgt>
                                        </p:tgtEl>
                                        <p:attrNameLst>
                                          <p:attrName>style.visibility</p:attrName>
                                        </p:attrNameLst>
                                      </p:cBhvr>
                                      <p:to>
                                        <p:strVal val="visible"/>
                                      </p:to>
                                    </p:set>
                                    <p:anim calcmode="lin" valueType="num">
                                      <p:cBhvr>
                                        <p:cTn id="14" dur="2000" fill="hold"/>
                                        <p:tgtEl>
                                          <p:spTgt spid="169987">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169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69987">
                                            <p:txEl>
                                              <p:pRg st="1" end="1"/>
                                            </p:txEl>
                                          </p:spTgt>
                                        </p:tgtEl>
                                        <p:attrNameLst>
                                          <p:attrName>style.visibility</p:attrName>
                                        </p:attrNameLst>
                                      </p:cBhvr>
                                      <p:to>
                                        <p:strVal val="visible"/>
                                      </p:to>
                                    </p:set>
                                    <p:anim calcmode="lin" valueType="num">
                                      <p:cBhvr>
                                        <p:cTn id="20" dur="2000" fill="hold"/>
                                        <p:tgtEl>
                                          <p:spTgt spid="169987">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169987">
                                            <p:txEl>
                                              <p:pRg st="1" end="1"/>
                                            </p:txEl>
                                          </p:spTgt>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69988"/>
                                        </p:tgtEl>
                                        <p:attrNameLst>
                                          <p:attrName>style.visibility</p:attrName>
                                        </p:attrNameLst>
                                      </p:cBhvr>
                                      <p:to>
                                        <p:strVal val="visible"/>
                                      </p:to>
                                    </p:set>
                                    <p:anim calcmode="lin" valueType="num">
                                      <p:cBhvr>
                                        <p:cTn id="25" dur="3000" fill="hold"/>
                                        <p:tgtEl>
                                          <p:spTgt spid="169988"/>
                                        </p:tgtEl>
                                        <p:attrNameLst>
                                          <p:attrName>ppt_w</p:attrName>
                                        </p:attrNameLst>
                                      </p:cBhvr>
                                      <p:tavLst>
                                        <p:tav tm="0">
                                          <p:val>
                                            <p:fltVal val="0"/>
                                          </p:val>
                                        </p:tav>
                                        <p:tav tm="100000">
                                          <p:val>
                                            <p:strVal val="#ppt_w"/>
                                          </p:val>
                                        </p:tav>
                                      </p:tavLst>
                                    </p:anim>
                                    <p:anim calcmode="lin" valueType="num">
                                      <p:cBhvr>
                                        <p:cTn id="26" dur="3000" fill="hold"/>
                                        <p:tgtEl>
                                          <p:spTgt spid="16998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9987">
                                            <p:txEl>
                                              <p:pRg st="2" end="2"/>
                                            </p:txEl>
                                          </p:spTgt>
                                        </p:tgtEl>
                                        <p:attrNameLst>
                                          <p:attrName>style.visibility</p:attrName>
                                        </p:attrNameLst>
                                      </p:cBhvr>
                                      <p:to>
                                        <p:strVal val="visible"/>
                                      </p:to>
                                    </p:set>
                                    <p:anim calcmode="lin" valueType="num">
                                      <p:cBhvr>
                                        <p:cTn id="31" dur="2000" fill="hold"/>
                                        <p:tgtEl>
                                          <p:spTgt spid="169987">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1699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9987">
                                            <p:txEl>
                                              <p:pRg st="3" end="3"/>
                                            </p:txEl>
                                          </p:spTgt>
                                        </p:tgtEl>
                                        <p:attrNameLst>
                                          <p:attrName>style.visibility</p:attrName>
                                        </p:attrNameLst>
                                      </p:cBhvr>
                                      <p:to>
                                        <p:strVal val="visible"/>
                                      </p:to>
                                    </p:set>
                                    <p:anim calcmode="lin" valueType="num">
                                      <p:cBhvr>
                                        <p:cTn id="37" dur="2000" fill="hold"/>
                                        <p:tgtEl>
                                          <p:spTgt spid="169987">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1699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9987">
                                            <p:txEl>
                                              <p:pRg st="4" end="4"/>
                                            </p:txEl>
                                          </p:spTgt>
                                        </p:tgtEl>
                                        <p:attrNameLst>
                                          <p:attrName>style.visibility</p:attrName>
                                        </p:attrNameLst>
                                      </p:cBhvr>
                                      <p:to>
                                        <p:strVal val="visible"/>
                                      </p:to>
                                    </p:set>
                                    <p:anim calcmode="lin" valueType="num">
                                      <p:cBhvr>
                                        <p:cTn id="43" dur="2000" fill="hold"/>
                                        <p:tgtEl>
                                          <p:spTgt spid="169987">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16998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altLang="en-US" smtClean="0">
                <a:ea typeface="ＭＳ Ｐゴシック" pitchFamily="34" charset="-128"/>
              </a:rPr>
              <a:t>Plus / Minus  Tolerancing  (con’t)</a:t>
            </a:r>
          </a:p>
        </p:txBody>
      </p:sp>
      <p:sp>
        <p:nvSpPr>
          <p:cNvPr id="171011" name="Rectangle 3"/>
          <p:cNvSpPr>
            <a:spLocks noGrp="1" noChangeArrowheads="1"/>
          </p:cNvSpPr>
          <p:nvPr>
            <p:ph type="body" idx="1"/>
          </p:nvPr>
        </p:nvSpPr>
        <p:spPr/>
        <p:txBody>
          <a:bodyPr/>
          <a:lstStyle/>
          <a:p>
            <a:pPr eaLnBrk="1" hangingPunct="1"/>
            <a:r>
              <a:rPr lang="en-US" altLang="en-US" smtClean="0">
                <a:ea typeface="ＭＳ Ｐゴシック" pitchFamily="34" charset="-128"/>
              </a:rPr>
              <a:t>In a plus/minus tolerancing system, the datums are implied and therefore, are open to varying interpretations.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Plus/minus tolerancing works well when you are considering individual features.  However, when you are looking at the relationship between individual features, plus/minus tolerancing is extremely limited.</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With the dawn of CAD systems and CMMs, it has become increasingly important to describe parts in three dimensional terms, and plus/minus tolerancing is simply not precise enough.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 from="(-#ppt_w/2)" to="(#ppt_x)" calcmode="lin" valueType="num">
                                      <p:cBhvr>
                                        <p:cTn id="7" dur="600" fill="hold">
                                          <p:stCondLst>
                                            <p:cond delay="0"/>
                                          </p:stCondLst>
                                        </p:cTn>
                                        <p:tgtEl>
                                          <p:spTgt spid="171010"/>
                                        </p:tgtEl>
                                        <p:attrNameLst>
                                          <p:attrName>ppt_x</p:attrName>
                                        </p:attrNameLst>
                                      </p:cBhvr>
                                    </p:anim>
                                    <p:anim from="0" to="-1.0" calcmode="lin" valueType="num">
                                      <p:cBhvr>
                                        <p:cTn id="8" dur="200" decel="50000" autoRev="1" fill="hold">
                                          <p:stCondLst>
                                            <p:cond delay="600"/>
                                          </p:stCondLst>
                                        </p:cTn>
                                        <p:tgtEl>
                                          <p:spTgt spid="171010"/>
                                        </p:tgtEl>
                                        <p:attrNameLst>
                                          <p:attrName>xshear</p:attrName>
                                        </p:attrNameLst>
                                      </p:cBhvr>
                                    </p:anim>
                                    <p:animScale>
                                      <p:cBhvr>
                                        <p:cTn id="9" dur="200" decel="100000" autoRev="1" fill="hold">
                                          <p:stCondLst>
                                            <p:cond delay="600"/>
                                          </p:stCondLst>
                                        </p:cTn>
                                        <p:tgtEl>
                                          <p:spTgt spid="171010"/>
                                        </p:tgtEl>
                                      </p:cBhvr>
                                      <p:from x="100000" y="100000"/>
                                      <p:to x="80000" y="100000"/>
                                    </p:animScale>
                                    <p:anim by="(#ppt_h/3+#ppt_w*0.1)" calcmode="lin" valueType="num">
                                      <p:cBhvr additive="sum">
                                        <p:cTn id="10" dur="200" decel="100000" autoRev="1" fill="hold">
                                          <p:stCondLst>
                                            <p:cond delay="600"/>
                                          </p:stCondLst>
                                        </p:cTn>
                                        <p:tgtEl>
                                          <p:spTgt spid="171010"/>
                                        </p:tgtEl>
                                        <p:attrNameLst>
                                          <p:attrName>ppt_x</p:attrName>
                                        </p:attrNameLst>
                                      </p:cBhvr>
                                    </p:anim>
                                  </p:childTnLst>
                                  <p:subTnLst>
                                    <p:animClr clrSpc="rgb" dir="cw">
                                      <p:cBhvr override="childStyle">
                                        <p:cTn dur="1" fill="hold" display="0" masterRel="nextClick" afterEffect="1"/>
                                        <p:tgtEl>
                                          <p:spTgt spid="171010"/>
                                        </p:tgtEl>
                                        <p:attrNameLst>
                                          <p:attrName>ppt_c</p:attrName>
                                        </p:attrNameLst>
                                      </p:cBhvr>
                                      <p:to>
                                        <a:srgbClr val="66FF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71011">
                                            <p:txEl>
                                              <p:pRg st="0" end="0"/>
                                            </p:txEl>
                                          </p:spTgt>
                                        </p:tgtEl>
                                        <p:attrNameLst>
                                          <p:attrName>style.visibility</p:attrName>
                                        </p:attrNameLst>
                                      </p:cBhvr>
                                      <p:to>
                                        <p:strVal val="visible"/>
                                      </p:to>
                                    </p:set>
                                    <p:anim calcmode="lin" valueType="num">
                                      <p:cBhvr>
                                        <p:cTn id="15" dur="2000" fill="hold"/>
                                        <p:tgtEl>
                                          <p:spTgt spid="171011">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171011">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1011">
                                            <p:txEl>
                                              <p:pRg st="0" end="0"/>
                                            </p:txEl>
                                          </p:spTgt>
                                        </p:tgtEl>
                                        <p:attrNameLst>
                                          <p:attrName>ppt_c</p:attrName>
                                        </p:attrNameLst>
                                      </p:cBhvr>
                                      <p:to>
                                        <a:srgbClr val="CCFF99"/>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71011">
                                            <p:txEl>
                                              <p:pRg st="2" end="2"/>
                                            </p:txEl>
                                          </p:spTgt>
                                        </p:tgtEl>
                                        <p:attrNameLst>
                                          <p:attrName>style.visibility</p:attrName>
                                        </p:attrNameLst>
                                      </p:cBhvr>
                                      <p:to>
                                        <p:strVal val="visible"/>
                                      </p:to>
                                    </p:set>
                                    <p:anim calcmode="lin" valueType="num">
                                      <p:cBhvr>
                                        <p:cTn id="21" dur="2000" fill="hold"/>
                                        <p:tgtEl>
                                          <p:spTgt spid="171011">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171011">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1011">
                                            <p:txEl>
                                              <p:pRg st="2" end="2"/>
                                            </p:txEl>
                                          </p:spTgt>
                                        </p:tgtEl>
                                        <p:attrNameLst>
                                          <p:attrName>ppt_c</p:attrName>
                                        </p:attrNameLst>
                                      </p:cBhvr>
                                      <p:to>
                                        <a:srgbClr val="CCFF99"/>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anim calcmode="lin" valueType="num">
                                      <p:cBhvr>
                                        <p:cTn id="27" dur="2000" fill="hold"/>
                                        <p:tgtEl>
                                          <p:spTgt spid="171011">
                                            <p:txEl>
                                              <p:pRg st="4" end="4"/>
                                            </p:txEl>
                                          </p:spTgt>
                                        </p:tgtEl>
                                        <p:attrNameLst>
                                          <p:attrName>ppt_w</p:attrName>
                                        </p:attrNameLst>
                                      </p:cBhvr>
                                      <p:tavLst>
                                        <p:tav tm="0">
                                          <p:val>
                                            <p:fltVal val="0"/>
                                          </p:val>
                                        </p:tav>
                                        <p:tav tm="100000">
                                          <p:val>
                                            <p:strVal val="#ppt_w"/>
                                          </p:val>
                                        </p:tav>
                                      </p:tavLst>
                                    </p:anim>
                                    <p:anim calcmode="lin" valueType="num">
                                      <p:cBhvr>
                                        <p:cTn id="28" dur="2000" fill="hold"/>
                                        <p:tgtEl>
                                          <p:spTgt spid="171011">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1011">
                                            <p:txEl>
                                              <p:pRg st="4" end="4"/>
                                            </p:txEl>
                                          </p:spTgt>
                                        </p:tgtEl>
                                        <p:attrNameLst>
                                          <p:attrName>ppt_c</p:attrName>
                                        </p:attrNameLst>
                                      </p:cBhvr>
                                      <p:to>
                                        <a:srgbClr val="CCFF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smtClean="0">
                <a:ea typeface="ＭＳ Ｐゴシック" pitchFamily="34" charset="-128"/>
              </a:rPr>
              <a:t>Geometric Tolerance Zones</a:t>
            </a:r>
          </a:p>
        </p:txBody>
      </p:sp>
      <p:sp>
        <p:nvSpPr>
          <p:cNvPr id="172035" name="Rectangle 3"/>
          <p:cNvSpPr>
            <a:spLocks noGrp="1" noChangeArrowheads="1"/>
          </p:cNvSpPr>
          <p:nvPr>
            <p:ph type="body" idx="1"/>
          </p:nvPr>
        </p:nvSpPr>
        <p:spPr/>
        <p:txBody>
          <a:bodyPr/>
          <a:lstStyle/>
          <a:p>
            <a:pPr eaLnBrk="1" hangingPunct="1"/>
            <a:r>
              <a:rPr lang="en-US" altLang="en-US" smtClean="0">
                <a:ea typeface="ＭＳ Ｐゴシック" pitchFamily="34" charset="-128"/>
              </a:rPr>
              <a:t>A geometric tolerancing system establishes a coordinate system on the part and uses limit tolerancing to define the form and size of each feature.</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Dimensions are theoretically exact and are used to define the part in relation to the coordinate system.</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The two most common geometric characteristics used to</a:t>
            </a:r>
          </a:p>
          <a:p>
            <a:pPr eaLnBrk="1" hangingPunct="1">
              <a:buFont typeface="Wingdings" pitchFamily="2" charset="2"/>
              <a:buNone/>
            </a:pPr>
            <a:r>
              <a:rPr lang="en-US" altLang="en-US" smtClean="0">
                <a:ea typeface="ＭＳ Ｐゴシック" pitchFamily="34" charset="-128"/>
              </a:rPr>
              <a:t>	define a feature are position and profile of the surface.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1000" fill="hold"/>
                                        <p:tgtEl>
                                          <p:spTgt spid="172034"/>
                                        </p:tgtEl>
                                        <p:attrNameLst>
                                          <p:attrName>ppt_w</p:attrName>
                                        </p:attrNameLst>
                                      </p:cBhvr>
                                      <p:tavLst>
                                        <p:tav tm="0">
                                          <p:val>
                                            <p:fltVal val="0"/>
                                          </p:val>
                                        </p:tav>
                                        <p:tav tm="100000">
                                          <p:val>
                                            <p:strVal val="#ppt_w"/>
                                          </p:val>
                                        </p:tav>
                                      </p:tavLst>
                                    </p:anim>
                                    <p:anim calcmode="lin" valueType="num">
                                      <p:cBhvr>
                                        <p:cTn id="8" dur="1000" fill="hold"/>
                                        <p:tgtEl>
                                          <p:spTgt spid="172034"/>
                                        </p:tgtEl>
                                        <p:attrNameLst>
                                          <p:attrName>ppt_h</p:attrName>
                                        </p:attrNameLst>
                                      </p:cBhvr>
                                      <p:tavLst>
                                        <p:tav tm="0">
                                          <p:val>
                                            <p:fltVal val="0"/>
                                          </p:val>
                                        </p:tav>
                                        <p:tav tm="100000">
                                          <p:val>
                                            <p:strVal val="#ppt_h"/>
                                          </p:val>
                                        </p:tav>
                                      </p:tavLst>
                                    </p:anim>
                                    <p:anim calcmode="lin" valueType="num">
                                      <p:cBhvr>
                                        <p:cTn id="9" dur="1000" fill="hold"/>
                                        <p:tgtEl>
                                          <p:spTgt spid="172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20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72035">
                                            <p:txEl>
                                              <p:pRg st="0" end="0"/>
                                            </p:txEl>
                                          </p:spTgt>
                                        </p:tgtEl>
                                        <p:attrNameLst>
                                          <p:attrName>style.visibility</p:attrName>
                                        </p:attrNameLst>
                                      </p:cBhvr>
                                      <p:to>
                                        <p:strVal val="visible"/>
                                      </p:to>
                                    </p:set>
                                    <p:anim calcmode="lin" valueType="num">
                                      <p:cBhvr>
                                        <p:cTn id="15" dur="1000" fill="hold"/>
                                        <p:tgtEl>
                                          <p:spTgt spid="172035">
                                            <p:txEl>
                                              <p:pRg st="0" end="0"/>
                                            </p:txEl>
                                          </p:spTgt>
                                        </p:tgtEl>
                                        <p:attrNameLst>
                                          <p:attrName>ppt_w</p:attrName>
                                        </p:attrNameLst>
                                      </p:cBhvr>
                                      <p:tavLst>
                                        <p:tav tm="0">
                                          <p:val>
                                            <p:strVal val="#ppt_w*0.05"/>
                                          </p:val>
                                        </p:tav>
                                        <p:tav tm="100000">
                                          <p:val>
                                            <p:strVal val="#ppt_w"/>
                                          </p:val>
                                        </p:tav>
                                      </p:tavLst>
                                    </p:anim>
                                    <p:anim calcmode="lin" valueType="num">
                                      <p:cBhvr>
                                        <p:cTn id="16" dur="1000" fill="hold"/>
                                        <p:tgtEl>
                                          <p:spTgt spid="172035">
                                            <p:txEl>
                                              <p:pRg st="0" end="0"/>
                                            </p:txEl>
                                          </p:spTgt>
                                        </p:tgtEl>
                                        <p:attrNameLst>
                                          <p:attrName>ppt_h</p:attrName>
                                        </p:attrNameLst>
                                      </p:cBhvr>
                                      <p:tavLst>
                                        <p:tav tm="0">
                                          <p:val>
                                            <p:strVal val="#ppt_h"/>
                                          </p:val>
                                        </p:tav>
                                        <p:tav tm="100000">
                                          <p:val>
                                            <p:strVal val="#ppt_h"/>
                                          </p:val>
                                        </p:tav>
                                      </p:tavLst>
                                    </p:anim>
                                    <p:anim calcmode="lin" valueType="num">
                                      <p:cBhvr>
                                        <p:cTn id="17" dur="1000" fill="hold"/>
                                        <p:tgtEl>
                                          <p:spTgt spid="172035">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72035">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17203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172035">
                                            <p:txEl>
                                              <p:pRg st="2" end="2"/>
                                            </p:txEl>
                                          </p:spTgt>
                                        </p:tgtEl>
                                        <p:attrNameLst>
                                          <p:attrName>style.visibility</p:attrName>
                                        </p:attrNameLst>
                                      </p:cBhvr>
                                      <p:to>
                                        <p:strVal val="visible"/>
                                      </p:to>
                                    </p:set>
                                    <p:anim calcmode="lin" valueType="num">
                                      <p:cBhvr>
                                        <p:cTn id="24" dur="1000" fill="hold"/>
                                        <p:tgtEl>
                                          <p:spTgt spid="172035">
                                            <p:txEl>
                                              <p:pRg st="2" end="2"/>
                                            </p:txEl>
                                          </p:spTgt>
                                        </p:tgtEl>
                                        <p:attrNameLst>
                                          <p:attrName>ppt_w</p:attrName>
                                        </p:attrNameLst>
                                      </p:cBhvr>
                                      <p:tavLst>
                                        <p:tav tm="0">
                                          <p:val>
                                            <p:strVal val="#ppt_w*0.05"/>
                                          </p:val>
                                        </p:tav>
                                        <p:tav tm="100000">
                                          <p:val>
                                            <p:strVal val="#ppt_w"/>
                                          </p:val>
                                        </p:tav>
                                      </p:tavLst>
                                    </p:anim>
                                    <p:anim calcmode="lin" valueType="num">
                                      <p:cBhvr>
                                        <p:cTn id="25" dur="1000" fill="hold"/>
                                        <p:tgtEl>
                                          <p:spTgt spid="172035">
                                            <p:txEl>
                                              <p:pRg st="2" end="2"/>
                                            </p:txEl>
                                          </p:spTgt>
                                        </p:tgtEl>
                                        <p:attrNameLst>
                                          <p:attrName>ppt_h</p:attrName>
                                        </p:attrNameLst>
                                      </p:cBhvr>
                                      <p:tavLst>
                                        <p:tav tm="0">
                                          <p:val>
                                            <p:strVal val="#ppt_h"/>
                                          </p:val>
                                        </p:tav>
                                        <p:tav tm="100000">
                                          <p:val>
                                            <p:strVal val="#ppt_h"/>
                                          </p:val>
                                        </p:tav>
                                      </p:tavLst>
                                    </p:anim>
                                    <p:anim calcmode="lin" valueType="num">
                                      <p:cBhvr>
                                        <p:cTn id="26" dur="1000" fill="hold"/>
                                        <p:tgtEl>
                                          <p:spTgt spid="17203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172035">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172035">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172035">
                                            <p:txEl>
                                              <p:pRg st="4" end="4"/>
                                            </p:txEl>
                                          </p:spTgt>
                                        </p:tgtEl>
                                        <p:attrNameLst>
                                          <p:attrName>style.visibility</p:attrName>
                                        </p:attrNameLst>
                                      </p:cBhvr>
                                      <p:to>
                                        <p:strVal val="visible"/>
                                      </p:to>
                                    </p:set>
                                    <p:anim calcmode="lin" valueType="num">
                                      <p:cBhvr>
                                        <p:cTn id="33" dur="1000" fill="hold"/>
                                        <p:tgtEl>
                                          <p:spTgt spid="172035">
                                            <p:txEl>
                                              <p:pRg st="4" end="4"/>
                                            </p:txEl>
                                          </p:spTgt>
                                        </p:tgtEl>
                                        <p:attrNameLst>
                                          <p:attrName>ppt_w</p:attrName>
                                        </p:attrNameLst>
                                      </p:cBhvr>
                                      <p:tavLst>
                                        <p:tav tm="0">
                                          <p:val>
                                            <p:strVal val="#ppt_w*0.05"/>
                                          </p:val>
                                        </p:tav>
                                        <p:tav tm="100000">
                                          <p:val>
                                            <p:strVal val="#ppt_w"/>
                                          </p:val>
                                        </p:tav>
                                      </p:tavLst>
                                    </p:anim>
                                    <p:anim calcmode="lin" valueType="num">
                                      <p:cBhvr>
                                        <p:cTn id="34" dur="1000" fill="hold"/>
                                        <p:tgtEl>
                                          <p:spTgt spid="172035">
                                            <p:txEl>
                                              <p:pRg st="4" end="4"/>
                                            </p:txEl>
                                          </p:spTgt>
                                        </p:tgtEl>
                                        <p:attrNameLst>
                                          <p:attrName>ppt_h</p:attrName>
                                        </p:attrNameLst>
                                      </p:cBhvr>
                                      <p:tavLst>
                                        <p:tav tm="0">
                                          <p:val>
                                            <p:strVal val="#ppt_h"/>
                                          </p:val>
                                        </p:tav>
                                        <p:tav tm="100000">
                                          <p:val>
                                            <p:strVal val="#ppt_h"/>
                                          </p:val>
                                        </p:tav>
                                      </p:tavLst>
                                    </p:anim>
                                    <p:anim calcmode="lin" valueType="num">
                                      <p:cBhvr>
                                        <p:cTn id="35" dur="1000" fill="hold"/>
                                        <p:tgtEl>
                                          <p:spTgt spid="17203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72035">
                                            <p:txEl>
                                              <p:pRg st="4" end="4"/>
                                            </p:txEl>
                                          </p:spTgt>
                                        </p:tgtEl>
                                        <p:attrNameLst>
                                          <p:attrName>ppt_y</p:attrName>
                                        </p:attrNameLst>
                                      </p:cBhvr>
                                      <p:tavLst>
                                        <p:tav tm="0">
                                          <p:val>
                                            <p:strVal val="#ppt_y"/>
                                          </p:val>
                                        </p:tav>
                                        <p:tav tm="100000">
                                          <p:val>
                                            <p:strVal val="#ppt_y"/>
                                          </p:val>
                                        </p:tav>
                                      </p:tavLst>
                                    </p:anim>
                                    <p:animEffect transition="in" filter="fade">
                                      <p:cBhvr>
                                        <p:cTn id="37" dur="1000"/>
                                        <p:tgtEl>
                                          <p:spTgt spid="172035">
                                            <p:txEl>
                                              <p:pRg st="4" end="4"/>
                                            </p:txEl>
                                          </p:spTgt>
                                        </p:tgtEl>
                                      </p:cBhvr>
                                    </p:animEffect>
                                  </p:childTnLst>
                                </p:cTn>
                              </p:par>
                              <p:par>
                                <p:cTn id="38" presetID="54" presetClass="entr" presetSubtype="0" accel="100000" fill="hold" grpId="0" nodeType="withEffect">
                                  <p:stCondLst>
                                    <p:cond delay="0"/>
                                  </p:stCondLst>
                                  <p:childTnLst>
                                    <p:set>
                                      <p:cBhvr>
                                        <p:cTn id="39" dur="1" fill="hold">
                                          <p:stCondLst>
                                            <p:cond delay="0"/>
                                          </p:stCondLst>
                                        </p:cTn>
                                        <p:tgtEl>
                                          <p:spTgt spid="172035">
                                            <p:txEl>
                                              <p:pRg st="5" end="5"/>
                                            </p:txEl>
                                          </p:spTgt>
                                        </p:tgtEl>
                                        <p:attrNameLst>
                                          <p:attrName>style.visibility</p:attrName>
                                        </p:attrNameLst>
                                      </p:cBhvr>
                                      <p:to>
                                        <p:strVal val="visible"/>
                                      </p:to>
                                    </p:set>
                                    <p:anim calcmode="lin" valueType="num">
                                      <p:cBhvr>
                                        <p:cTn id="40" dur="1000" fill="hold"/>
                                        <p:tgtEl>
                                          <p:spTgt spid="172035">
                                            <p:txEl>
                                              <p:pRg st="5" end="5"/>
                                            </p:txEl>
                                          </p:spTgt>
                                        </p:tgtEl>
                                        <p:attrNameLst>
                                          <p:attrName>ppt_w</p:attrName>
                                        </p:attrNameLst>
                                      </p:cBhvr>
                                      <p:tavLst>
                                        <p:tav tm="0">
                                          <p:val>
                                            <p:strVal val="#ppt_w*0.05"/>
                                          </p:val>
                                        </p:tav>
                                        <p:tav tm="100000">
                                          <p:val>
                                            <p:strVal val="#ppt_w"/>
                                          </p:val>
                                        </p:tav>
                                      </p:tavLst>
                                    </p:anim>
                                    <p:anim calcmode="lin" valueType="num">
                                      <p:cBhvr>
                                        <p:cTn id="41" dur="1000" fill="hold"/>
                                        <p:tgtEl>
                                          <p:spTgt spid="172035">
                                            <p:txEl>
                                              <p:pRg st="5" end="5"/>
                                            </p:txEl>
                                          </p:spTgt>
                                        </p:tgtEl>
                                        <p:attrNameLst>
                                          <p:attrName>ppt_h</p:attrName>
                                        </p:attrNameLst>
                                      </p:cBhvr>
                                      <p:tavLst>
                                        <p:tav tm="0">
                                          <p:val>
                                            <p:strVal val="#ppt_h"/>
                                          </p:val>
                                        </p:tav>
                                        <p:tav tm="100000">
                                          <p:val>
                                            <p:strVal val="#ppt_h"/>
                                          </p:val>
                                        </p:tav>
                                      </p:tavLst>
                                    </p:anim>
                                    <p:anim calcmode="lin" valueType="num">
                                      <p:cBhvr>
                                        <p:cTn id="42" dur="1000" fill="hold"/>
                                        <p:tgtEl>
                                          <p:spTgt spid="172035">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172035">
                                            <p:txEl>
                                              <p:pRg st="5" end="5"/>
                                            </p:txEl>
                                          </p:spTgt>
                                        </p:tgtEl>
                                        <p:attrNameLst>
                                          <p:attrName>ppt_y</p:attrName>
                                        </p:attrNameLst>
                                      </p:cBhvr>
                                      <p:tavLst>
                                        <p:tav tm="0">
                                          <p:val>
                                            <p:strVal val="#ppt_y"/>
                                          </p:val>
                                        </p:tav>
                                        <p:tav tm="100000">
                                          <p:val>
                                            <p:strVal val="#ppt_y"/>
                                          </p:val>
                                        </p:tav>
                                      </p:tavLst>
                                    </p:anim>
                                    <p:animEffect transition="in" filter="fade">
                                      <p:cBhvr>
                                        <p:cTn id="44" dur="10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altLang="en-US" smtClean="0">
                <a:ea typeface="ＭＳ Ｐゴシック" pitchFamily="34" charset="-128"/>
              </a:rPr>
              <a:t>Geometric Tolerance Zones (con’t)</a:t>
            </a:r>
          </a:p>
        </p:txBody>
      </p:sp>
      <p:sp>
        <p:nvSpPr>
          <p:cNvPr id="143363" name="Rectangle 3"/>
          <p:cNvSpPr>
            <a:spLocks noGrp="1" noChangeArrowheads="1"/>
          </p:cNvSpPr>
          <p:nvPr>
            <p:ph type="body" idx="1"/>
          </p:nvPr>
        </p:nvSpPr>
        <p:spPr>
          <a:xfrm>
            <a:off x="746125" y="820738"/>
            <a:ext cx="8054975" cy="5405437"/>
          </a:xfrm>
        </p:spPr>
        <p:txBody>
          <a:bodyPr/>
          <a:lstStyle/>
          <a:p>
            <a:pPr eaLnBrk="1" hangingPunct="1"/>
            <a:r>
              <a:rPr lang="en-US" altLang="en-US" sz="1600" smtClean="0">
                <a:ea typeface="ＭＳ Ｐゴシック" pitchFamily="34" charset="-128"/>
              </a:rPr>
              <a:t>Referring to the angle block below, position tolerance is located in the first block of the feature control frame.  It specifies the </a:t>
            </a:r>
            <a:r>
              <a:rPr lang="en-US" altLang="en-US" sz="1600" i="1" smtClean="0">
                <a:ea typeface="ＭＳ Ｐゴシック" pitchFamily="34" charset="-128"/>
              </a:rPr>
              <a:t>tolerance</a:t>
            </a:r>
            <a:r>
              <a:rPr lang="en-US" altLang="en-US" sz="1600" smtClean="0">
                <a:ea typeface="ＭＳ Ｐゴシック" pitchFamily="34" charset="-128"/>
              </a:rPr>
              <a:t> for the location of the hole on the angle block.  The “boxed dimensions” define what the exact location of the center of the hole should be.  1.000 x 1.500.  The position tolerance block states that the center of the hole can vary no more than .010 inches from that perfect position, under Maximum Material Condition.  The position tolerance zone determines the ability of the equipment used to produce the part within limits.  The tighter the position tolerance is, the more capable the equipment.  Position tolerance is merely a more concise manner in which to communicate production requirements.</a:t>
            </a:r>
          </a:p>
        </p:txBody>
      </p:sp>
      <p:pic>
        <p:nvPicPr>
          <p:cNvPr id="143364" name="Picture 4" descr="gd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3627438"/>
            <a:ext cx="54673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anim from="(-#ppt_w/2)" to="(#ppt_x)" calcmode="lin" valueType="num">
                                      <p:cBhvr>
                                        <p:cTn id="7" dur="600" fill="hold">
                                          <p:stCondLst>
                                            <p:cond delay="0"/>
                                          </p:stCondLst>
                                        </p:cTn>
                                        <p:tgtEl>
                                          <p:spTgt spid="173058"/>
                                        </p:tgtEl>
                                        <p:attrNameLst>
                                          <p:attrName>ppt_x</p:attrName>
                                        </p:attrNameLst>
                                      </p:cBhvr>
                                    </p:anim>
                                    <p:anim from="0" to="-1.0" calcmode="lin" valueType="num">
                                      <p:cBhvr>
                                        <p:cTn id="8" dur="200" decel="50000" autoRev="1" fill="hold">
                                          <p:stCondLst>
                                            <p:cond delay="600"/>
                                          </p:stCondLst>
                                        </p:cTn>
                                        <p:tgtEl>
                                          <p:spTgt spid="173058"/>
                                        </p:tgtEl>
                                        <p:attrNameLst>
                                          <p:attrName>xshear</p:attrName>
                                        </p:attrNameLst>
                                      </p:cBhvr>
                                    </p:anim>
                                    <p:animScale>
                                      <p:cBhvr>
                                        <p:cTn id="9" dur="200" decel="100000" autoRev="1" fill="hold">
                                          <p:stCondLst>
                                            <p:cond delay="600"/>
                                          </p:stCondLst>
                                        </p:cTn>
                                        <p:tgtEl>
                                          <p:spTgt spid="173058"/>
                                        </p:tgtEl>
                                      </p:cBhvr>
                                      <p:from x="100000" y="100000"/>
                                      <p:to x="80000" y="100000"/>
                                    </p:animScale>
                                    <p:anim by="(#ppt_h/3+#ppt_w*0.1)" calcmode="lin" valueType="num">
                                      <p:cBhvr additive="sum">
                                        <p:cTn id="10" dur="200" decel="100000" autoRev="1" fill="hold">
                                          <p:stCondLst>
                                            <p:cond delay="600"/>
                                          </p:stCondLst>
                                        </p:cTn>
                                        <p:tgtEl>
                                          <p:spTgt spid="17305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8750"/>
            <a:ext cx="8229600" cy="765175"/>
          </a:xfrm>
        </p:spPr>
        <p:txBody>
          <a:bodyPr/>
          <a:lstStyle/>
          <a:p>
            <a:pPr eaLnBrk="1" hangingPunct="1"/>
            <a:r>
              <a:rPr lang="en-US" altLang="en-US" sz="4000" b="1" smtClean="0">
                <a:ea typeface="ＭＳ Ｐゴシック" pitchFamily="34" charset="-128"/>
              </a:rPr>
              <a:t>The GD&amp;T Process</a:t>
            </a:r>
          </a:p>
        </p:txBody>
      </p:sp>
      <p:sp>
        <p:nvSpPr>
          <p:cNvPr id="9219" name="Rectangle 3"/>
          <p:cNvSpPr>
            <a:spLocks noGrp="1" noChangeArrowheads="1"/>
          </p:cNvSpPr>
          <p:nvPr>
            <p:ph type="body" idx="1"/>
          </p:nvPr>
        </p:nvSpPr>
        <p:spPr>
          <a:xfrm>
            <a:off x="457200" y="1079500"/>
            <a:ext cx="8229600" cy="5197475"/>
          </a:xfrm>
          <a:solidFill>
            <a:srgbClr val="000000"/>
          </a:solidFill>
        </p:spPr>
        <p:txBody>
          <a:bodyPr/>
          <a:lstStyle/>
          <a:p>
            <a:pPr eaLnBrk="1" hangingPunct="1"/>
            <a:r>
              <a:rPr lang="en-US" altLang="en-US" sz="2800" b="1" i="1" smtClean="0">
                <a:solidFill>
                  <a:srgbClr val="99FF66"/>
                </a:solidFill>
                <a:effectLst>
                  <a:outerShdw blurRad="38100" dist="38100" dir="2700000" algn="tl">
                    <a:srgbClr val="FFFFFF"/>
                  </a:outerShdw>
                </a:effectLst>
                <a:ea typeface="ＭＳ Ｐゴシック" pitchFamily="34" charset="-128"/>
              </a:rPr>
              <a:t>What is GD&amp;T ?</a:t>
            </a:r>
          </a:p>
          <a:p>
            <a:pPr lvl="1" eaLnBrk="1" hangingPunct="1"/>
            <a:r>
              <a:rPr lang="en-US" altLang="en-US" sz="1600" b="1" smtClean="0">
                <a:effectLst>
                  <a:outerShdw blurRad="38100" dist="38100" dir="2700000" algn="tl">
                    <a:srgbClr val="800000"/>
                  </a:outerShdw>
                </a:effectLst>
                <a:ea typeface="ＭＳ Ｐゴシック" pitchFamily="34" charset="-128"/>
              </a:rPr>
              <a:t>Geometric Dimensioning and Tolerancing</a:t>
            </a:r>
          </a:p>
          <a:p>
            <a:pPr eaLnBrk="1" hangingPunct="1">
              <a:buFont typeface="Wingdings" pitchFamily="2" charset="2"/>
              <a:buNone/>
            </a:pPr>
            <a:r>
              <a:rPr lang="en-US" altLang="en-US" sz="1800" b="1" smtClean="0">
                <a:effectLst>
                  <a:outerShdw blurRad="38100" dist="38100" dir="2700000" algn="tl">
                    <a:srgbClr val="800000"/>
                  </a:outerShdw>
                </a:effectLst>
                <a:ea typeface="ＭＳ Ｐゴシック" pitchFamily="34" charset="-128"/>
              </a:rPr>
              <a:t>	  -  </a:t>
            </a:r>
            <a:r>
              <a:rPr lang="en-US" altLang="en-US" sz="1600" b="1" smtClean="0">
                <a:effectLst>
                  <a:outerShdw blurRad="38100" dist="38100" dir="2700000" algn="tl">
                    <a:srgbClr val="800000"/>
                  </a:outerShdw>
                </a:effectLst>
                <a:ea typeface="ＭＳ Ｐゴシック" pitchFamily="34" charset="-128"/>
              </a:rPr>
              <a:t>Uses standard, international symbols to describe parts in  	a language that is clearly understood by any</a:t>
            </a:r>
            <a:r>
              <a:rPr lang="en-US" altLang="en-US" sz="1800" b="1" smtClean="0">
                <a:effectLst>
                  <a:outerShdw blurRad="38100" dist="38100" dir="2700000" algn="tl">
                    <a:srgbClr val="800000"/>
                  </a:outerShdw>
                </a:effectLst>
                <a:ea typeface="ＭＳ Ｐゴシック" pitchFamily="34" charset="-128"/>
              </a:rPr>
              <a:t> manufacturer.</a:t>
            </a:r>
          </a:p>
        </p:txBody>
      </p:sp>
      <p:pic>
        <p:nvPicPr>
          <p:cNvPr id="9220" name="Picture 4" descr="gd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2651125"/>
            <a:ext cx="422116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5059363" y="3200400"/>
            <a:ext cx="35639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Tahoma" pitchFamily="34" charset="0"/>
              </a:rPr>
              <a:t>This simple drawing shows many of the symbols that define the characteristics of a workpiece and eliminates the need for traditional handwritten notes.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left)">
                                      <p:cBhvr>
                                        <p:cTn id="12" dur="500"/>
                                        <p:tgtEl>
                                          <p:spTgt spid="921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wipe(left)">
                                      <p:cBhvr>
                                        <p:cTn id="15" dur="500"/>
                                        <p:tgtEl>
                                          <p:spTgt spid="921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Effect transition="in" filter="wipe(left)">
                                      <p:cBhvr>
                                        <p:cTn id="20" dur="500"/>
                                        <p:tgtEl>
                                          <p:spTgt spid="921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1000" fill="hold"/>
                                        <p:tgtEl>
                                          <p:spTgt spid="9220"/>
                                        </p:tgtEl>
                                        <p:attrNameLst>
                                          <p:attrName>ppt_w</p:attrName>
                                        </p:attrNameLst>
                                      </p:cBhvr>
                                      <p:tavLst>
                                        <p:tav tm="0">
                                          <p:val>
                                            <p:fltVal val="0"/>
                                          </p:val>
                                        </p:tav>
                                        <p:tav tm="100000">
                                          <p:val>
                                            <p:strVal val="#ppt_w"/>
                                          </p:val>
                                        </p:tav>
                                      </p:tavLst>
                                    </p:anim>
                                    <p:anim calcmode="lin" valueType="num">
                                      <p:cBhvr>
                                        <p:cTn id="26" dur="1000" fill="hold"/>
                                        <p:tgtEl>
                                          <p:spTgt spid="9220"/>
                                        </p:tgtEl>
                                        <p:attrNameLst>
                                          <p:attrName>ppt_h</p:attrName>
                                        </p:attrNameLst>
                                      </p:cBhvr>
                                      <p:tavLst>
                                        <p:tav tm="0">
                                          <p:val>
                                            <p:fltVal val="0"/>
                                          </p:val>
                                        </p:tav>
                                        <p:tav tm="100000">
                                          <p:val>
                                            <p:strVal val="#ppt_h"/>
                                          </p:val>
                                        </p:tav>
                                      </p:tavLst>
                                    </p:anim>
                                    <p:anim calcmode="lin" valueType="num">
                                      <p:cBhvr>
                                        <p:cTn id="27" dur="1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22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9221"/>
                                        </p:tgtEl>
                                        <p:attrNameLst>
                                          <p:attrName>style.visibility</p:attrName>
                                        </p:attrNameLst>
                                      </p:cBhvr>
                                      <p:to>
                                        <p:strVal val="visible"/>
                                      </p:to>
                                    </p:set>
                                    <p:anim calcmode="lin" valueType="num">
                                      <p:cBhvr>
                                        <p:cTn id="31" dur="1000" fill="hold"/>
                                        <p:tgtEl>
                                          <p:spTgt spid="9221"/>
                                        </p:tgtEl>
                                        <p:attrNameLst>
                                          <p:attrName>ppt_w</p:attrName>
                                        </p:attrNameLst>
                                      </p:cBhvr>
                                      <p:tavLst>
                                        <p:tav tm="0">
                                          <p:val>
                                            <p:fltVal val="0"/>
                                          </p:val>
                                        </p:tav>
                                        <p:tav tm="100000">
                                          <p:val>
                                            <p:strVal val="#ppt_w"/>
                                          </p:val>
                                        </p:tav>
                                      </p:tavLst>
                                    </p:anim>
                                    <p:anim calcmode="lin" valueType="num">
                                      <p:cBhvr>
                                        <p:cTn id="32" dur="1000" fill="hold"/>
                                        <p:tgtEl>
                                          <p:spTgt spid="9221"/>
                                        </p:tgtEl>
                                        <p:attrNameLst>
                                          <p:attrName>ppt_h</p:attrName>
                                        </p:attrNameLst>
                                      </p:cBhvr>
                                      <p:tavLst>
                                        <p:tav tm="0">
                                          <p:val>
                                            <p:fltVal val="0"/>
                                          </p:val>
                                        </p:tav>
                                        <p:tav tm="100000">
                                          <p:val>
                                            <p:strVal val="#ppt_h"/>
                                          </p:val>
                                        </p:tav>
                                      </p:tavLst>
                                    </p:anim>
                                    <p:anim calcmode="lin" valueType="num">
                                      <p:cBhvr>
                                        <p:cTn id="33" dur="1000" fill="hold"/>
                                        <p:tgtEl>
                                          <p:spTgt spid="922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2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smtClean="0">
                <a:ea typeface="ＭＳ Ｐゴシック" pitchFamily="34" charset="-128"/>
              </a:rPr>
              <a:t>Geometric Tolerance Zones (con’t)</a:t>
            </a:r>
          </a:p>
        </p:txBody>
      </p:sp>
      <p:sp>
        <p:nvSpPr>
          <p:cNvPr id="174083" name="Rectangle 3"/>
          <p:cNvSpPr>
            <a:spLocks noGrp="1" noChangeArrowheads="1"/>
          </p:cNvSpPr>
          <p:nvPr>
            <p:ph type="body" idx="1"/>
          </p:nvPr>
        </p:nvSpPr>
        <p:spPr/>
        <p:txBody>
          <a:bodyPr/>
          <a:lstStyle/>
          <a:p>
            <a:pPr eaLnBrk="1" hangingPunct="1"/>
            <a:r>
              <a:rPr lang="en-US" altLang="en-US" sz="1400" smtClean="0">
                <a:solidFill>
                  <a:srgbClr val="66FFFF"/>
                </a:solidFill>
                <a:ea typeface="ＭＳ Ｐゴシック" pitchFamily="34" charset="-128"/>
              </a:rPr>
              <a:t>Profile tolerance</a:t>
            </a:r>
            <a:r>
              <a:rPr lang="en-US" altLang="en-US" sz="1400" smtClean="0">
                <a:ea typeface="ＭＳ Ｐゴシック" pitchFamily="34" charset="-128"/>
              </a:rPr>
              <a:t> </a:t>
            </a:r>
            <a:r>
              <a:rPr lang="en-US" altLang="en-US" sz="1400" smtClean="0">
                <a:solidFill>
                  <a:srgbClr val="FFFF00"/>
                </a:solidFill>
                <a:ea typeface="ＭＳ Ｐゴシック" pitchFamily="34" charset="-128"/>
              </a:rPr>
              <a:t>(half-circle symbol)</a:t>
            </a:r>
            <a:r>
              <a:rPr lang="en-US" altLang="en-US" sz="1400" smtClean="0">
                <a:ea typeface="ＭＳ Ｐゴシック" pitchFamily="34" charset="-128"/>
              </a:rPr>
              <a:t> is specified in the second block of the feature control frame.  It is used to define a three dimensional uniform boundary that the surface must lie within.  The tightness of the profile tolerance indicates the manufacturing and verification process.  Unimportant surfaces may have a wide tolerance range, while important surfaces will have a very tight profile tolerance range.</a:t>
            </a:r>
          </a:p>
          <a:p>
            <a:pPr eaLnBrk="1" hangingPunct="1"/>
            <a:r>
              <a:rPr lang="en-US" altLang="en-US" sz="1400" smtClean="0">
                <a:solidFill>
                  <a:srgbClr val="66FFFF"/>
                </a:solidFill>
                <a:ea typeface="ＭＳ Ｐゴシック" pitchFamily="34" charset="-128"/>
              </a:rPr>
              <a:t>Form tolerance</a:t>
            </a:r>
            <a:r>
              <a:rPr lang="en-US" altLang="en-US" sz="1400" smtClean="0">
                <a:ea typeface="ＭＳ Ｐゴシック" pitchFamily="34" charset="-128"/>
              </a:rPr>
              <a:t> refers to the flatness of the part while orientation tolerance refers to the perpendicularity of the part specified on the datums.  These two tolerances are chosen by the designer of the part in order to match the functional requirements of the part.  Form and orientation tolerances control the instability of the part. </a:t>
            </a:r>
          </a:p>
        </p:txBody>
      </p:sp>
      <p:pic>
        <p:nvPicPr>
          <p:cNvPr id="174084" name="Picture 4" descr="gd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63" y="3365500"/>
            <a:ext cx="54673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 from="(-#ppt_w/2)" to="(#ppt_x)" calcmode="lin" valueType="num">
                                      <p:cBhvr>
                                        <p:cTn id="7" dur="600" fill="hold">
                                          <p:stCondLst>
                                            <p:cond delay="0"/>
                                          </p:stCondLst>
                                        </p:cTn>
                                        <p:tgtEl>
                                          <p:spTgt spid="174082"/>
                                        </p:tgtEl>
                                        <p:attrNameLst>
                                          <p:attrName>ppt_x</p:attrName>
                                        </p:attrNameLst>
                                      </p:cBhvr>
                                    </p:anim>
                                    <p:anim from="0" to="-1.0" calcmode="lin" valueType="num">
                                      <p:cBhvr>
                                        <p:cTn id="8" dur="200" decel="50000" autoRev="1" fill="hold">
                                          <p:stCondLst>
                                            <p:cond delay="600"/>
                                          </p:stCondLst>
                                        </p:cTn>
                                        <p:tgtEl>
                                          <p:spTgt spid="174082"/>
                                        </p:tgtEl>
                                        <p:attrNameLst>
                                          <p:attrName>xshear</p:attrName>
                                        </p:attrNameLst>
                                      </p:cBhvr>
                                    </p:anim>
                                    <p:animScale>
                                      <p:cBhvr>
                                        <p:cTn id="9" dur="200" decel="100000" autoRev="1" fill="hold">
                                          <p:stCondLst>
                                            <p:cond delay="600"/>
                                          </p:stCondLst>
                                        </p:cTn>
                                        <p:tgtEl>
                                          <p:spTgt spid="174082"/>
                                        </p:tgtEl>
                                      </p:cBhvr>
                                      <p:from x="100000" y="100000"/>
                                      <p:to x="80000" y="100000"/>
                                    </p:animScale>
                                    <p:anim by="(#ppt_h/3+#ppt_w*0.1)" calcmode="lin" valueType="num">
                                      <p:cBhvr additive="sum">
                                        <p:cTn id="10" dur="200" decel="100000" autoRev="1" fill="hold">
                                          <p:stCondLst>
                                            <p:cond delay="600"/>
                                          </p:stCondLst>
                                        </p:cTn>
                                        <p:tgtEl>
                                          <p:spTgt spid="17408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74083">
                                            <p:txEl>
                                              <p:pRg st="0" end="0"/>
                                            </p:txEl>
                                          </p:spTgt>
                                        </p:tgtEl>
                                        <p:attrNameLst>
                                          <p:attrName>style.visibility</p:attrName>
                                        </p:attrNameLst>
                                      </p:cBhvr>
                                      <p:to>
                                        <p:strVal val="visible"/>
                                      </p:to>
                                    </p:set>
                                    <p:anim calcmode="lin" valueType="num">
                                      <p:cBhvr>
                                        <p:cTn id="15" dur="500" fill="hold"/>
                                        <p:tgtEl>
                                          <p:spTgt spid="17408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74083">
                                            <p:txEl>
                                              <p:pRg st="0" end="0"/>
                                            </p:txEl>
                                          </p:spTgt>
                                        </p:tgtEl>
                                        <p:attrNameLst>
                                          <p:attrName>ppt_h</p:attrName>
                                        </p:attrNameLst>
                                      </p:cBhvr>
                                      <p:tavLst>
                                        <p:tav tm="0">
                                          <p:val>
                                            <p:flt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74084"/>
                                        </p:tgtEl>
                                        <p:attrNameLst>
                                          <p:attrName>style.visibility</p:attrName>
                                        </p:attrNameLst>
                                      </p:cBhvr>
                                      <p:to>
                                        <p:strVal val="visible"/>
                                      </p:to>
                                    </p:set>
                                    <p:animEffect transition="in" filter="fade">
                                      <p:cBhvr>
                                        <p:cTn id="19" dur="2000"/>
                                        <p:tgtEl>
                                          <p:spTgt spid="17408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74083">
                                            <p:txEl>
                                              <p:pRg st="1" end="1"/>
                                            </p:txEl>
                                          </p:spTgt>
                                        </p:tgtEl>
                                        <p:attrNameLst>
                                          <p:attrName>style.visibility</p:attrName>
                                        </p:attrNameLst>
                                      </p:cBhvr>
                                      <p:to>
                                        <p:strVal val="visible"/>
                                      </p:to>
                                    </p:set>
                                    <p:anim calcmode="lin" valueType="num">
                                      <p:cBhvr>
                                        <p:cTn id="24" dur="1000" fill="hold"/>
                                        <p:tgtEl>
                                          <p:spTgt spid="174083">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17408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altLang="en-US" sz="2400" smtClean="0">
                <a:ea typeface="ＭＳ Ｐゴシック" pitchFamily="34" charset="-128"/>
              </a:rPr>
              <a:t>Geometric  vs.  Bilateral,  Unilateral &amp; Limit Tolerancing</a:t>
            </a:r>
          </a:p>
        </p:txBody>
      </p:sp>
      <p:sp>
        <p:nvSpPr>
          <p:cNvPr id="182275" name="Rectangle 3"/>
          <p:cNvSpPr>
            <a:spLocks noGrp="1" noChangeArrowheads="1"/>
          </p:cNvSpPr>
          <p:nvPr>
            <p:ph type="body" idx="1"/>
          </p:nvPr>
        </p:nvSpPr>
        <p:spPr/>
        <p:txBody>
          <a:bodyPr/>
          <a:lstStyle/>
          <a:p>
            <a:pPr eaLnBrk="1" hangingPunct="1"/>
            <a:r>
              <a:rPr lang="en-US" altLang="en-US" sz="1800" smtClean="0">
                <a:ea typeface="ＭＳ Ｐゴシック" pitchFamily="34" charset="-128"/>
              </a:rPr>
              <a:t>The difference between “geometrically toleranced” parts and “limit toleranced” parts is quite simple.  </a:t>
            </a:r>
            <a:r>
              <a:rPr lang="en-US" altLang="en-US" sz="1800" smtClean="0">
                <a:solidFill>
                  <a:srgbClr val="FFFF00"/>
                </a:solidFill>
                <a:ea typeface="ＭＳ Ｐゴシック" pitchFamily="34" charset="-128"/>
              </a:rPr>
              <a:t>Geometric tolerances</a:t>
            </a:r>
            <a:r>
              <a:rPr lang="en-US" altLang="en-US" sz="1800" smtClean="0">
                <a:ea typeface="ＭＳ Ｐゴシック" pitchFamily="34" charset="-128"/>
              </a:rPr>
              <a:t> are more precise and clearly convey the intent of the designer, using specified datums.  It uses basic dimensions which are theoretically exact and have zero tolerance.</a:t>
            </a:r>
          </a:p>
          <a:p>
            <a:pPr eaLnBrk="1" hangingPunct="1"/>
            <a:endParaRPr lang="en-US" altLang="en-US" sz="1800" smtClean="0">
              <a:ea typeface="ＭＳ Ｐゴシック" pitchFamily="34" charset="-128"/>
            </a:endParaRPr>
          </a:p>
          <a:p>
            <a:pPr eaLnBrk="1" hangingPunct="1"/>
            <a:r>
              <a:rPr lang="en-US" altLang="en-US" sz="1800" smtClean="0">
                <a:solidFill>
                  <a:srgbClr val="FFFF00"/>
                </a:solidFill>
                <a:ea typeface="ＭＳ Ｐゴシック" pitchFamily="34" charset="-128"/>
              </a:rPr>
              <a:t>Limit tolerancing</a:t>
            </a:r>
            <a:r>
              <a:rPr lang="en-US" altLang="en-US" sz="1800" smtClean="0">
                <a:ea typeface="ＭＳ Ｐゴシック" pitchFamily="34" charset="-128"/>
              </a:rPr>
              <a:t> produces a part that uses implied datums and larger, less exact tolerances that fall into three basic categories:</a:t>
            </a:r>
          </a:p>
        </p:txBody>
      </p:sp>
      <p:sp>
        <p:nvSpPr>
          <p:cNvPr id="182277" name="Text Box 5"/>
          <p:cNvSpPr txBox="1">
            <a:spLocks noChangeArrowheads="1"/>
          </p:cNvSpPr>
          <p:nvPr/>
        </p:nvSpPr>
        <p:spPr bwMode="auto">
          <a:xfrm>
            <a:off x="3567113" y="3535363"/>
            <a:ext cx="512445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SzPct val="50000"/>
              <a:buFont typeface="Wingdings" pitchFamily="2" charset="2"/>
              <a:buChar char="Ø"/>
            </a:pPr>
            <a:r>
              <a:rPr lang="en-US" altLang="en-US" sz="1800" b="1">
                <a:solidFill>
                  <a:srgbClr val="FF9900"/>
                </a:solidFill>
              </a:rPr>
              <a:t>  </a:t>
            </a:r>
            <a:r>
              <a:rPr lang="en-US" altLang="en-US" sz="1800" b="1">
                <a:solidFill>
                  <a:srgbClr val="66FFFF"/>
                </a:solidFill>
              </a:rPr>
              <a:t>Bilateral tolerances</a:t>
            </a:r>
            <a:r>
              <a:rPr lang="en-US" altLang="en-US" sz="1800">
                <a:solidFill>
                  <a:srgbClr val="FF9900"/>
                </a:solidFill>
              </a:rPr>
              <a:t> </a:t>
            </a:r>
            <a:r>
              <a:rPr lang="en-US" altLang="en-US" sz="1800" b="1">
                <a:solidFill>
                  <a:srgbClr val="FF9900"/>
                </a:solidFill>
              </a:rPr>
              <a:t>specify the acceptable measurements in two opposite directions from a specified dimension.</a:t>
            </a:r>
          </a:p>
          <a:p>
            <a:pPr eaLnBrk="1" hangingPunct="1"/>
            <a:endParaRPr lang="en-US" altLang="en-US" sz="1800" b="1">
              <a:solidFill>
                <a:srgbClr val="FF9900"/>
              </a:solidFill>
            </a:endParaRPr>
          </a:p>
          <a:p>
            <a:pPr eaLnBrk="1" hangingPunct="1">
              <a:buSzPct val="50000"/>
              <a:buFont typeface="Wingdings" pitchFamily="2" charset="2"/>
              <a:buChar char="Ø"/>
            </a:pPr>
            <a:r>
              <a:rPr lang="en-US" altLang="en-US" sz="1800" b="1">
                <a:solidFill>
                  <a:srgbClr val="FF9900"/>
                </a:solidFill>
              </a:rPr>
              <a:t>  </a:t>
            </a:r>
            <a:r>
              <a:rPr lang="en-US" altLang="en-US" sz="1800" b="1">
                <a:solidFill>
                  <a:srgbClr val="66FFFF"/>
                </a:solidFill>
              </a:rPr>
              <a:t>Unilateral tolerances</a:t>
            </a:r>
            <a:r>
              <a:rPr lang="en-US" altLang="en-US" sz="1800" b="1">
                <a:solidFill>
                  <a:srgbClr val="FF9900"/>
                </a:solidFill>
              </a:rPr>
              <a:t> define the acceptable range of measurements in only one direction from a given dimension.</a:t>
            </a:r>
          </a:p>
          <a:p>
            <a:pPr eaLnBrk="1" hangingPunct="1"/>
            <a:endParaRPr lang="en-US" altLang="en-US" sz="1800" b="1">
              <a:solidFill>
                <a:srgbClr val="FF9900"/>
              </a:solidFill>
            </a:endParaRPr>
          </a:p>
          <a:p>
            <a:pPr eaLnBrk="1" hangingPunct="1">
              <a:buSzPct val="50000"/>
              <a:buFont typeface="Wingdings" pitchFamily="2" charset="2"/>
              <a:buChar char="Ø"/>
            </a:pPr>
            <a:r>
              <a:rPr lang="en-US" altLang="en-US" sz="1800" b="1">
                <a:solidFill>
                  <a:srgbClr val="FF9900"/>
                </a:solidFill>
              </a:rPr>
              <a:t>  </a:t>
            </a:r>
            <a:r>
              <a:rPr lang="en-US" altLang="en-US" sz="1800" b="1">
                <a:solidFill>
                  <a:srgbClr val="66FFFF"/>
                </a:solidFill>
              </a:rPr>
              <a:t>Limit dimensions</a:t>
            </a:r>
            <a:r>
              <a:rPr lang="en-US" altLang="en-US" sz="1800" b="1">
                <a:solidFill>
                  <a:srgbClr val="FF9900"/>
                </a:solidFill>
              </a:rPr>
              <a:t> give the acceptable measurements within two absolute dimensions.</a:t>
            </a:r>
          </a:p>
        </p:txBody>
      </p:sp>
      <p:grpSp>
        <p:nvGrpSpPr>
          <p:cNvPr id="2" name="Group 9"/>
          <p:cNvGrpSpPr>
            <a:grpSpLocks/>
          </p:cNvGrpSpPr>
          <p:nvPr/>
        </p:nvGrpSpPr>
        <p:grpSpPr bwMode="auto">
          <a:xfrm>
            <a:off x="558800" y="3511550"/>
            <a:ext cx="2771775" cy="3098800"/>
            <a:chOff x="352" y="2212"/>
            <a:chExt cx="1746" cy="1952"/>
          </a:xfrm>
        </p:grpSpPr>
        <p:pic>
          <p:nvPicPr>
            <p:cNvPr id="145414" name="Picture 4" descr="t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 y="2212"/>
              <a:ext cx="1746" cy="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5" name="Oval 6"/>
            <p:cNvSpPr>
              <a:spLocks noChangeArrowheads="1"/>
            </p:cNvSpPr>
            <p:nvPr/>
          </p:nvSpPr>
          <p:spPr bwMode="auto">
            <a:xfrm>
              <a:off x="1573" y="3062"/>
              <a:ext cx="512" cy="155"/>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5416" name="Oval 7"/>
            <p:cNvSpPr>
              <a:spLocks noChangeArrowheads="1"/>
            </p:cNvSpPr>
            <p:nvPr/>
          </p:nvSpPr>
          <p:spPr bwMode="auto">
            <a:xfrm>
              <a:off x="361" y="3032"/>
              <a:ext cx="385" cy="219"/>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5417" name="Oval 8"/>
            <p:cNvSpPr>
              <a:spLocks noChangeArrowheads="1"/>
            </p:cNvSpPr>
            <p:nvPr/>
          </p:nvSpPr>
          <p:spPr bwMode="auto">
            <a:xfrm>
              <a:off x="605" y="3657"/>
              <a:ext cx="439" cy="256"/>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p:cTn id="7" dur="2000" fill="hold"/>
                                        <p:tgtEl>
                                          <p:spTgt spid="182274"/>
                                        </p:tgtEl>
                                        <p:attrNameLst>
                                          <p:attrName>ppt_w</p:attrName>
                                        </p:attrNameLst>
                                      </p:cBhvr>
                                      <p:tavLst>
                                        <p:tav tm="0">
                                          <p:val>
                                            <p:fltVal val="0"/>
                                          </p:val>
                                        </p:tav>
                                        <p:tav tm="100000">
                                          <p:val>
                                            <p:strVal val="#ppt_w"/>
                                          </p:val>
                                        </p:tav>
                                      </p:tavLst>
                                    </p:anim>
                                    <p:anim calcmode="lin" valueType="num">
                                      <p:cBhvr>
                                        <p:cTn id="8" dur="2000" fill="hold"/>
                                        <p:tgtEl>
                                          <p:spTgt spid="182274"/>
                                        </p:tgtEl>
                                        <p:attrNameLst>
                                          <p:attrName>ppt_h</p:attrName>
                                        </p:attrNameLst>
                                      </p:cBhvr>
                                      <p:tavLst>
                                        <p:tav tm="0">
                                          <p:val>
                                            <p:fltVal val="0"/>
                                          </p:val>
                                        </p:tav>
                                        <p:tav tm="100000">
                                          <p:val>
                                            <p:strVal val="#ppt_h"/>
                                          </p:val>
                                        </p:tav>
                                      </p:tavLst>
                                    </p:anim>
                                    <p:anim calcmode="lin" valueType="num">
                                      <p:cBhvr>
                                        <p:cTn id="9" dur="2000" fill="hold"/>
                                        <p:tgtEl>
                                          <p:spTgt spid="18227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822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82275">
                                            <p:txEl>
                                              <p:pRg st="0" end="0"/>
                                            </p:txEl>
                                          </p:spTgt>
                                        </p:tgtEl>
                                        <p:attrNameLst>
                                          <p:attrName>style.visibility</p:attrName>
                                        </p:attrNameLst>
                                      </p:cBhvr>
                                      <p:to>
                                        <p:strVal val="visible"/>
                                      </p:to>
                                    </p:set>
                                    <p:anim calcmode="lin" valueType="num">
                                      <p:cBhvr>
                                        <p:cTn id="15" dur="1000" fill="hold"/>
                                        <p:tgtEl>
                                          <p:spTgt spid="182275">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18227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82275">
                                            <p:txEl>
                                              <p:pRg st="0" end="0"/>
                                            </p:txEl>
                                          </p:spTgt>
                                        </p:tgtEl>
                                      </p:cBhvr>
                                    </p:animEffect>
                                  </p:childTnLst>
                                </p:cTn>
                              </p:par>
                            </p:childTnLst>
                          </p:cTn>
                        </p:par>
                        <p:par>
                          <p:cTn id="18" fill="hold" nodeType="afterGroup">
                            <p:stCondLst>
                              <p:cond delay="1000"/>
                            </p:stCondLst>
                            <p:childTnLst>
                              <p:par>
                                <p:cTn id="19" presetID="50" presetClass="entr" presetSubtype="0" decel="100000" fill="hold" grpId="0" nodeType="afterEffect">
                                  <p:stCondLst>
                                    <p:cond delay="0"/>
                                  </p:stCondLst>
                                  <p:childTnLst>
                                    <p:set>
                                      <p:cBhvr>
                                        <p:cTn id="20" dur="1" fill="hold">
                                          <p:stCondLst>
                                            <p:cond delay="0"/>
                                          </p:stCondLst>
                                        </p:cTn>
                                        <p:tgtEl>
                                          <p:spTgt spid="182275">
                                            <p:txEl>
                                              <p:pRg st="2" end="2"/>
                                            </p:txEl>
                                          </p:spTgt>
                                        </p:tgtEl>
                                        <p:attrNameLst>
                                          <p:attrName>style.visibility</p:attrName>
                                        </p:attrNameLst>
                                      </p:cBhvr>
                                      <p:to>
                                        <p:strVal val="visible"/>
                                      </p:to>
                                    </p:set>
                                    <p:anim calcmode="lin" valueType="num">
                                      <p:cBhvr>
                                        <p:cTn id="21" dur="1000" fill="hold"/>
                                        <p:tgtEl>
                                          <p:spTgt spid="18227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822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822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182277"/>
                                        </p:tgtEl>
                                        <p:attrNameLst>
                                          <p:attrName>style.visibility</p:attrName>
                                        </p:attrNameLst>
                                      </p:cBhvr>
                                      <p:to>
                                        <p:strVal val="visible"/>
                                      </p:to>
                                    </p:set>
                                    <p:anim calcmode="lin" valueType="num">
                                      <p:cBhvr>
                                        <p:cTn id="36" dur="1000" fill="hold"/>
                                        <p:tgtEl>
                                          <p:spTgt spid="18227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82277"/>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82277"/>
                                        </p:tgtEl>
                                        <p:attrNameLst>
                                          <p:attrName>ppt_y</p:attrName>
                                        </p:attrNameLst>
                                      </p:cBhvr>
                                      <p:tavLst>
                                        <p:tav tm="0">
                                          <p:val>
                                            <p:strVal val="#ppt_y"/>
                                          </p:val>
                                        </p:tav>
                                        <p:tav tm="100000">
                                          <p:val>
                                            <p:strVal val="#ppt_y"/>
                                          </p:val>
                                        </p:tav>
                                      </p:tavLst>
                                    </p:anim>
                                    <p:animEffect transition="in" filter="fade">
                                      <p:cBhvr>
                                        <p:cTn id="39" dur="10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build="p"/>
      <p:bldP spid="1822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altLang="en-US" smtClean="0">
                <a:ea typeface="ＭＳ Ｐゴシック" pitchFamily="34" charset="-128"/>
              </a:rPr>
              <a:t>Material  Condition Modifiers</a:t>
            </a:r>
          </a:p>
        </p:txBody>
      </p:sp>
      <p:sp>
        <p:nvSpPr>
          <p:cNvPr id="183299" name="Rectangle 3"/>
          <p:cNvSpPr>
            <a:spLocks noGrp="1" noChangeArrowheads="1"/>
          </p:cNvSpPr>
          <p:nvPr>
            <p:ph type="body" idx="1"/>
          </p:nvPr>
        </p:nvSpPr>
        <p:spPr/>
        <p:txBody>
          <a:bodyPr/>
          <a:lstStyle/>
          <a:p>
            <a:pPr eaLnBrk="1" hangingPunct="1"/>
            <a:r>
              <a:rPr lang="en-US" altLang="en-US" sz="1800" smtClean="0">
                <a:ea typeface="ＭＳ Ｐゴシック" pitchFamily="34" charset="-128"/>
              </a:rPr>
              <a:t>Used in geometric tolerancing.</a:t>
            </a:r>
          </a:p>
          <a:p>
            <a:pPr eaLnBrk="1" hangingPunct="1"/>
            <a:r>
              <a:rPr lang="en-US" altLang="en-US" sz="1800" smtClean="0">
                <a:ea typeface="ＭＳ Ｐゴシック" pitchFamily="34" charset="-128"/>
              </a:rPr>
              <a:t>Have tremendous impact on stated tolerance or datum reference.</a:t>
            </a:r>
          </a:p>
          <a:p>
            <a:pPr eaLnBrk="1" hangingPunct="1"/>
            <a:r>
              <a:rPr lang="en-US" altLang="en-US" sz="1800" smtClean="0">
                <a:ea typeface="ＭＳ Ｐゴシック" pitchFamily="34" charset="-128"/>
              </a:rPr>
              <a:t>Can only be applied to features and datums that specify size. (holes, slots, pins, tabs).  If applied to features that are without size, they have no impact.</a:t>
            </a:r>
          </a:p>
          <a:p>
            <a:pPr eaLnBrk="1" hangingPunct="1"/>
            <a:r>
              <a:rPr lang="en-US" altLang="en-US" sz="1800" smtClean="0">
                <a:ea typeface="ＭＳ Ｐゴシック" pitchFamily="34" charset="-128"/>
              </a:rPr>
              <a:t>If no modifier is specified in the feature control frame, the default modifier is “RFS” – regardless of feature size.</a:t>
            </a:r>
          </a:p>
          <a:p>
            <a:pPr eaLnBrk="1" hangingPunct="1"/>
            <a:r>
              <a:rPr lang="en-US" altLang="en-US" sz="1800" smtClean="0">
                <a:ea typeface="ＭＳ Ｐゴシック" pitchFamily="34" charset="-128"/>
              </a:rPr>
              <a:t>There are three material condition modifiers:</a:t>
            </a:r>
          </a:p>
          <a:p>
            <a:pPr lvl="1" eaLnBrk="1" hangingPunct="1"/>
            <a:r>
              <a:rPr lang="en-US" altLang="en-US" sz="1600" smtClean="0">
                <a:solidFill>
                  <a:srgbClr val="FFFF00"/>
                </a:solidFill>
                <a:ea typeface="ＭＳ Ｐゴシック" pitchFamily="34" charset="-128"/>
              </a:rPr>
              <a:t>Maximum Material Condition</a:t>
            </a:r>
            <a:r>
              <a:rPr lang="en-US" altLang="en-US" sz="1600" smtClean="0">
                <a:ea typeface="ＭＳ Ｐゴシック" pitchFamily="34" charset="-128"/>
              </a:rPr>
              <a:t> </a:t>
            </a:r>
            <a:r>
              <a:rPr lang="en-US" altLang="en-US" sz="1600" smtClean="0">
                <a:solidFill>
                  <a:srgbClr val="FFFF00"/>
                </a:solidFill>
                <a:ea typeface="ＭＳ Ｐゴシック" pitchFamily="34" charset="-128"/>
              </a:rPr>
              <a:t>– (MMC)</a:t>
            </a:r>
            <a:r>
              <a:rPr lang="en-US" altLang="en-US" sz="1600" smtClean="0">
                <a:ea typeface="ＭＳ Ｐゴシック" pitchFamily="34" charset="-128"/>
              </a:rPr>
              <a:t> – This modifier gives room for additional position tolerance of up to .020 as the feature departs from the maximum material condition.  This is a condition of a part feature wherein, it contains the maximum amount of material, or the minimum hole-size and maximum shaft-size.</a:t>
            </a:r>
          </a:p>
        </p:txBody>
      </p:sp>
      <p:grpSp>
        <p:nvGrpSpPr>
          <p:cNvPr id="2" name="Group 42"/>
          <p:cNvGrpSpPr>
            <a:grpSpLocks/>
          </p:cNvGrpSpPr>
          <p:nvPr/>
        </p:nvGrpSpPr>
        <p:grpSpPr bwMode="auto">
          <a:xfrm>
            <a:off x="3276600" y="5030788"/>
            <a:ext cx="2576513" cy="1674812"/>
            <a:chOff x="2064" y="3169"/>
            <a:chExt cx="1623" cy="1055"/>
          </a:xfrm>
        </p:grpSpPr>
        <p:sp>
          <p:nvSpPr>
            <p:cNvPr id="146455" name="Line 6"/>
            <p:cNvSpPr>
              <a:spLocks noChangeShapeType="1"/>
            </p:cNvSpPr>
            <p:nvPr/>
          </p:nvSpPr>
          <p:spPr bwMode="auto">
            <a:xfrm flipV="1">
              <a:off x="2276" y="3250"/>
              <a:ext cx="0" cy="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56" name="Line 7"/>
            <p:cNvSpPr>
              <a:spLocks noChangeShapeType="1"/>
            </p:cNvSpPr>
            <p:nvPr/>
          </p:nvSpPr>
          <p:spPr bwMode="auto">
            <a:xfrm flipV="1">
              <a:off x="2594" y="3248"/>
              <a:ext cx="0" cy="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57" name="Line 8"/>
            <p:cNvSpPr>
              <a:spLocks noChangeShapeType="1"/>
            </p:cNvSpPr>
            <p:nvPr/>
          </p:nvSpPr>
          <p:spPr bwMode="auto">
            <a:xfrm>
              <a:off x="2064" y="3302"/>
              <a:ext cx="2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58" name="Line 9"/>
            <p:cNvSpPr>
              <a:spLocks noChangeShapeType="1"/>
            </p:cNvSpPr>
            <p:nvPr/>
          </p:nvSpPr>
          <p:spPr bwMode="auto">
            <a:xfrm flipH="1">
              <a:off x="2596" y="329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59" name="Text Box 10"/>
            <p:cNvSpPr txBox="1">
              <a:spLocks noChangeArrowheads="1"/>
            </p:cNvSpPr>
            <p:nvPr/>
          </p:nvSpPr>
          <p:spPr bwMode="auto">
            <a:xfrm>
              <a:off x="2830" y="316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6460" name="Text Box 11"/>
            <p:cNvSpPr txBox="1">
              <a:spLocks noChangeArrowheads="1"/>
            </p:cNvSpPr>
            <p:nvPr/>
          </p:nvSpPr>
          <p:spPr bwMode="auto">
            <a:xfrm>
              <a:off x="2794" y="3221"/>
              <a:ext cx="3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.255</a:t>
              </a:r>
            </a:p>
          </p:txBody>
        </p:sp>
        <p:grpSp>
          <p:nvGrpSpPr>
            <p:cNvPr id="146461" name="Group 41"/>
            <p:cNvGrpSpPr>
              <a:grpSpLocks/>
            </p:cNvGrpSpPr>
            <p:nvPr/>
          </p:nvGrpSpPr>
          <p:grpSpPr bwMode="auto">
            <a:xfrm>
              <a:off x="2275" y="3438"/>
              <a:ext cx="322" cy="578"/>
              <a:chOff x="2275" y="3438"/>
              <a:chExt cx="322" cy="578"/>
            </a:xfrm>
          </p:grpSpPr>
          <p:sp>
            <p:nvSpPr>
              <p:cNvPr id="183300" name="Rectangle 4"/>
              <p:cNvSpPr>
                <a:spLocks noChangeArrowheads="1"/>
              </p:cNvSpPr>
              <p:nvPr/>
            </p:nvSpPr>
            <p:spPr bwMode="auto">
              <a:xfrm>
                <a:off x="2277" y="3483"/>
                <a:ext cx="320" cy="476"/>
              </a:xfrm>
              <a:prstGeom prst="rect">
                <a:avLst/>
              </a:prstGeom>
              <a:gradFill rotWithShape="1">
                <a:gsLst>
                  <a:gs pos="0">
                    <a:srgbClr val="FF9900"/>
                  </a:gs>
                  <a:gs pos="50000">
                    <a:schemeClr val="tx2"/>
                  </a:gs>
                  <a:gs pos="100000">
                    <a:srgbClr val="FF9900"/>
                  </a:gs>
                </a:gsLst>
                <a:lin ang="0" scaled="1"/>
              </a:gra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6470" name="Oval 5" descr="Dark downward diagonal"/>
              <p:cNvSpPr>
                <a:spLocks noChangeArrowheads="1"/>
              </p:cNvSpPr>
              <p:nvPr/>
            </p:nvSpPr>
            <p:spPr bwMode="auto">
              <a:xfrm>
                <a:off x="2275" y="3438"/>
                <a:ext cx="321" cy="91"/>
              </a:xfrm>
              <a:prstGeom prst="ellipse">
                <a:avLst/>
              </a:prstGeom>
              <a:pattFill prst="dkDnDiag">
                <a:fgClr>
                  <a:srgbClr val="FFCC99"/>
                </a:fgClr>
                <a:bgClr>
                  <a:schemeClr val="accent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3308" name="Oval 12"/>
              <p:cNvSpPr>
                <a:spLocks noChangeArrowheads="1"/>
              </p:cNvSpPr>
              <p:nvPr/>
            </p:nvSpPr>
            <p:spPr bwMode="auto">
              <a:xfrm>
                <a:off x="2277" y="3906"/>
                <a:ext cx="320" cy="110"/>
              </a:xfrm>
              <a:prstGeom prst="ellipse">
                <a:avLst/>
              </a:prstGeom>
              <a:gradFill rotWithShape="0">
                <a:gsLst>
                  <a:gs pos="0">
                    <a:srgbClr val="FF9900"/>
                  </a:gs>
                  <a:gs pos="50000">
                    <a:schemeClr val="tx2"/>
                  </a:gs>
                  <a:gs pos="100000">
                    <a:srgbClr val="FF9900"/>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146462" name="Line 14"/>
            <p:cNvSpPr>
              <a:spLocks noChangeShapeType="1"/>
            </p:cNvSpPr>
            <p:nvPr/>
          </p:nvSpPr>
          <p:spPr bwMode="auto">
            <a:xfrm>
              <a:off x="2279" y="4001"/>
              <a:ext cx="0" cy="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63" name="Line 15"/>
            <p:cNvSpPr>
              <a:spLocks noChangeShapeType="1"/>
            </p:cNvSpPr>
            <p:nvPr/>
          </p:nvSpPr>
          <p:spPr bwMode="auto">
            <a:xfrm>
              <a:off x="2596" y="4002"/>
              <a:ext cx="0" cy="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64" name="Line 16"/>
            <p:cNvSpPr>
              <a:spLocks noChangeShapeType="1"/>
            </p:cNvSpPr>
            <p:nvPr/>
          </p:nvSpPr>
          <p:spPr bwMode="auto">
            <a:xfrm>
              <a:off x="2120" y="4146"/>
              <a:ext cx="1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65" name="Line 17"/>
            <p:cNvSpPr>
              <a:spLocks noChangeShapeType="1"/>
            </p:cNvSpPr>
            <p:nvPr/>
          </p:nvSpPr>
          <p:spPr bwMode="auto">
            <a:xfrm flipH="1">
              <a:off x="2598" y="4151"/>
              <a:ext cx="2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66" name="Text Box 18"/>
            <p:cNvSpPr txBox="1">
              <a:spLocks noChangeArrowheads="1"/>
            </p:cNvSpPr>
            <p:nvPr/>
          </p:nvSpPr>
          <p:spPr bwMode="auto">
            <a:xfrm>
              <a:off x="3010" y="4025"/>
              <a:ext cx="6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.250 </a:t>
              </a:r>
              <a:r>
                <a:rPr lang="en-US" altLang="en-US" sz="1400" b="1" u="sng"/>
                <a:t>+</a:t>
              </a:r>
              <a:r>
                <a:rPr lang="en-US" altLang="en-US" sz="1400" b="1"/>
                <a:t> .005</a:t>
              </a:r>
            </a:p>
          </p:txBody>
        </p:sp>
        <p:sp>
          <p:nvSpPr>
            <p:cNvPr id="146467" name="Oval 19"/>
            <p:cNvSpPr>
              <a:spLocks noChangeArrowheads="1"/>
            </p:cNvSpPr>
            <p:nvPr/>
          </p:nvSpPr>
          <p:spPr bwMode="auto">
            <a:xfrm>
              <a:off x="2880" y="4080"/>
              <a:ext cx="112" cy="11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6468" name="Line 20"/>
            <p:cNvSpPr>
              <a:spLocks noChangeShapeType="1"/>
            </p:cNvSpPr>
            <p:nvPr/>
          </p:nvSpPr>
          <p:spPr bwMode="auto">
            <a:xfrm flipH="1">
              <a:off x="2848" y="4040"/>
              <a:ext cx="184" cy="1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43"/>
          <p:cNvGrpSpPr>
            <a:grpSpLocks/>
          </p:cNvGrpSpPr>
          <p:nvPr/>
        </p:nvGrpSpPr>
        <p:grpSpPr bwMode="auto">
          <a:xfrm>
            <a:off x="6451600" y="4891088"/>
            <a:ext cx="2566988" cy="1798637"/>
            <a:chOff x="4064" y="3081"/>
            <a:chExt cx="1617" cy="1133"/>
          </a:xfrm>
        </p:grpSpPr>
        <p:sp>
          <p:nvSpPr>
            <p:cNvPr id="146439" name="AutoShape 22"/>
            <p:cNvSpPr>
              <a:spLocks noChangeArrowheads="1"/>
            </p:cNvSpPr>
            <p:nvPr/>
          </p:nvSpPr>
          <p:spPr bwMode="auto">
            <a:xfrm>
              <a:off x="4064" y="3368"/>
              <a:ext cx="1280" cy="576"/>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6440" name="Oval 23" descr="Light vertical"/>
            <p:cNvSpPr>
              <a:spLocks noChangeArrowheads="1"/>
            </p:cNvSpPr>
            <p:nvPr/>
          </p:nvSpPr>
          <p:spPr bwMode="auto">
            <a:xfrm>
              <a:off x="4504" y="3400"/>
              <a:ext cx="352" cy="72"/>
            </a:xfrm>
            <a:prstGeom prst="ellipse">
              <a:avLst/>
            </a:prstGeom>
            <a:pattFill prst="ltVert">
              <a:fgClr>
                <a:schemeClr val="accent1"/>
              </a:fgClr>
              <a:bgClr>
                <a:srgbClr val="DDDDDD"/>
              </a:bgClr>
            </a:patt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6441" name="Line 24"/>
            <p:cNvSpPr>
              <a:spLocks noChangeShapeType="1"/>
            </p:cNvSpPr>
            <p:nvPr/>
          </p:nvSpPr>
          <p:spPr bwMode="auto">
            <a:xfrm>
              <a:off x="4496" y="3504"/>
              <a:ext cx="0" cy="432"/>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2" name="Line 25"/>
            <p:cNvSpPr>
              <a:spLocks noChangeShapeType="1"/>
            </p:cNvSpPr>
            <p:nvPr/>
          </p:nvSpPr>
          <p:spPr bwMode="auto">
            <a:xfrm>
              <a:off x="4856" y="3504"/>
              <a:ext cx="0" cy="432"/>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3" name="Line 26"/>
            <p:cNvSpPr>
              <a:spLocks noChangeShapeType="1"/>
            </p:cNvSpPr>
            <p:nvPr/>
          </p:nvSpPr>
          <p:spPr bwMode="auto">
            <a:xfrm>
              <a:off x="4504" y="3148"/>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44" name="Line 27"/>
            <p:cNvSpPr>
              <a:spLocks noChangeShapeType="1"/>
            </p:cNvSpPr>
            <p:nvPr/>
          </p:nvSpPr>
          <p:spPr bwMode="auto">
            <a:xfrm>
              <a:off x="4856" y="3152"/>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45" name="Line 28"/>
            <p:cNvSpPr>
              <a:spLocks noChangeShapeType="1"/>
            </p:cNvSpPr>
            <p:nvPr/>
          </p:nvSpPr>
          <p:spPr bwMode="auto">
            <a:xfrm>
              <a:off x="4301" y="3194"/>
              <a:ext cx="2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46" name="Line 29"/>
            <p:cNvSpPr>
              <a:spLocks noChangeShapeType="1"/>
            </p:cNvSpPr>
            <p:nvPr/>
          </p:nvSpPr>
          <p:spPr bwMode="auto">
            <a:xfrm flipH="1">
              <a:off x="4859" y="3189"/>
              <a:ext cx="1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47" name="Text Box 30"/>
            <p:cNvSpPr txBox="1">
              <a:spLocks noChangeArrowheads="1"/>
            </p:cNvSpPr>
            <p:nvPr/>
          </p:nvSpPr>
          <p:spPr bwMode="auto">
            <a:xfrm>
              <a:off x="5024" y="3081"/>
              <a:ext cx="3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.245</a:t>
              </a:r>
            </a:p>
          </p:txBody>
        </p:sp>
        <p:sp>
          <p:nvSpPr>
            <p:cNvPr id="146448" name="Text Box 31"/>
            <p:cNvSpPr txBox="1">
              <a:spLocks noChangeArrowheads="1"/>
            </p:cNvSpPr>
            <p:nvPr/>
          </p:nvSpPr>
          <p:spPr bwMode="auto">
            <a:xfrm>
              <a:off x="5083" y="4033"/>
              <a:ext cx="5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.250 </a:t>
              </a:r>
              <a:r>
                <a:rPr lang="en-US" altLang="en-US" sz="1200" b="1" u="sng"/>
                <a:t>+</a:t>
              </a:r>
              <a:r>
                <a:rPr lang="en-US" altLang="en-US" sz="1200" b="1"/>
                <a:t> .005</a:t>
              </a:r>
            </a:p>
          </p:txBody>
        </p:sp>
        <p:sp>
          <p:nvSpPr>
            <p:cNvPr id="146449" name="Oval 32"/>
            <p:cNvSpPr>
              <a:spLocks noChangeArrowheads="1"/>
            </p:cNvSpPr>
            <p:nvPr/>
          </p:nvSpPr>
          <p:spPr bwMode="auto">
            <a:xfrm>
              <a:off x="5025" y="4084"/>
              <a:ext cx="76" cy="7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6450" name="Line 33"/>
            <p:cNvSpPr>
              <a:spLocks noChangeShapeType="1"/>
            </p:cNvSpPr>
            <p:nvPr/>
          </p:nvSpPr>
          <p:spPr bwMode="auto">
            <a:xfrm flipH="1">
              <a:off x="5017" y="4082"/>
              <a:ext cx="96" cy="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51" name="Line 34"/>
            <p:cNvSpPr>
              <a:spLocks noChangeShapeType="1"/>
            </p:cNvSpPr>
            <p:nvPr/>
          </p:nvSpPr>
          <p:spPr bwMode="auto">
            <a:xfrm>
              <a:off x="4496" y="3975"/>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52" name="Line 35"/>
            <p:cNvSpPr>
              <a:spLocks noChangeShapeType="1"/>
            </p:cNvSpPr>
            <p:nvPr/>
          </p:nvSpPr>
          <p:spPr bwMode="auto">
            <a:xfrm>
              <a:off x="4857" y="3980"/>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53" name="Line 36"/>
            <p:cNvSpPr>
              <a:spLocks noChangeShapeType="1"/>
            </p:cNvSpPr>
            <p:nvPr/>
          </p:nvSpPr>
          <p:spPr bwMode="auto">
            <a:xfrm flipH="1" flipV="1">
              <a:off x="4860" y="4121"/>
              <a:ext cx="12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54" name="Line 37"/>
            <p:cNvSpPr>
              <a:spLocks noChangeShapeType="1"/>
            </p:cNvSpPr>
            <p:nvPr/>
          </p:nvSpPr>
          <p:spPr bwMode="auto">
            <a:xfrm>
              <a:off x="4309" y="4121"/>
              <a:ext cx="18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3336" name="Text Box 40"/>
          <p:cNvSpPr txBox="1">
            <a:spLocks noChangeArrowheads="1"/>
          </p:cNvSpPr>
          <p:nvPr/>
        </p:nvSpPr>
        <p:spPr bwMode="auto">
          <a:xfrm>
            <a:off x="212725" y="5522913"/>
            <a:ext cx="235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rgbClr val="FFFF00"/>
                </a:solidFill>
              </a:rPr>
              <a:t>Emphasis is on</a:t>
            </a:r>
          </a:p>
          <a:p>
            <a:pPr eaLnBrk="1" hangingPunct="1"/>
            <a:r>
              <a:rPr lang="en-US" altLang="en-US" sz="1800" b="1">
                <a:solidFill>
                  <a:srgbClr val="FFFF00"/>
                </a:solidFill>
              </a:rPr>
              <a:t>the word “Material”.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770" decel="100000"/>
                                        <p:tgtEl>
                                          <p:spTgt spid="183298"/>
                                        </p:tgtEl>
                                      </p:cBhvr>
                                    </p:animEffect>
                                    <p:animScale>
                                      <p:cBhvr>
                                        <p:cTn id="8" dur="770" decel="100000"/>
                                        <p:tgtEl>
                                          <p:spTgt spid="183298"/>
                                        </p:tgtEl>
                                      </p:cBhvr>
                                      <p:from x="10000" y="10000"/>
                                      <p:to x="200000" y="450000"/>
                                    </p:animScale>
                                    <p:animScale>
                                      <p:cBhvr>
                                        <p:cTn id="9" dur="1230" accel="100000" fill="hold">
                                          <p:stCondLst>
                                            <p:cond delay="770"/>
                                          </p:stCondLst>
                                        </p:cTn>
                                        <p:tgtEl>
                                          <p:spTgt spid="183298"/>
                                        </p:tgtEl>
                                      </p:cBhvr>
                                      <p:from x="200000" y="450000"/>
                                      <p:to x="100000" y="100000"/>
                                    </p:animScale>
                                    <p:set>
                                      <p:cBhvr>
                                        <p:cTn id="10" dur="770" fill="hold"/>
                                        <p:tgtEl>
                                          <p:spTgt spid="183298"/>
                                        </p:tgtEl>
                                        <p:attrNameLst>
                                          <p:attrName>ppt_x</p:attrName>
                                        </p:attrNameLst>
                                      </p:cBhvr>
                                      <p:to>
                                        <p:strVal val="(0.5)"/>
                                      </p:to>
                                    </p:set>
                                    <p:anim from="(0.5)" to="(#ppt_x)" calcmode="lin" valueType="num">
                                      <p:cBhvr>
                                        <p:cTn id="11" dur="1230" accel="100000" fill="hold">
                                          <p:stCondLst>
                                            <p:cond delay="770"/>
                                          </p:stCondLst>
                                        </p:cTn>
                                        <p:tgtEl>
                                          <p:spTgt spid="183298"/>
                                        </p:tgtEl>
                                        <p:attrNameLst>
                                          <p:attrName>ppt_x</p:attrName>
                                        </p:attrNameLst>
                                      </p:cBhvr>
                                    </p:anim>
                                    <p:set>
                                      <p:cBhvr>
                                        <p:cTn id="12" dur="770" fill="hold"/>
                                        <p:tgtEl>
                                          <p:spTgt spid="183298"/>
                                        </p:tgtEl>
                                        <p:attrNameLst>
                                          <p:attrName>ppt_y</p:attrName>
                                        </p:attrNameLst>
                                      </p:cBhvr>
                                      <p:to>
                                        <p:strVal val="(#ppt_y+0.4)"/>
                                      </p:to>
                                    </p:set>
                                    <p:anim from="(#ppt_y+0.4)" to="(#ppt_y)" calcmode="lin" valueType="num">
                                      <p:cBhvr>
                                        <p:cTn id="13" dur="1230" accel="100000" fill="hold">
                                          <p:stCondLst>
                                            <p:cond delay="770"/>
                                          </p:stCondLst>
                                        </p:cTn>
                                        <p:tgtEl>
                                          <p:spTgt spid="183298"/>
                                        </p:tgtEl>
                                        <p:attrNameLst>
                                          <p:attrName>ppt_y</p:attrName>
                                        </p:attrNameLst>
                                      </p:cBhvr>
                                    </p:anim>
                                  </p:childTnLst>
                                </p:cTn>
                              </p:par>
                            </p:childTnLst>
                          </p:cTn>
                        </p:par>
                        <p:par>
                          <p:cTn id="14" fill="hold" nodeType="afterGroup">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183299">
                                            <p:txEl>
                                              <p:pRg st="0" end="0"/>
                                            </p:txEl>
                                          </p:spTgt>
                                        </p:tgtEl>
                                        <p:attrNameLst>
                                          <p:attrName>style.visibility</p:attrName>
                                        </p:attrNameLst>
                                      </p:cBhvr>
                                      <p:to>
                                        <p:strVal val="visible"/>
                                      </p:to>
                                    </p:set>
                                    <p:anim calcmode="lin" valueType="num">
                                      <p:cBhvr>
                                        <p:cTn id="17" dur="1000" fill="hold"/>
                                        <p:tgtEl>
                                          <p:spTgt spid="183299">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832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83299">
                                            <p:txEl>
                                              <p:pRg st="1" end="1"/>
                                            </p:txEl>
                                          </p:spTgt>
                                        </p:tgtEl>
                                        <p:attrNameLst>
                                          <p:attrName>style.visibility</p:attrName>
                                        </p:attrNameLst>
                                      </p:cBhvr>
                                      <p:to>
                                        <p:strVal val="visible"/>
                                      </p:to>
                                    </p:set>
                                    <p:anim calcmode="lin" valueType="num">
                                      <p:cBhvr>
                                        <p:cTn id="23" dur="1000" fill="hold"/>
                                        <p:tgtEl>
                                          <p:spTgt spid="183299">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832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83299">
                                            <p:txEl>
                                              <p:pRg st="2" end="2"/>
                                            </p:txEl>
                                          </p:spTgt>
                                        </p:tgtEl>
                                        <p:attrNameLst>
                                          <p:attrName>style.visibility</p:attrName>
                                        </p:attrNameLst>
                                      </p:cBhvr>
                                      <p:to>
                                        <p:strVal val="visible"/>
                                      </p:to>
                                    </p:set>
                                    <p:anim calcmode="lin" valueType="num">
                                      <p:cBhvr>
                                        <p:cTn id="29" dur="1000" fill="hold"/>
                                        <p:tgtEl>
                                          <p:spTgt spid="183299">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832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83299">
                                            <p:txEl>
                                              <p:pRg st="3" end="3"/>
                                            </p:txEl>
                                          </p:spTgt>
                                        </p:tgtEl>
                                        <p:attrNameLst>
                                          <p:attrName>style.visibility</p:attrName>
                                        </p:attrNameLst>
                                      </p:cBhvr>
                                      <p:to>
                                        <p:strVal val="visible"/>
                                      </p:to>
                                    </p:set>
                                    <p:anim calcmode="lin" valueType="num">
                                      <p:cBhvr>
                                        <p:cTn id="35" dur="1000" fill="hold"/>
                                        <p:tgtEl>
                                          <p:spTgt spid="183299">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832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83299">
                                            <p:txEl>
                                              <p:pRg st="4" end="4"/>
                                            </p:txEl>
                                          </p:spTgt>
                                        </p:tgtEl>
                                        <p:attrNameLst>
                                          <p:attrName>style.visibility</p:attrName>
                                        </p:attrNameLst>
                                      </p:cBhvr>
                                      <p:to>
                                        <p:strVal val="visible"/>
                                      </p:to>
                                    </p:set>
                                    <p:anim calcmode="lin" valueType="num">
                                      <p:cBhvr>
                                        <p:cTn id="41" dur="1000" fill="hold"/>
                                        <p:tgtEl>
                                          <p:spTgt spid="183299">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1832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83299">
                                            <p:txEl>
                                              <p:pRg st="5" end="5"/>
                                            </p:txEl>
                                          </p:spTgt>
                                        </p:tgtEl>
                                        <p:attrNameLst>
                                          <p:attrName>style.visibility</p:attrName>
                                        </p:attrNameLst>
                                      </p:cBhvr>
                                      <p:to>
                                        <p:strVal val="visible"/>
                                      </p:to>
                                    </p:set>
                                    <p:anim calcmode="lin" valueType="num">
                                      <p:cBhvr>
                                        <p:cTn id="47" dur="500" fill="hold"/>
                                        <p:tgtEl>
                                          <p:spTgt spid="18329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8329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1" presetClass="entr" presetSubtype="0" fill="hold" grpId="0" nodeType="clickEffect">
                                  <p:stCondLst>
                                    <p:cond delay="0"/>
                                  </p:stCondLst>
                                  <p:childTnLst>
                                    <p:set>
                                      <p:cBhvr>
                                        <p:cTn id="52" dur="1" fill="hold">
                                          <p:stCondLst>
                                            <p:cond delay="0"/>
                                          </p:stCondLst>
                                        </p:cTn>
                                        <p:tgtEl>
                                          <p:spTgt spid="183336"/>
                                        </p:tgtEl>
                                        <p:attrNameLst>
                                          <p:attrName>style.visibility</p:attrName>
                                        </p:attrNameLst>
                                      </p:cBhvr>
                                      <p:to>
                                        <p:strVal val="visible"/>
                                      </p:to>
                                    </p:set>
                                    <p:animEffect transition="in" filter="fade">
                                      <p:cBhvr>
                                        <p:cTn id="53" dur="770" decel="100000"/>
                                        <p:tgtEl>
                                          <p:spTgt spid="183336"/>
                                        </p:tgtEl>
                                      </p:cBhvr>
                                    </p:animEffect>
                                    <p:animScale>
                                      <p:cBhvr>
                                        <p:cTn id="54" dur="770" decel="100000"/>
                                        <p:tgtEl>
                                          <p:spTgt spid="183336"/>
                                        </p:tgtEl>
                                      </p:cBhvr>
                                      <p:from x="10000" y="10000"/>
                                      <p:to x="200000" y="450000"/>
                                    </p:animScale>
                                    <p:animScale>
                                      <p:cBhvr>
                                        <p:cTn id="55" dur="1230" accel="100000" fill="hold">
                                          <p:stCondLst>
                                            <p:cond delay="770"/>
                                          </p:stCondLst>
                                        </p:cTn>
                                        <p:tgtEl>
                                          <p:spTgt spid="183336"/>
                                        </p:tgtEl>
                                      </p:cBhvr>
                                      <p:from x="200000" y="450000"/>
                                      <p:to x="100000" y="100000"/>
                                    </p:animScale>
                                    <p:set>
                                      <p:cBhvr>
                                        <p:cTn id="56" dur="770" fill="hold"/>
                                        <p:tgtEl>
                                          <p:spTgt spid="183336"/>
                                        </p:tgtEl>
                                        <p:attrNameLst>
                                          <p:attrName>ppt_x</p:attrName>
                                        </p:attrNameLst>
                                      </p:cBhvr>
                                      <p:to>
                                        <p:strVal val="(0.5)"/>
                                      </p:to>
                                    </p:set>
                                    <p:anim from="(0.5)" to="(#ppt_x)" calcmode="lin" valueType="num">
                                      <p:cBhvr>
                                        <p:cTn id="57" dur="1230" accel="100000" fill="hold">
                                          <p:stCondLst>
                                            <p:cond delay="770"/>
                                          </p:stCondLst>
                                        </p:cTn>
                                        <p:tgtEl>
                                          <p:spTgt spid="183336"/>
                                        </p:tgtEl>
                                        <p:attrNameLst>
                                          <p:attrName>ppt_x</p:attrName>
                                        </p:attrNameLst>
                                      </p:cBhvr>
                                    </p:anim>
                                    <p:set>
                                      <p:cBhvr>
                                        <p:cTn id="58" dur="770" fill="hold"/>
                                        <p:tgtEl>
                                          <p:spTgt spid="183336"/>
                                        </p:tgtEl>
                                        <p:attrNameLst>
                                          <p:attrName>ppt_y</p:attrName>
                                        </p:attrNameLst>
                                      </p:cBhvr>
                                      <p:to>
                                        <p:strVal val="(#ppt_y+0.4)"/>
                                      </p:to>
                                    </p:set>
                                    <p:anim from="(#ppt_y+0.4)" to="(#ppt_y)" calcmode="lin" valueType="num">
                                      <p:cBhvr>
                                        <p:cTn id="59" dur="1230" accel="100000" fill="hold">
                                          <p:stCondLst>
                                            <p:cond delay="770"/>
                                          </p:stCondLst>
                                        </p:cTn>
                                        <p:tgtEl>
                                          <p:spTgt spid="183336"/>
                                        </p:tgtEl>
                                        <p:attrNameLst>
                                          <p:attrName>ppt_y</p:attrName>
                                        </p:attrNameLst>
                                      </p:cBhvr>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4"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from="(-#ppt_w/2)" to="(#ppt_x)" calcmode="lin" valueType="num">
                                      <p:cBhvr>
                                        <p:cTn id="64" dur="1200" fill="hold">
                                          <p:stCondLst>
                                            <p:cond delay="0"/>
                                          </p:stCondLst>
                                        </p:cTn>
                                        <p:tgtEl>
                                          <p:spTgt spid="2"/>
                                        </p:tgtEl>
                                        <p:attrNameLst>
                                          <p:attrName>ppt_x</p:attrName>
                                        </p:attrNameLst>
                                      </p:cBhvr>
                                    </p:anim>
                                    <p:anim from="0" to="-1.0" calcmode="lin" valueType="num">
                                      <p:cBhvr>
                                        <p:cTn id="65" dur="400" decel="50000" autoRev="1" fill="hold">
                                          <p:stCondLst>
                                            <p:cond delay="1200"/>
                                          </p:stCondLst>
                                        </p:cTn>
                                        <p:tgtEl>
                                          <p:spTgt spid="2"/>
                                        </p:tgtEl>
                                        <p:attrNameLst>
                                          <p:attrName>xshear</p:attrName>
                                        </p:attrNameLst>
                                      </p:cBhvr>
                                    </p:anim>
                                    <p:animScale>
                                      <p:cBhvr>
                                        <p:cTn id="66" dur="400" decel="100000" autoRev="1" fill="hold">
                                          <p:stCondLst>
                                            <p:cond delay="1200"/>
                                          </p:stCondLst>
                                        </p:cTn>
                                        <p:tgtEl>
                                          <p:spTgt spid="2"/>
                                        </p:tgtEl>
                                      </p:cBhvr>
                                      <p:from x="100000" y="100000"/>
                                      <p:to x="80000" y="100000"/>
                                    </p:animScale>
                                    <p:anim by="(#ppt_h/3+#ppt_w*0.1)" calcmode="lin" valueType="num">
                                      <p:cBhvr additive="sum">
                                        <p:cTn id="67" dur="400" decel="100000" autoRev="1" fill="hold">
                                          <p:stCondLst>
                                            <p:cond delay="1200"/>
                                          </p:stCondLst>
                                        </p:cTn>
                                        <p:tgtEl>
                                          <p:spTgt spid="2"/>
                                        </p:tgtEl>
                                        <p:attrNameLst>
                                          <p:attrName>ppt_x</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5"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2000" fill="hold"/>
                                        <p:tgtEl>
                                          <p:spTgt spid="4"/>
                                        </p:tgtEl>
                                        <p:attrNameLst>
                                          <p:attrName>ppt_w</p:attrName>
                                        </p:attrNameLst>
                                      </p:cBhvr>
                                      <p:tavLst>
                                        <p:tav tm="0">
                                          <p:val>
                                            <p:fltVal val="0"/>
                                          </p:val>
                                        </p:tav>
                                        <p:tav tm="100000">
                                          <p:val>
                                            <p:strVal val="#ppt_w"/>
                                          </p:val>
                                        </p:tav>
                                      </p:tavLst>
                                    </p:anim>
                                    <p:anim calcmode="lin" valueType="num">
                                      <p:cBhvr>
                                        <p:cTn id="73" dur="2000" fill="hold"/>
                                        <p:tgtEl>
                                          <p:spTgt spid="4"/>
                                        </p:tgtEl>
                                        <p:attrNameLst>
                                          <p:attrName>ppt_h</p:attrName>
                                        </p:attrNameLst>
                                      </p:cBhvr>
                                      <p:tavLst>
                                        <p:tav tm="0">
                                          <p:val>
                                            <p:fltVal val="0"/>
                                          </p:val>
                                        </p:tav>
                                        <p:tav tm="100000">
                                          <p:val>
                                            <p:strVal val="#ppt_h"/>
                                          </p:val>
                                        </p:tav>
                                      </p:tavLst>
                                    </p:anim>
                                    <p:anim calcmode="lin" valueType="num">
                                      <p:cBhvr>
                                        <p:cTn id="74"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75"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build="p"/>
      <p:bldP spid="18333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altLang="en-US" smtClean="0">
                <a:ea typeface="ＭＳ Ｐゴシック" pitchFamily="34" charset="-128"/>
              </a:rPr>
              <a:t>Material  Condition Modifiers (con’t)</a:t>
            </a:r>
          </a:p>
        </p:txBody>
      </p:sp>
      <p:sp>
        <p:nvSpPr>
          <p:cNvPr id="184323" name="Rectangle 3"/>
          <p:cNvSpPr>
            <a:spLocks noGrp="1" noChangeArrowheads="1"/>
          </p:cNvSpPr>
          <p:nvPr>
            <p:ph type="body" idx="1"/>
          </p:nvPr>
        </p:nvSpPr>
        <p:spPr>
          <a:xfrm>
            <a:off x="803275" y="993775"/>
            <a:ext cx="8054975" cy="3432175"/>
          </a:xfrm>
        </p:spPr>
        <p:txBody>
          <a:bodyPr/>
          <a:lstStyle/>
          <a:p>
            <a:pPr lvl="1" eaLnBrk="1" hangingPunct="1"/>
            <a:r>
              <a:rPr lang="en-US" altLang="en-US" smtClean="0">
                <a:solidFill>
                  <a:srgbClr val="FFFF00"/>
                </a:solidFill>
                <a:ea typeface="ＭＳ Ｐゴシック" pitchFamily="34" charset="-128"/>
              </a:rPr>
              <a:t>Least Material Condition</a:t>
            </a:r>
            <a:r>
              <a:rPr lang="en-US" altLang="en-US" smtClean="0">
                <a:ea typeface="ＭＳ Ｐゴシック" pitchFamily="34" charset="-128"/>
              </a:rPr>
              <a:t> </a:t>
            </a:r>
            <a:r>
              <a:rPr lang="en-US" altLang="en-US" smtClean="0">
                <a:solidFill>
                  <a:srgbClr val="FFFF00"/>
                </a:solidFill>
                <a:ea typeface="ＭＳ Ｐゴシック" pitchFamily="34" charset="-128"/>
              </a:rPr>
              <a:t>– (LMC)</a:t>
            </a:r>
            <a:r>
              <a:rPr lang="en-US" altLang="en-US" smtClean="0">
                <a:ea typeface="ＭＳ Ｐゴシック" pitchFamily="34" charset="-128"/>
              </a:rPr>
              <a:t> – This is the opposite of the MMC concept.  This is a part feature which contains the least amount of material, or the largest hole-size and smallest shaft-size.   </a:t>
            </a:r>
          </a:p>
          <a:p>
            <a:pPr lvl="1" eaLnBrk="1" hangingPunct="1"/>
            <a:endParaRPr lang="en-US" altLang="en-US" smtClean="0">
              <a:solidFill>
                <a:srgbClr val="FFFF00"/>
              </a:solidFill>
              <a:ea typeface="ＭＳ Ｐゴシック" pitchFamily="34" charset="-128"/>
            </a:endParaRPr>
          </a:p>
          <a:p>
            <a:pPr lvl="1" eaLnBrk="1" hangingPunct="1"/>
            <a:endParaRPr lang="en-US" altLang="en-US" smtClean="0">
              <a:solidFill>
                <a:srgbClr val="FFFF00"/>
              </a:solidFill>
              <a:ea typeface="ＭＳ Ｐゴシック" pitchFamily="34" charset="-128"/>
            </a:endParaRPr>
          </a:p>
          <a:p>
            <a:pPr lvl="1" eaLnBrk="1" hangingPunct="1"/>
            <a:endParaRPr lang="en-US" altLang="en-US" smtClean="0">
              <a:solidFill>
                <a:srgbClr val="FFFF00"/>
              </a:solidFill>
              <a:ea typeface="ＭＳ Ｐゴシック" pitchFamily="34" charset="-128"/>
            </a:endParaRPr>
          </a:p>
          <a:p>
            <a:pPr lvl="1" eaLnBrk="1" hangingPunct="1"/>
            <a:endParaRPr lang="en-US" altLang="en-US" smtClean="0">
              <a:solidFill>
                <a:srgbClr val="FFFF00"/>
              </a:solidFill>
              <a:ea typeface="ＭＳ Ｐゴシック" pitchFamily="34" charset="-128"/>
            </a:endParaRPr>
          </a:p>
          <a:p>
            <a:pPr lvl="1" eaLnBrk="1" hangingPunct="1"/>
            <a:endParaRPr lang="en-US" altLang="en-US" smtClean="0">
              <a:solidFill>
                <a:srgbClr val="FFFF00"/>
              </a:solidFill>
              <a:ea typeface="ＭＳ Ｐゴシック" pitchFamily="34" charset="-128"/>
            </a:endParaRPr>
          </a:p>
          <a:p>
            <a:pPr lvl="1" eaLnBrk="1" hangingPunct="1"/>
            <a:endParaRPr lang="en-US" altLang="en-US" smtClean="0">
              <a:solidFill>
                <a:srgbClr val="FFFF00"/>
              </a:solidFill>
              <a:ea typeface="ＭＳ Ｐゴシック" pitchFamily="34" charset="-128"/>
            </a:endParaRPr>
          </a:p>
          <a:p>
            <a:pPr lvl="1" eaLnBrk="1" hangingPunct="1"/>
            <a:endParaRPr lang="en-US" altLang="en-US" smtClean="0">
              <a:solidFill>
                <a:srgbClr val="FFFF00"/>
              </a:solidFill>
              <a:ea typeface="ＭＳ Ｐゴシック" pitchFamily="34" charset="-128"/>
            </a:endParaRPr>
          </a:p>
          <a:p>
            <a:pPr lvl="1" eaLnBrk="1" hangingPunct="1"/>
            <a:endParaRPr lang="en-US" altLang="en-US" smtClean="0">
              <a:solidFill>
                <a:srgbClr val="FFFF00"/>
              </a:solidFill>
              <a:ea typeface="ＭＳ Ｐゴシック" pitchFamily="34" charset="-128"/>
            </a:endParaRPr>
          </a:p>
          <a:p>
            <a:pPr eaLnBrk="1" hangingPunct="1"/>
            <a:endParaRPr lang="en-US" altLang="en-US" smtClean="0">
              <a:ea typeface="ＭＳ Ｐゴシック" pitchFamily="34" charset="-128"/>
            </a:endParaRPr>
          </a:p>
        </p:txBody>
      </p:sp>
      <p:grpSp>
        <p:nvGrpSpPr>
          <p:cNvPr id="2" name="Group 37"/>
          <p:cNvGrpSpPr>
            <a:grpSpLocks/>
          </p:cNvGrpSpPr>
          <p:nvPr/>
        </p:nvGrpSpPr>
        <p:grpSpPr bwMode="auto">
          <a:xfrm>
            <a:off x="2652713" y="2606675"/>
            <a:ext cx="2576512" cy="1674813"/>
            <a:chOff x="1671" y="1642"/>
            <a:chExt cx="1623" cy="1055"/>
          </a:xfrm>
        </p:grpSpPr>
        <p:sp>
          <p:nvSpPr>
            <p:cNvPr id="147479" name="Line 4"/>
            <p:cNvSpPr>
              <a:spLocks noChangeShapeType="1"/>
            </p:cNvSpPr>
            <p:nvPr/>
          </p:nvSpPr>
          <p:spPr bwMode="auto">
            <a:xfrm flipV="1">
              <a:off x="1883" y="1723"/>
              <a:ext cx="0" cy="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0" name="Line 5"/>
            <p:cNvSpPr>
              <a:spLocks noChangeShapeType="1"/>
            </p:cNvSpPr>
            <p:nvPr/>
          </p:nvSpPr>
          <p:spPr bwMode="auto">
            <a:xfrm flipV="1">
              <a:off x="2201" y="1721"/>
              <a:ext cx="0" cy="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1" name="Line 6"/>
            <p:cNvSpPr>
              <a:spLocks noChangeShapeType="1"/>
            </p:cNvSpPr>
            <p:nvPr/>
          </p:nvSpPr>
          <p:spPr bwMode="auto">
            <a:xfrm>
              <a:off x="1671" y="1775"/>
              <a:ext cx="2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482" name="Line 7"/>
            <p:cNvSpPr>
              <a:spLocks noChangeShapeType="1"/>
            </p:cNvSpPr>
            <p:nvPr/>
          </p:nvSpPr>
          <p:spPr bwMode="auto">
            <a:xfrm flipH="1">
              <a:off x="2203" y="1771"/>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483" name="Text Box 8"/>
            <p:cNvSpPr txBox="1">
              <a:spLocks noChangeArrowheads="1"/>
            </p:cNvSpPr>
            <p:nvPr/>
          </p:nvSpPr>
          <p:spPr bwMode="auto">
            <a:xfrm>
              <a:off x="2437" y="164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7484" name="Text Box 9"/>
            <p:cNvSpPr txBox="1">
              <a:spLocks noChangeArrowheads="1"/>
            </p:cNvSpPr>
            <p:nvPr/>
          </p:nvSpPr>
          <p:spPr bwMode="auto">
            <a:xfrm>
              <a:off x="2401" y="1694"/>
              <a:ext cx="3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.245</a:t>
              </a:r>
            </a:p>
          </p:txBody>
        </p:sp>
        <p:grpSp>
          <p:nvGrpSpPr>
            <p:cNvPr id="147485" name="Group 10"/>
            <p:cNvGrpSpPr>
              <a:grpSpLocks/>
            </p:cNvGrpSpPr>
            <p:nvPr/>
          </p:nvGrpSpPr>
          <p:grpSpPr bwMode="auto">
            <a:xfrm>
              <a:off x="1882" y="1911"/>
              <a:ext cx="322" cy="578"/>
              <a:chOff x="2275" y="3438"/>
              <a:chExt cx="322" cy="578"/>
            </a:xfrm>
          </p:grpSpPr>
          <p:sp>
            <p:nvSpPr>
              <p:cNvPr id="184331" name="Rectangle 11"/>
              <p:cNvSpPr>
                <a:spLocks noChangeArrowheads="1"/>
              </p:cNvSpPr>
              <p:nvPr/>
            </p:nvSpPr>
            <p:spPr bwMode="auto">
              <a:xfrm>
                <a:off x="2277" y="3483"/>
                <a:ext cx="320" cy="476"/>
              </a:xfrm>
              <a:prstGeom prst="rect">
                <a:avLst/>
              </a:prstGeom>
              <a:gradFill rotWithShape="1">
                <a:gsLst>
                  <a:gs pos="0">
                    <a:srgbClr val="FF9900"/>
                  </a:gs>
                  <a:gs pos="50000">
                    <a:schemeClr val="tx2"/>
                  </a:gs>
                  <a:gs pos="100000">
                    <a:srgbClr val="FF9900"/>
                  </a:gs>
                </a:gsLst>
                <a:lin ang="0" scaled="1"/>
              </a:gradFill>
              <a:ln w="9525">
                <a:no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7494" name="Oval 12" descr="Dark downward diagonal"/>
              <p:cNvSpPr>
                <a:spLocks noChangeArrowheads="1"/>
              </p:cNvSpPr>
              <p:nvPr/>
            </p:nvSpPr>
            <p:spPr bwMode="auto">
              <a:xfrm>
                <a:off x="2275" y="3438"/>
                <a:ext cx="321" cy="91"/>
              </a:xfrm>
              <a:prstGeom prst="ellipse">
                <a:avLst/>
              </a:prstGeom>
              <a:pattFill prst="dkDnDiag">
                <a:fgClr>
                  <a:srgbClr val="FFCC99"/>
                </a:fgClr>
                <a:bgClr>
                  <a:schemeClr val="accent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4333" name="Oval 13"/>
              <p:cNvSpPr>
                <a:spLocks noChangeArrowheads="1"/>
              </p:cNvSpPr>
              <p:nvPr/>
            </p:nvSpPr>
            <p:spPr bwMode="auto">
              <a:xfrm>
                <a:off x="2277" y="3906"/>
                <a:ext cx="320" cy="110"/>
              </a:xfrm>
              <a:prstGeom prst="ellipse">
                <a:avLst/>
              </a:prstGeom>
              <a:gradFill rotWithShape="0">
                <a:gsLst>
                  <a:gs pos="0">
                    <a:srgbClr val="FF9900"/>
                  </a:gs>
                  <a:gs pos="50000">
                    <a:schemeClr val="tx2"/>
                  </a:gs>
                  <a:gs pos="100000">
                    <a:srgbClr val="FF9900"/>
                  </a:gs>
                </a:gsLst>
                <a:lin ang="0" scaled="1"/>
              </a:gradFill>
              <a:ln w="9525">
                <a:noFill/>
                <a:round/>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147486" name="Line 14"/>
            <p:cNvSpPr>
              <a:spLocks noChangeShapeType="1"/>
            </p:cNvSpPr>
            <p:nvPr/>
          </p:nvSpPr>
          <p:spPr bwMode="auto">
            <a:xfrm>
              <a:off x="1886" y="2474"/>
              <a:ext cx="0" cy="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7" name="Line 15"/>
            <p:cNvSpPr>
              <a:spLocks noChangeShapeType="1"/>
            </p:cNvSpPr>
            <p:nvPr/>
          </p:nvSpPr>
          <p:spPr bwMode="auto">
            <a:xfrm>
              <a:off x="2203" y="2475"/>
              <a:ext cx="0" cy="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8" name="Line 16"/>
            <p:cNvSpPr>
              <a:spLocks noChangeShapeType="1"/>
            </p:cNvSpPr>
            <p:nvPr/>
          </p:nvSpPr>
          <p:spPr bwMode="auto">
            <a:xfrm>
              <a:off x="1727" y="2619"/>
              <a:ext cx="1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489" name="Line 17"/>
            <p:cNvSpPr>
              <a:spLocks noChangeShapeType="1"/>
            </p:cNvSpPr>
            <p:nvPr/>
          </p:nvSpPr>
          <p:spPr bwMode="auto">
            <a:xfrm flipH="1">
              <a:off x="2205" y="2624"/>
              <a:ext cx="2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490" name="Text Box 18"/>
            <p:cNvSpPr txBox="1">
              <a:spLocks noChangeArrowheads="1"/>
            </p:cNvSpPr>
            <p:nvPr/>
          </p:nvSpPr>
          <p:spPr bwMode="auto">
            <a:xfrm>
              <a:off x="2617" y="2498"/>
              <a:ext cx="6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.250 </a:t>
              </a:r>
              <a:r>
                <a:rPr lang="en-US" altLang="en-US" sz="1400" b="1" u="sng"/>
                <a:t>+</a:t>
              </a:r>
              <a:r>
                <a:rPr lang="en-US" altLang="en-US" sz="1400" b="1"/>
                <a:t> .005</a:t>
              </a:r>
            </a:p>
          </p:txBody>
        </p:sp>
        <p:sp>
          <p:nvSpPr>
            <p:cNvPr id="147491" name="Oval 19"/>
            <p:cNvSpPr>
              <a:spLocks noChangeArrowheads="1"/>
            </p:cNvSpPr>
            <p:nvPr/>
          </p:nvSpPr>
          <p:spPr bwMode="auto">
            <a:xfrm>
              <a:off x="2487" y="2553"/>
              <a:ext cx="112" cy="11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7492" name="Line 20"/>
            <p:cNvSpPr>
              <a:spLocks noChangeShapeType="1"/>
            </p:cNvSpPr>
            <p:nvPr/>
          </p:nvSpPr>
          <p:spPr bwMode="auto">
            <a:xfrm flipH="1">
              <a:off x="2455" y="2513"/>
              <a:ext cx="184" cy="1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38"/>
          <p:cNvGrpSpPr>
            <a:grpSpLocks/>
          </p:cNvGrpSpPr>
          <p:nvPr/>
        </p:nvGrpSpPr>
        <p:grpSpPr bwMode="auto">
          <a:xfrm>
            <a:off x="5827713" y="2466975"/>
            <a:ext cx="2566987" cy="1798638"/>
            <a:chOff x="3671" y="1554"/>
            <a:chExt cx="1617" cy="1133"/>
          </a:xfrm>
        </p:grpSpPr>
        <p:sp>
          <p:nvSpPr>
            <p:cNvPr id="147463" name="AutoShape 21"/>
            <p:cNvSpPr>
              <a:spLocks noChangeArrowheads="1"/>
            </p:cNvSpPr>
            <p:nvPr/>
          </p:nvSpPr>
          <p:spPr bwMode="auto">
            <a:xfrm>
              <a:off x="3671" y="1841"/>
              <a:ext cx="1280" cy="576"/>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7464" name="Oval 22" descr="Light vertical"/>
            <p:cNvSpPr>
              <a:spLocks noChangeArrowheads="1"/>
            </p:cNvSpPr>
            <p:nvPr/>
          </p:nvSpPr>
          <p:spPr bwMode="auto">
            <a:xfrm>
              <a:off x="4111" y="1873"/>
              <a:ext cx="352" cy="72"/>
            </a:xfrm>
            <a:prstGeom prst="ellipse">
              <a:avLst/>
            </a:prstGeom>
            <a:pattFill prst="ltVert">
              <a:fgClr>
                <a:schemeClr val="accent1"/>
              </a:fgClr>
              <a:bgClr>
                <a:srgbClr val="DDDDDD"/>
              </a:bgClr>
            </a:patt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7465" name="Line 23"/>
            <p:cNvSpPr>
              <a:spLocks noChangeShapeType="1"/>
            </p:cNvSpPr>
            <p:nvPr/>
          </p:nvSpPr>
          <p:spPr bwMode="auto">
            <a:xfrm>
              <a:off x="4103" y="1977"/>
              <a:ext cx="0" cy="432"/>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7466" name="Line 24"/>
            <p:cNvSpPr>
              <a:spLocks noChangeShapeType="1"/>
            </p:cNvSpPr>
            <p:nvPr/>
          </p:nvSpPr>
          <p:spPr bwMode="auto">
            <a:xfrm>
              <a:off x="4463" y="1977"/>
              <a:ext cx="0" cy="432"/>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7467" name="Line 25"/>
            <p:cNvSpPr>
              <a:spLocks noChangeShapeType="1"/>
            </p:cNvSpPr>
            <p:nvPr/>
          </p:nvSpPr>
          <p:spPr bwMode="auto">
            <a:xfrm>
              <a:off x="4111" y="1621"/>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68" name="Line 26"/>
            <p:cNvSpPr>
              <a:spLocks noChangeShapeType="1"/>
            </p:cNvSpPr>
            <p:nvPr/>
          </p:nvSpPr>
          <p:spPr bwMode="auto">
            <a:xfrm>
              <a:off x="4463" y="1625"/>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69" name="Line 27"/>
            <p:cNvSpPr>
              <a:spLocks noChangeShapeType="1"/>
            </p:cNvSpPr>
            <p:nvPr/>
          </p:nvSpPr>
          <p:spPr bwMode="auto">
            <a:xfrm>
              <a:off x="3908" y="1667"/>
              <a:ext cx="2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470" name="Line 28"/>
            <p:cNvSpPr>
              <a:spLocks noChangeShapeType="1"/>
            </p:cNvSpPr>
            <p:nvPr/>
          </p:nvSpPr>
          <p:spPr bwMode="auto">
            <a:xfrm flipH="1">
              <a:off x="4466" y="1662"/>
              <a:ext cx="1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471" name="Text Box 29"/>
            <p:cNvSpPr txBox="1">
              <a:spLocks noChangeArrowheads="1"/>
            </p:cNvSpPr>
            <p:nvPr/>
          </p:nvSpPr>
          <p:spPr bwMode="auto">
            <a:xfrm>
              <a:off x="4631" y="1554"/>
              <a:ext cx="3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.255</a:t>
              </a:r>
            </a:p>
          </p:txBody>
        </p:sp>
        <p:sp>
          <p:nvSpPr>
            <p:cNvPr id="147472" name="Text Box 30"/>
            <p:cNvSpPr txBox="1">
              <a:spLocks noChangeArrowheads="1"/>
            </p:cNvSpPr>
            <p:nvPr/>
          </p:nvSpPr>
          <p:spPr bwMode="auto">
            <a:xfrm>
              <a:off x="4690" y="2506"/>
              <a:ext cx="5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.250 </a:t>
              </a:r>
              <a:r>
                <a:rPr lang="en-US" altLang="en-US" sz="1200" b="1" u="sng"/>
                <a:t>+</a:t>
              </a:r>
              <a:r>
                <a:rPr lang="en-US" altLang="en-US" sz="1200" b="1"/>
                <a:t> .005</a:t>
              </a:r>
            </a:p>
          </p:txBody>
        </p:sp>
        <p:sp>
          <p:nvSpPr>
            <p:cNvPr id="147473" name="Oval 31"/>
            <p:cNvSpPr>
              <a:spLocks noChangeArrowheads="1"/>
            </p:cNvSpPr>
            <p:nvPr/>
          </p:nvSpPr>
          <p:spPr bwMode="auto">
            <a:xfrm>
              <a:off x="4632" y="2557"/>
              <a:ext cx="76" cy="7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7474" name="Line 32"/>
            <p:cNvSpPr>
              <a:spLocks noChangeShapeType="1"/>
            </p:cNvSpPr>
            <p:nvPr/>
          </p:nvSpPr>
          <p:spPr bwMode="auto">
            <a:xfrm flipH="1">
              <a:off x="4624" y="2555"/>
              <a:ext cx="96" cy="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75" name="Line 33"/>
            <p:cNvSpPr>
              <a:spLocks noChangeShapeType="1"/>
            </p:cNvSpPr>
            <p:nvPr/>
          </p:nvSpPr>
          <p:spPr bwMode="auto">
            <a:xfrm>
              <a:off x="4103" y="2448"/>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76" name="Line 34"/>
            <p:cNvSpPr>
              <a:spLocks noChangeShapeType="1"/>
            </p:cNvSpPr>
            <p:nvPr/>
          </p:nvSpPr>
          <p:spPr bwMode="auto">
            <a:xfrm>
              <a:off x="4464" y="2453"/>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77" name="Line 35"/>
            <p:cNvSpPr>
              <a:spLocks noChangeShapeType="1"/>
            </p:cNvSpPr>
            <p:nvPr/>
          </p:nvSpPr>
          <p:spPr bwMode="auto">
            <a:xfrm flipH="1" flipV="1">
              <a:off x="4467" y="2594"/>
              <a:ext cx="12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478" name="Line 36"/>
            <p:cNvSpPr>
              <a:spLocks noChangeShapeType="1"/>
            </p:cNvSpPr>
            <p:nvPr/>
          </p:nvSpPr>
          <p:spPr bwMode="auto">
            <a:xfrm>
              <a:off x="3916" y="2594"/>
              <a:ext cx="18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359" name="Text Box 39"/>
          <p:cNvSpPr txBox="1">
            <a:spLocks noChangeArrowheads="1"/>
          </p:cNvSpPr>
          <p:nvPr/>
        </p:nvSpPr>
        <p:spPr bwMode="auto">
          <a:xfrm>
            <a:off x="1216025" y="4811713"/>
            <a:ext cx="75263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tx2"/>
              </a:buClr>
              <a:buSzPct val="85000"/>
              <a:buFont typeface="Wingdings 2" pitchFamily="18" charset="2"/>
              <a:buChar char="¿"/>
            </a:pPr>
            <a:r>
              <a:rPr lang="en-US" altLang="en-US" sz="1800" b="1">
                <a:solidFill>
                  <a:srgbClr val="FFFF00"/>
                </a:solidFill>
              </a:rPr>
              <a:t>  Regardless of Feature Size</a:t>
            </a:r>
            <a:r>
              <a:rPr lang="en-US" altLang="en-US" sz="1800" b="1"/>
              <a:t> </a:t>
            </a:r>
            <a:r>
              <a:rPr lang="en-US" altLang="en-US" sz="1800" b="1">
                <a:solidFill>
                  <a:srgbClr val="FFFF00"/>
                </a:solidFill>
              </a:rPr>
              <a:t>– (RFS)</a:t>
            </a:r>
            <a:r>
              <a:rPr lang="en-US" altLang="en-US" sz="1800" b="1"/>
              <a:t> – This is a term used to</a:t>
            </a:r>
          </a:p>
          <a:p>
            <a:pPr eaLnBrk="1" hangingPunct="1">
              <a:buClr>
                <a:schemeClr val="tx2"/>
              </a:buClr>
              <a:buFont typeface="Wingdings 2" pitchFamily="18" charset="2"/>
              <a:buNone/>
            </a:pPr>
            <a:r>
              <a:rPr lang="en-US" altLang="en-US" sz="1800" b="1"/>
              <a:t>     indicate that a geometric tolerance or datum reference applies at </a:t>
            </a:r>
          </a:p>
          <a:p>
            <a:pPr eaLnBrk="1" hangingPunct="1">
              <a:buClr>
                <a:schemeClr val="tx2"/>
              </a:buClr>
              <a:buFont typeface="Wingdings 2" pitchFamily="18" charset="2"/>
              <a:buNone/>
            </a:pPr>
            <a:r>
              <a:rPr lang="en-US" altLang="en-US" sz="1800" b="1"/>
              <a:t>     any increment of size of the feature within its size tolerance.</a:t>
            </a:r>
          </a:p>
          <a:p>
            <a:pPr eaLnBrk="1" hangingPunct="1">
              <a:buClr>
                <a:schemeClr val="tx2"/>
              </a:buClr>
              <a:buFont typeface="Wingdings 2" pitchFamily="18" charset="2"/>
              <a:buNone/>
            </a:pPr>
            <a:r>
              <a:rPr lang="en-US" altLang="en-US" sz="1800" b="1"/>
              <a:t>     RFS is stricter and greatly affects the part’s function, but is </a:t>
            </a:r>
          </a:p>
          <a:p>
            <a:pPr eaLnBrk="1" hangingPunct="1">
              <a:buClr>
                <a:schemeClr val="tx2"/>
              </a:buClr>
              <a:buFont typeface="Wingdings 2" pitchFamily="18" charset="2"/>
              <a:buNone/>
            </a:pPr>
            <a:r>
              <a:rPr lang="en-US" altLang="en-US" sz="1800" b="1"/>
              <a:t>     necessary for parts that require increased precision.</a:t>
            </a:r>
          </a:p>
          <a:p>
            <a:pPr eaLnBrk="1" hangingPunct="1"/>
            <a:endParaRPr lang="en-US" altLang="en-US" sz="18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800" decel="100000"/>
                                        <p:tgtEl>
                                          <p:spTgt spid="184322"/>
                                        </p:tgtEl>
                                      </p:cBhvr>
                                    </p:animEffect>
                                    <p:anim calcmode="lin" valueType="num">
                                      <p:cBhvr>
                                        <p:cTn id="8" dur="800" decel="100000" fill="hold"/>
                                        <p:tgtEl>
                                          <p:spTgt spid="184322"/>
                                        </p:tgtEl>
                                        <p:attrNameLst>
                                          <p:attrName>style.rotation</p:attrName>
                                        </p:attrNameLst>
                                      </p:cBhvr>
                                      <p:tavLst>
                                        <p:tav tm="0">
                                          <p:val>
                                            <p:fltVal val="-90"/>
                                          </p:val>
                                        </p:tav>
                                        <p:tav tm="100000">
                                          <p:val>
                                            <p:fltVal val="0"/>
                                          </p:val>
                                        </p:tav>
                                      </p:tavLst>
                                    </p:anim>
                                    <p:anim calcmode="lin" valueType="num">
                                      <p:cBhvr>
                                        <p:cTn id="9" dur="800" decel="100000" fill="hold"/>
                                        <p:tgtEl>
                                          <p:spTgt spid="184322"/>
                                        </p:tgtEl>
                                        <p:attrNameLst>
                                          <p:attrName>ppt_x</p:attrName>
                                        </p:attrNameLst>
                                      </p:cBhvr>
                                      <p:tavLst>
                                        <p:tav tm="0">
                                          <p:val>
                                            <p:strVal val="#ppt_x+0.4"/>
                                          </p:val>
                                        </p:tav>
                                        <p:tav tm="100000">
                                          <p:val>
                                            <p:strVal val="#ppt_x-0.05"/>
                                          </p:val>
                                        </p:tav>
                                      </p:tavLst>
                                    </p:anim>
                                    <p:anim calcmode="lin" valueType="num">
                                      <p:cBhvr>
                                        <p:cTn id="10" dur="800" decel="100000" fill="hold"/>
                                        <p:tgtEl>
                                          <p:spTgt spid="1843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22"/>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184323">
                                            <p:txEl>
                                              <p:pRg st="0" end="0"/>
                                            </p:txEl>
                                          </p:spTgt>
                                        </p:tgtEl>
                                        <p:attrNameLst>
                                          <p:attrName>style.visibility</p:attrName>
                                        </p:attrNameLst>
                                      </p:cBhvr>
                                      <p:to>
                                        <p:strVal val="visible"/>
                                      </p:to>
                                    </p:set>
                                    <p:anim calcmode="lin" valueType="num">
                                      <p:cBhvr>
                                        <p:cTn id="16" dur="1000" fill="hold"/>
                                        <p:tgtEl>
                                          <p:spTgt spid="184323">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84323">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8432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70" decel="100000"/>
                                        <p:tgtEl>
                                          <p:spTgt spid="2"/>
                                        </p:tgtEl>
                                      </p:cBhvr>
                                    </p:animEffect>
                                    <p:animScale>
                                      <p:cBhvr>
                                        <p:cTn id="24" dur="770" decel="100000"/>
                                        <p:tgtEl>
                                          <p:spTgt spid="2"/>
                                        </p:tgtEl>
                                      </p:cBhvr>
                                      <p:from x="10000" y="10000"/>
                                      <p:to x="200000" y="450000"/>
                                    </p:animScale>
                                    <p:animScale>
                                      <p:cBhvr>
                                        <p:cTn id="25" dur="1230" accel="100000" fill="hold">
                                          <p:stCondLst>
                                            <p:cond delay="770"/>
                                          </p:stCondLst>
                                        </p:cTn>
                                        <p:tgtEl>
                                          <p:spTgt spid="2"/>
                                        </p:tgtEl>
                                      </p:cBhvr>
                                      <p:from x="200000" y="450000"/>
                                      <p:to x="100000" y="100000"/>
                                    </p:animScale>
                                    <p:set>
                                      <p:cBhvr>
                                        <p:cTn id="26" dur="770" fill="hold"/>
                                        <p:tgtEl>
                                          <p:spTgt spid="2"/>
                                        </p:tgtEl>
                                        <p:attrNameLst>
                                          <p:attrName>ppt_x</p:attrName>
                                        </p:attrNameLst>
                                      </p:cBhvr>
                                      <p:to>
                                        <p:strVal val="(0.5)"/>
                                      </p:to>
                                    </p:set>
                                    <p:anim from="(0.5)" to="(#ppt_x)" calcmode="lin" valueType="num">
                                      <p:cBhvr>
                                        <p:cTn id="27" dur="1230" accel="100000" fill="hold">
                                          <p:stCondLst>
                                            <p:cond delay="770"/>
                                          </p:stCondLst>
                                        </p:cTn>
                                        <p:tgtEl>
                                          <p:spTgt spid="2"/>
                                        </p:tgtEl>
                                        <p:attrNameLst>
                                          <p:attrName>ppt_x</p:attrName>
                                        </p:attrNameLst>
                                      </p:cBhvr>
                                    </p:anim>
                                    <p:set>
                                      <p:cBhvr>
                                        <p:cTn id="28" dur="770" fill="hold"/>
                                        <p:tgtEl>
                                          <p:spTgt spid="2"/>
                                        </p:tgtEl>
                                        <p:attrNameLst>
                                          <p:attrName>ppt_y</p:attrName>
                                        </p:attrNameLst>
                                      </p:cBhvr>
                                      <p:to>
                                        <p:strVal val="(#ppt_y+0.4)"/>
                                      </p:to>
                                    </p:set>
                                    <p:anim from="(#ppt_y+0.4)" to="(#ppt_y)" calcmode="lin" valueType="num">
                                      <p:cBhvr>
                                        <p:cTn id="29" dur="1230" accel="100000" fill="hold">
                                          <p:stCondLst>
                                            <p:cond delay="770"/>
                                          </p:stCondLst>
                                        </p:cTn>
                                        <p:tgtEl>
                                          <p:spTgt spid="2"/>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800" decel="100000"/>
                                        <p:tgtEl>
                                          <p:spTgt spid="4"/>
                                        </p:tgtEl>
                                      </p:cBhvr>
                                    </p:animEffect>
                                    <p:anim calcmode="lin" valueType="num">
                                      <p:cBhvr>
                                        <p:cTn id="35" dur="800" decel="100000" fill="hold"/>
                                        <p:tgtEl>
                                          <p:spTgt spid="4"/>
                                        </p:tgtEl>
                                        <p:attrNameLst>
                                          <p:attrName>style.rotation</p:attrName>
                                        </p:attrNameLst>
                                      </p:cBhvr>
                                      <p:tavLst>
                                        <p:tav tm="0">
                                          <p:val>
                                            <p:fltVal val="-90"/>
                                          </p:val>
                                        </p:tav>
                                        <p:tav tm="100000">
                                          <p:val>
                                            <p:fltVal val="0"/>
                                          </p:val>
                                        </p:tav>
                                      </p:tavLst>
                                    </p:anim>
                                    <p:anim calcmode="lin" valueType="num">
                                      <p:cBhvr>
                                        <p:cTn id="36" dur="800" decel="100000" fill="hold"/>
                                        <p:tgtEl>
                                          <p:spTgt spid="4"/>
                                        </p:tgtEl>
                                        <p:attrNameLst>
                                          <p:attrName>ppt_x</p:attrName>
                                        </p:attrNameLst>
                                      </p:cBhvr>
                                      <p:tavLst>
                                        <p:tav tm="0">
                                          <p:val>
                                            <p:strVal val="#ppt_x+0.4"/>
                                          </p:val>
                                        </p:tav>
                                        <p:tav tm="100000">
                                          <p:val>
                                            <p:strVal val="#ppt_x-0.05"/>
                                          </p:val>
                                        </p:tav>
                                      </p:tavLst>
                                    </p:anim>
                                    <p:anim calcmode="lin" valueType="num">
                                      <p:cBhvr>
                                        <p:cTn id="37" dur="800" decel="100000" fill="hold"/>
                                        <p:tgtEl>
                                          <p:spTgt spid="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184359"/>
                                        </p:tgtEl>
                                        <p:attrNameLst>
                                          <p:attrName>style.visibility</p:attrName>
                                        </p:attrNameLst>
                                      </p:cBhvr>
                                      <p:to>
                                        <p:strVal val="visible"/>
                                      </p:to>
                                    </p:set>
                                    <p:anim calcmode="lin" valueType="num">
                                      <p:cBhvr>
                                        <p:cTn id="44" dur="500" decel="50000" fill="hold">
                                          <p:stCondLst>
                                            <p:cond delay="0"/>
                                          </p:stCondLst>
                                        </p:cTn>
                                        <p:tgtEl>
                                          <p:spTgt spid="18435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8435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84359"/>
                                        </p:tgtEl>
                                        <p:attrNameLst>
                                          <p:attrName>ppt_w</p:attrName>
                                        </p:attrNameLst>
                                      </p:cBhvr>
                                      <p:tavLst>
                                        <p:tav tm="0">
                                          <p:val>
                                            <p:strVal val="#ppt_w*.05"/>
                                          </p:val>
                                        </p:tav>
                                        <p:tav tm="100000">
                                          <p:val>
                                            <p:strVal val="#ppt_w"/>
                                          </p:val>
                                        </p:tav>
                                      </p:tavLst>
                                    </p:anim>
                                    <p:anim calcmode="lin" valueType="num">
                                      <p:cBhvr>
                                        <p:cTn id="47" dur="1000" fill="hold"/>
                                        <p:tgtEl>
                                          <p:spTgt spid="18435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8435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8435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8435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8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build="p"/>
      <p:bldP spid="1843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Oval 26"/>
          <p:cNvSpPr>
            <a:spLocks noChangeArrowheads="1"/>
          </p:cNvSpPr>
          <p:nvPr/>
        </p:nvSpPr>
        <p:spPr bwMode="auto">
          <a:xfrm>
            <a:off x="2525713" y="1552575"/>
            <a:ext cx="3773487" cy="431165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8483" name="Rectangle 2"/>
          <p:cNvSpPr>
            <a:spLocks noGrp="1" noChangeArrowheads="1"/>
          </p:cNvSpPr>
          <p:nvPr>
            <p:ph type="title"/>
          </p:nvPr>
        </p:nvSpPr>
        <p:spPr>
          <a:xfrm>
            <a:off x="409575" y="174625"/>
            <a:ext cx="8418513" cy="519113"/>
          </a:xfrm>
        </p:spPr>
        <p:txBody>
          <a:bodyPr/>
          <a:lstStyle/>
          <a:p>
            <a:pPr eaLnBrk="1" hangingPunct="1"/>
            <a:r>
              <a:rPr lang="en-US" altLang="en-US" smtClean="0">
                <a:ea typeface="ＭＳ Ｐゴシック" pitchFamily="34" charset="-128"/>
              </a:rPr>
              <a:t>Bonus  Tolerance</a:t>
            </a:r>
          </a:p>
        </p:txBody>
      </p:sp>
      <p:sp>
        <p:nvSpPr>
          <p:cNvPr id="148484" name="Rectangle 5"/>
          <p:cNvSpPr>
            <a:spLocks noChangeArrowheads="1"/>
          </p:cNvSpPr>
          <p:nvPr/>
        </p:nvSpPr>
        <p:spPr bwMode="auto">
          <a:xfrm>
            <a:off x="334963" y="1465263"/>
            <a:ext cx="8578850" cy="47117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p>
        </p:txBody>
      </p:sp>
      <p:sp>
        <p:nvSpPr>
          <p:cNvPr id="148485" name="Oval 6"/>
          <p:cNvSpPr>
            <a:spLocks noChangeArrowheads="1"/>
          </p:cNvSpPr>
          <p:nvPr/>
        </p:nvSpPr>
        <p:spPr bwMode="auto">
          <a:xfrm>
            <a:off x="2835275" y="2263775"/>
            <a:ext cx="3048000" cy="2971800"/>
          </a:xfrm>
          <a:prstGeom prst="ellipse">
            <a:avLst/>
          </a:prstGeom>
          <a:solidFill>
            <a:srgbClr val="FFFFCC"/>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0711" name="Oval 7"/>
          <p:cNvSpPr>
            <a:spLocks noChangeArrowheads="1"/>
          </p:cNvSpPr>
          <p:nvPr/>
        </p:nvSpPr>
        <p:spPr bwMode="auto">
          <a:xfrm>
            <a:off x="2911475" y="2339975"/>
            <a:ext cx="2895600" cy="28194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0712" name="Oval 8" descr="Newsprint"/>
          <p:cNvSpPr>
            <a:spLocks noChangeArrowheads="1"/>
          </p:cNvSpPr>
          <p:nvPr/>
        </p:nvSpPr>
        <p:spPr bwMode="auto">
          <a:xfrm>
            <a:off x="2911475" y="2339975"/>
            <a:ext cx="2895600" cy="2819400"/>
          </a:xfrm>
          <a:prstGeom prst="ellipse">
            <a:avLst/>
          </a:prstGeom>
          <a:blipFill dpi="0" rotWithShape="1">
            <a:blip r:embed="rId2"/>
            <a:srcRect/>
            <a:tile tx="0" ty="0" sx="100000" sy="100000" flip="none" algn="tl"/>
          </a:blip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48488" name="Line 9"/>
          <p:cNvSpPr>
            <a:spLocks noChangeShapeType="1"/>
          </p:cNvSpPr>
          <p:nvPr/>
        </p:nvSpPr>
        <p:spPr bwMode="auto">
          <a:xfrm flipV="1">
            <a:off x="2911475" y="1533525"/>
            <a:ext cx="0" cy="21018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9" name="Line 10"/>
          <p:cNvSpPr>
            <a:spLocks noChangeShapeType="1"/>
          </p:cNvSpPr>
          <p:nvPr/>
        </p:nvSpPr>
        <p:spPr bwMode="auto">
          <a:xfrm flipV="1">
            <a:off x="5807075" y="1495425"/>
            <a:ext cx="0" cy="2216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0" name="Text Box 11"/>
          <p:cNvSpPr txBox="1">
            <a:spLocks noChangeArrowheads="1"/>
          </p:cNvSpPr>
          <p:nvPr/>
        </p:nvSpPr>
        <p:spPr bwMode="auto">
          <a:xfrm>
            <a:off x="3308350" y="1576388"/>
            <a:ext cx="207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a:solidFill>
                  <a:srgbClr val="FF0000"/>
                </a:solidFill>
              </a:rPr>
              <a:t>Hole drilled at MMC</a:t>
            </a:r>
          </a:p>
        </p:txBody>
      </p:sp>
      <p:sp>
        <p:nvSpPr>
          <p:cNvPr id="148491" name="Line 12"/>
          <p:cNvSpPr>
            <a:spLocks noChangeShapeType="1"/>
          </p:cNvSpPr>
          <p:nvPr/>
        </p:nvSpPr>
        <p:spPr bwMode="auto">
          <a:xfrm flipH="1">
            <a:off x="2911475" y="1749425"/>
            <a:ext cx="381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92" name="Line 13"/>
          <p:cNvSpPr>
            <a:spLocks noChangeShapeType="1"/>
          </p:cNvSpPr>
          <p:nvPr/>
        </p:nvSpPr>
        <p:spPr bwMode="auto">
          <a:xfrm>
            <a:off x="5349875" y="1749425"/>
            <a:ext cx="4572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93" name="Line 14"/>
          <p:cNvSpPr>
            <a:spLocks noChangeShapeType="1"/>
          </p:cNvSpPr>
          <p:nvPr/>
        </p:nvSpPr>
        <p:spPr bwMode="auto">
          <a:xfrm>
            <a:off x="2835275" y="3787775"/>
            <a:ext cx="0" cy="229235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4" name="Line 15"/>
          <p:cNvSpPr>
            <a:spLocks noChangeShapeType="1"/>
          </p:cNvSpPr>
          <p:nvPr/>
        </p:nvSpPr>
        <p:spPr bwMode="auto">
          <a:xfrm>
            <a:off x="5883275" y="3787775"/>
            <a:ext cx="0" cy="2308225"/>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5" name="Text Box 16"/>
          <p:cNvSpPr txBox="1">
            <a:spLocks noChangeArrowheads="1"/>
          </p:cNvSpPr>
          <p:nvPr/>
        </p:nvSpPr>
        <p:spPr bwMode="auto">
          <a:xfrm>
            <a:off x="3352800" y="5800725"/>
            <a:ext cx="2027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a:solidFill>
                  <a:srgbClr val="0066FF"/>
                </a:solidFill>
              </a:rPr>
              <a:t>Hole drilled at LMC</a:t>
            </a:r>
          </a:p>
        </p:txBody>
      </p:sp>
      <p:sp>
        <p:nvSpPr>
          <p:cNvPr id="148496" name="Line 17"/>
          <p:cNvSpPr>
            <a:spLocks noChangeShapeType="1"/>
          </p:cNvSpPr>
          <p:nvPr/>
        </p:nvSpPr>
        <p:spPr bwMode="auto">
          <a:xfrm flipH="1">
            <a:off x="2835275" y="5969000"/>
            <a:ext cx="5334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97" name="Line 18"/>
          <p:cNvSpPr>
            <a:spLocks noChangeShapeType="1"/>
          </p:cNvSpPr>
          <p:nvPr/>
        </p:nvSpPr>
        <p:spPr bwMode="auto">
          <a:xfrm>
            <a:off x="5349875" y="5969000"/>
            <a:ext cx="5334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98" name="Line 19"/>
          <p:cNvSpPr>
            <a:spLocks noChangeShapeType="1"/>
          </p:cNvSpPr>
          <p:nvPr/>
        </p:nvSpPr>
        <p:spPr bwMode="auto">
          <a:xfrm>
            <a:off x="5426075" y="2797175"/>
            <a:ext cx="1828800" cy="182880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9" name="Line 20"/>
          <p:cNvSpPr>
            <a:spLocks noChangeShapeType="1"/>
          </p:cNvSpPr>
          <p:nvPr/>
        </p:nvSpPr>
        <p:spPr bwMode="auto">
          <a:xfrm>
            <a:off x="5459413" y="2720975"/>
            <a:ext cx="1828800" cy="182880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0" name="Line 21"/>
          <p:cNvSpPr>
            <a:spLocks noChangeShapeType="1"/>
          </p:cNvSpPr>
          <p:nvPr/>
        </p:nvSpPr>
        <p:spPr bwMode="auto">
          <a:xfrm flipV="1">
            <a:off x="6569075" y="4168775"/>
            <a:ext cx="228600" cy="228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01" name="Line 22"/>
          <p:cNvSpPr>
            <a:spLocks noChangeShapeType="1"/>
          </p:cNvSpPr>
          <p:nvPr/>
        </p:nvSpPr>
        <p:spPr bwMode="auto">
          <a:xfrm flipH="1">
            <a:off x="6850063" y="3863975"/>
            <a:ext cx="252412" cy="2428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02" name="Line 23"/>
          <p:cNvSpPr>
            <a:spLocks noChangeShapeType="1"/>
          </p:cNvSpPr>
          <p:nvPr/>
        </p:nvSpPr>
        <p:spPr bwMode="auto">
          <a:xfrm>
            <a:off x="7107238" y="3863975"/>
            <a:ext cx="76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3" name="Text Box 24"/>
          <p:cNvSpPr txBox="1">
            <a:spLocks noChangeArrowheads="1"/>
          </p:cNvSpPr>
          <p:nvPr/>
        </p:nvSpPr>
        <p:spPr bwMode="auto">
          <a:xfrm>
            <a:off x="7107238" y="3719513"/>
            <a:ext cx="1592262" cy="284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200" b="1">
                <a:solidFill>
                  <a:schemeClr val="bg1"/>
                </a:solidFill>
              </a:rPr>
              <a:t>Bonus Tolerance</a:t>
            </a:r>
          </a:p>
        </p:txBody>
      </p:sp>
      <p:sp>
        <p:nvSpPr>
          <p:cNvPr id="200708" name="Text Box 4"/>
          <p:cNvSpPr>
            <a:spLocks noChangeArrowheads="1"/>
          </p:cNvSpPr>
          <p:nvPr>
            <p:ph type="body" idx="1"/>
          </p:nvPr>
        </p:nvSpPr>
        <p:spPr>
          <a:xfrm>
            <a:off x="368300" y="1530350"/>
            <a:ext cx="2336800" cy="4652963"/>
          </a:xfrm>
          <a:noFill/>
        </p:spPr>
        <p:txBody>
          <a:bodyPr/>
          <a:lstStyle/>
          <a:p>
            <a:pPr eaLnBrk="1" hangingPunct="1">
              <a:lnSpc>
                <a:spcPct val="80000"/>
              </a:lnSpc>
            </a:pPr>
            <a:r>
              <a:rPr lang="en-US" altLang="en-US" sz="1400" smtClean="0">
                <a:solidFill>
                  <a:srgbClr val="0000FF"/>
                </a:solidFill>
                <a:ea typeface="ＭＳ Ｐゴシック" pitchFamily="34" charset="-128"/>
              </a:rPr>
              <a:t>This hole has a certain position tolerance, but at MMC, the hole is smaller, tighter, and exhibits a perfect cylindrical form.</a:t>
            </a:r>
          </a:p>
          <a:p>
            <a:pPr eaLnBrk="1" hangingPunct="1">
              <a:lnSpc>
                <a:spcPct val="80000"/>
              </a:lnSpc>
            </a:pPr>
            <a:endParaRPr lang="en-US" altLang="en-US" sz="1400" smtClean="0">
              <a:solidFill>
                <a:srgbClr val="0000FF"/>
              </a:solidFill>
              <a:ea typeface="ＭＳ Ｐゴシック" pitchFamily="34" charset="-128"/>
            </a:endParaRPr>
          </a:p>
          <a:p>
            <a:pPr eaLnBrk="1" hangingPunct="1">
              <a:lnSpc>
                <a:spcPct val="80000"/>
              </a:lnSpc>
            </a:pPr>
            <a:r>
              <a:rPr lang="en-US" altLang="en-US" sz="1400" smtClean="0">
                <a:solidFill>
                  <a:srgbClr val="0000FF"/>
                </a:solidFill>
                <a:ea typeface="ＭＳ Ｐゴシック" pitchFamily="34" charset="-128"/>
              </a:rPr>
              <a:t>As more material is removed from around the hole, the space is larger and provides a looser fit for the shaft.  Therefore, the position tolerance for the hole can be increased, and both the shaft and the hole will still fit.  This increased tolerance is called the bonus tolerance of the hole and changes as the size of the hole increases.</a:t>
            </a:r>
          </a:p>
        </p:txBody>
      </p:sp>
      <p:sp>
        <p:nvSpPr>
          <p:cNvPr id="200729" name="Rectangle 25"/>
          <p:cNvSpPr>
            <a:spLocks noChangeArrowheads="1"/>
          </p:cNvSpPr>
          <p:nvPr/>
        </p:nvSpPr>
        <p:spPr bwMode="auto">
          <a:xfrm>
            <a:off x="714375" y="601663"/>
            <a:ext cx="80549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marL="342900" indent="-3429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FF6699"/>
              </a:buClr>
              <a:buSzPct val="60000"/>
              <a:buFont typeface="Wingdings" pitchFamily="2" charset="2"/>
              <a:buChar char="n"/>
            </a:pPr>
            <a:r>
              <a:rPr lang="en-US" altLang="en-US" sz="1600" b="1">
                <a:solidFill>
                  <a:srgbClr val="FF9900"/>
                </a:solidFill>
              </a:rPr>
              <a:t>Material condition modifiers give inspectors a powerful method of checking shafts and holes that fit together. </a:t>
            </a:r>
          </a:p>
          <a:p>
            <a:pPr eaLnBrk="1" hangingPunct="1">
              <a:spcBef>
                <a:spcPct val="20000"/>
              </a:spcBef>
              <a:buClr>
                <a:srgbClr val="FF6699"/>
              </a:buClr>
              <a:buSzPct val="60000"/>
              <a:buFont typeface="Wingdings" pitchFamily="2" charset="2"/>
              <a:buChar char="n"/>
            </a:pPr>
            <a:r>
              <a:rPr lang="en-US" altLang="en-US" sz="1600" b="1">
                <a:solidFill>
                  <a:srgbClr val="FF9900"/>
                </a:solidFill>
              </a:rPr>
              <a:t>Both MMC and LMC modifiers allow for bonus tolerance.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0729">
                                            <p:txEl>
                                              <p:pRg st="0" end="0"/>
                                            </p:txEl>
                                          </p:spTgt>
                                        </p:tgtEl>
                                        <p:attrNameLst>
                                          <p:attrName>style.visibility</p:attrName>
                                        </p:attrNameLst>
                                      </p:cBhvr>
                                      <p:to>
                                        <p:strVal val="visible"/>
                                      </p:to>
                                    </p:set>
                                    <p:animEffect transition="in" filter="fade">
                                      <p:cBhvr>
                                        <p:cTn id="7" dur="800" decel="100000"/>
                                        <p:tgtEl>
                                          <p:spTgt spid="200729">
                                            <p:txEl>
                                              <p:pRg st="0" end="0"/>
                                            </p:txEl>
                                          </p:spTgt>
                                        </p:tgtEl>
                                      </p:cBhvr>
                                    </p:animEffect>
                                    <p:anim calcmode="lin" valueType="num">
                                      <p:cBhvr>
                                        <p:cTn id="8" dur="800" decel="100000" fill="hold"/>
                                        <p:tgtEl>
                                          <p:spTgt spid="20072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0072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0072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072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0729">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00729">
                                            <p:txEl>
                                              <p:pRg st="1" end="1"/>
                                            </p:txEl>
                                          </p:spTgt>
                                        </p:tgtEl>
                                        <p:attrNameLst>
                                          <p:attrName>style.visibility</p:attrName>
                                        </p:attrNameLst>
                                      </p:cBhvr>
                                      <p:to>
                                        <p:strVal val="visible"/>
                                      </p:to>
                                    </p:set>
                                    <p:animEffect transition="in" filter="fade">
                                      <p:cBhvr>
                                        <p:cTn id="15" dur="800" decel="100000"/>
                                        <p:tgtEl>
                                          <p:spTgt spid="200729">
                                            <p:txEl>
                                              <p:pRg st="1" end="1"/>
                                            </p:txEl>
                                          </p:spTgt>
                                        </p:tgtEl>
                                      </p:cBhvr>
                                    </p:animEffect>
                                    <p:anim calcmode="lin" valueType="num">
                                      <p:cBhvr>
                                        <p:cTn id="16" dur="800" decel="100000" fill="hold"/>
                                        <p:tgtEl>
                                          <p:spTgt spid="200729">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00729">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00729">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0729">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072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00708"/>
                                        </p:tgtEl>
                                        <p:attrNameLst>
                                          <p:attrName>style.visibility</p:attrName>
                                        </p:attrNameLst>
                                      </p:cBhvr>
                                      <p:to>
                                        <p:strVal val="visible"/>
                                      </p:to>
                                    </p:set>
                                    <p:anim calcmode="lin" valueType="num">
                                      <p:cBhvr>
                                        <p:cTn id="25" dur="500" fill="hold"/>
                                        <p:tgtEl>
                                          <p:spTgt spid="200708"/>
                                        </p:tgtEl>
                                        <p:attrNameLst>
                                          <p:attrName>ppt_w</p:attrName>
                                        </p:attrNameLst>
                                      </p:cBhvr>
                                      <p:tavLst>
                                        <p:tav tm="0">
                                          <p:val>
                                            <p:fltVal val="0"/>
                                          </p:val>
                                        </p:tav>
                                        <p:tav tm="100000">
                                          <p:val>
                                            <p:strVal val="#ppt_w"/>
                                          </p:val>
                                        </p:tav>
                                      </p:tavLst>
                                    </p:anim>
                                    <p:anim calcmode="lin" valueType="num">
                                      <p:cBhvr>
                                        <p:cTn id="26" dur="500" fill="hold"/>
                                        <p:tgtEl>
                                          <p:spTgt spid="20070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grpId="0" nodeType="clickEffect">
                                  <p:stCondLst>
                                    <p:cond delay="0"/>
                                  </p:stCondLst>
                                  <p:childTnLst>
                                    <p:animScale>
                                      <p:cBhvr>
                                        <p:cTn id="30" dur="2000" fill="hold"/>
                                        <p:tgtEl>
                                          <p:spTgt spid="200711"/>
                                        </p:tgtEl>
                                      </p:cBhvr>
                                      <p:by x="105000" y="105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path" presetSubtype="0" accel="50000" decel="50000" fill="hold" grpId="0" nodeType="clickEffect">
                                  <p:stCondLst>
                                    <p:cond delay="0"/>
                                  </p:stCondLst>
                                  <p:childTnLst>
                                    <p:animMotion origin="layout" path="M 0.00156 -0.00833 C 0.00538 -0.00833 0.00885 -0.00439 0.00885 0.00047 C 0.00885 0.00556 0.00538 0.00973 0.00156 0.00973 C -0.0026 0.00973 -0.00573 0.00556 -0.00573 0.00047 C -0.00573 -0.00439 -0.0026 -0.00833 0.00156 -0.00833 Z " pathEditMode="relative" rAng="0" ptsTypes="fffff">
                                      <p:cBhvr>
                                        <p:cTn id="34" dur="2000" fill="hold"/>
                                        <p:tgtEl>
                                          <p:spTgt spid="200712"/>
                                        </p:tgtEl>
                                        <p:attrNameLst>
                                          <p:attrName>ppt_x</p:attrName>
                                          <p:attrName>ppt_y</p:attrName>
                                        </p:attrNameLst>
                                      </p:cBhvr>
                                      <p:rCtr x="0"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animBg="1"/>
      <p:bldP spid="200712" grpId="0" animBg="1"/>
      <p:bldP spid="200708" grpId="0"/>
      <p:bldP spid="20072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altLang="en-US" smtClean="0">
                <a:ea typeface="ＭＳ Ｐゴシック" pitchFamily="34" charset="-128"/>
              </a:rPr>
              <a:t>The Feature Control Frame</a:t>
            </a:r>
          </a:p>
        </p:txBody>
      </p:sp>
      <p:sp>
        <p:nvSpPr>
          <p:cNvPr id="201731" name="Rectangle 3"/>
          <p:cNvSpPr>
            <a:spLocks noGrp="1" noChangeArrowheads="1"/>
          </p:cNvSpPr>
          <p:nvPr>
            <p:ph type="body" idx="1"/>
          </p:nvPr>
        </p:nvSpPr>
        <p:spPr>
          <a:xfrm>
            <a:off x="803275" y="993775"/>
            <a:ext cx="8054975" cy="1863725"/>
          </a:xfrm>
        </p:spPr>
        <p:txBody>
          <a:bodyPr/>
          <a:lstStyle/>
          <a:p>
            <a:pPr eaLnBrk="1" hangingPunct="1"/>
            <a:r>
              <a:rPr lang="en-US" altLang="en-US" smtClean="0">
                <a:ea typeface="ＭＳ Ｐゴシック" pitchFamily="34" charset="-128"/>
              </a:rPr>
              <a:t>GD&amp;T instructions contain a large amount of information.</a:t>
            </a:r>
          </a:p>
          <a:p>
            <a:pPr eaLnBrk="1" hangingPunct="1"/>
            <a:r>
              <a:rPr lang="en-US" altLang="en-US" smtClean="0">
                <a:ea typeface="ＭＳ Ｐゴシック" pitchFamily="34" charset="-128"/>
              </a:rPr>
              <a:t>Each feature is given a feature control frame.</a:t>
            </a:r>
          </a:p>
          <a:p>
            <a:pPr eaLnBrk="1" hangingPunct="1"/>
            <a:r>
              <a:rPr lang="en-US" altLang="en-US" smtClean="0">
                <a:ea typeface="ＭＳ Ｐゴシック" pitchFamily="34" charset="-128"/>
              </a:rPr>
              <a:t>Frame reads from left to right, like a basic sentence.</a:t>
            </a:r>
          </a:p>
          <a:p>
            <a:pPr eaLnBrk="1" hangingPunct="1"/>
            <a:r>
              <a:rPr lang="en-US" altLang="en-US" smtClean="0">
                <a:ea typeface="ＭＳ Ｐゴシック" pitchFamily="34" charset="-128"/>
              </a:rPr>
              <a:t>Instructions are organized into a series of symbols that fit into standardized compartments.</a:t>
            </a:r>
          </a:p>
        </p:txBody>
      </p:sp>
      <p:pic>
        <p:nvPicPr>
          <p:cNvPr id="201732" name="Picture 4" descr="gdt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2917825"/>
            <a:ext cx="607695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800" decel="100000"/>
                                        <p:tgtEl>
                                          <p:spTgt spid="201730"/>
                                        </p:tgtEl>
                                      </p:cBhvr>
                                    </p:animEffect>
                                    <p:anim calcmode="lin" valueType="num">
                                      <p:cBhvr>
                                        <p:cTn id="8" dur="800" decel="100000" fill="hold"/>
                                        <p:tgtEl>
                                          <p:spTgt spid="201730"/>
                                        </p:tgtEl>
                                        <p:attrNameLst>
                                          <p:attrName>style.rotation</p:attrName>
                                        </p:attrNameLst>
                                      </p:cBhvr>
                                      <p:tavLst>
                                        <p:tav tm="0">
                                          <p:val>
                                            <p:fltVal val="-90"/>
                                          </p:val>
                                        </p:tav>
                                        <p:tav tm="100000">
                                          <p:val>
                                            <p:fltVal val="0"/>
                                          </p:val>
                                        </p:tav>
                                      </p:tavLst>
                                    </p:anim>
                                    <p:anim calcmode="lin" valueType="num">
                                      <p:cBhvr>
                                        <p:cTn id="9" dur="800" decel="100000" fill="hold"/>
                                        <p:tgtEl>
                                          <p:spTgt spid="201730"/>
                                        </p:tgtEl>
                                        <p:attrNameLst>
                                          <p:attrName>ppt_x</p:attrName>
                                        </p:attrNameLst>
                                      </p:cBhvr>
                                      <p:tavLst>
                                        <p:tav tm="0">
                                          <p:val>
                                            <p:strVal val="#ppt_x+0.4"/>
                                          </p:val>
                                        </p:tav>
                                        <p:tav tm="100000">
                                          <p:val>
                                            <p:strVal val="#ppt_x-0.05"/>
                                          </p:val>
                                        </p:tav>
                                      </p:tavLst>
                                    </p:anim>
                                    <p:anim calcmode="lin" valueType="num">
                                      <p:cBhvr>
                                        <p:cTn id="10" dur="800" decel="100000" fill="hold"/>
                                        <p:tgtEl>
                                          <p:spTgt spid="2017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17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173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01731">
                                            <p:txEl>
                                              <p:pRg st="0" end="0"/>
                                            </p:txEl>
                                          </p:spTgt>
                                        </p:tgtEl>
                                        <p:attrNameLst>
                                          <p:attrName>style.visibility</p:attrName>
                                        </p:attrNameLst>
                                      </p:cBhvr>
                                      <p:to>
                                        <p:strVal val="visible"/>
                                      </p:to>
                                    </p:set>
                                    <p:anim calcmode="lin" valueType="num">
                                      <p:cBhvr>
                                        <p:cTn id="17" dur="1000" fill="hold"/>
                                        <p:tgtEl>
                                          <p:spTgt spid="201731">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01731">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2017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017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1000"/>
                            </p:stCondLst>
                            <p:childTnLst>
                              <p:par>
                                <p:cTn id="22" presetID="15" presetClass="entr" presetSubtype="0" fill="hold" grpId="0" nodeType="afterEffect">
                                  <p:stCondLst>
                                    <p:cond delay="0"/>
                                  </p:stCondLst>
                                  <p:childTnLst>
                                    <p:set>
                                      <p:cBhvr>
                                        <p:cTn id="23" dur="1" fill="hold">
                                          <p:stCondLst>
                                            <p:cond delay="0"/>
                                          </p:stCondLst>
                                        </p:cTn>
                                        <p:tgtEl>
                                          <p:spTgt spid="201731">
                                            <p:txEl>
                                              <p:pRg st="1" end="1"/>
                                            </p:txEl>
                                          </p:spTgt>
                                        </p:tgtEl>
                                        <p:attrNameLst>
                                          <p:attrName>style.visibility</p:attrName>
                                        </p:attrNameLst>
                                      </p:cBhvr>
                                      <p:to>
                                        <p:strVal val="visible"/>
                                      </p:to>
                                    </p:set>
                                    <p:anim calcmode="lin" valueType="num">
                                      <p:cBhvr>
                                        <p:cTn id="24" dur="2000" fill="hold"/>
                                        <p:tgtEl>
                                          <p:spTgt spid="201731">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201731">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2017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2017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nodeType="afterGroup">
                            <p:stCondLst>
                              <p:cond delay="3000"/>
                            </p:stCondLst>
                            <p:childTnLst>
                              <p:par>
                                <p:cTn id="29" presetID="15" presetClass="entr" presetSubtype="0" fill="hold" grpId="0" nodeType="afterEffect">
                                  <p:stCondLst>
                                    <p:cond delay="0"/>
                                  </p:stCondLst>
                                  <p:childTnLst>
                                    <p:set>
                                      <p:cBhvr>
                                        <p:cTn id="30" dur="1" fill="hold">
                                          <p:stCondLst>
                                            <p:cond delay="0"/>
                                          </p:stCondLst>
                                        </p:cTn>
                                        <p:tgtEl>
                                          <p:spTgt spid="201731">
                                            <p:txEl>
                                              <p:pRg st="2" end="2"/>
                                            </p:txEl>
                                          </p:spTgt>
                                        </p:tgtEl>
                                        <p:attrNameLst>
                                          <p:attrName>style.visibility</p:attrName>
                                        </p:attrNameLst>
                                      </p:cBhvr>
                                      <p:to>
                                        <p:strVal val="visible"/>
                                      </p:to>
                                    </p:set>
                                    <p:anim calcmode="lin" valueType="num">
                                      <p:cBhvr>
                                        <p:cTn id="31" dur="2000" fill="hold"/>
                                        <p:tgtEl>
                                          <p:spTgt spid="201731">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201731">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2017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2017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5000"/>
                            </p:stCondLst>
                            <p:childTnLst>
                              <p:par>
                                <p:cTn id="36" presetID="15" presetClass="entr" presetSubtype="0" fill="hold" grpId="0" nodeType="afterEffect">
                                  <p:stCondLst>
                                    <p:cond delay="0"/>
                                  </p:stCondLst>
                                  <p:childTnLst>
                                    <p:set>
                                      <p:cBhvr>
                                        <p:cTn id="37" dur="1" fill="hold">
                                          <p:stCondLst>
                                            <p:cond delay="0"/>
                                          </p:stCondLst>
                                        </p:cTn>
                                        <p:tgtEl>
                                          <p:spTgt spid="201731">
                                            <p:txEl>
                                              <p:pRg st="3" end="3"/>
                                            </p:txEl>
                                          </p:spTgt>
                                        </p:tgtEl>
                                        <p:attrNameLst>
                                          <p:attrName>style.visibility</p:attrName>
                                        </p:attrNameLst>
                                      </p:cBhvr>
                                      <p:to>
                                        <p:strVal val="visible"/>
                                      </p:to>
                                    </p:set>
                                    <p:anim calcmode="lin" valueType="num">
                                      <p:cBhvr>
                                        <p:cTn id="38" dur="2000" fill="hold"/>
                                        <p:tgtEl>
                                          <p:spTgt spid="201731">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201731">
                                            <p:txEl>
                                              <p:pRg st="3" end="3"/>
                                            </p:txEl>
                                          </p:spTgt>
                                        </p:tgtEl>
                                        <p:attrNameLst>
                                          <p:attrName>ppt_h</p:attrName>
                                        </p:attrNameLst>
                                      </p:cBhvr>
                                      <p:tavLst>
                                        <p:tav tm="0">
                                          <p:val>
                                            <p:fltVal val="0"/>
                                          </p:val>
                                        </p:tav>
                                        <p:tav tm="100000">
                                          <p:val>
                                            <p:strVal val="#ppt_h"/>
                                          </p:val>
                                        </p:tav>
                                      </p:tavLst>
                                    </p:anim>
                                    <p:anim calcmode="lin" valueType="num">
                                      <p:cBhvr>
                                        <p:cTn id="40" dur="2000" fill="hold"/>
                                        <p:tgtEl>
                                          <p:spTgt spid="2017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1" dur="2000" fill="hold"/>
                                        <p:tgtEl>
                                          <p:spTgt spid="20173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201732"/>
                                        </p:tgtEl>
                                        <p:attrNameLst>
                                          <p:attrName>style.visibility</p:attrName>
                                        </p:attrNameLst>
                                      </p:cBhvr>
                                      <p:to>
                                        <p:strVal val="visible"/>
                                      </p:to>
                                    </p:set>
                                    <p:anim calcmode="lin" valueType="num">
                                      <p:cBhvr>
                                        <p:cTn id="46" dur="3000" fill="hold"/>
                                        <p:tgtEl>
                                          <p:spTgt spid="201732"/>
                                        </p:tgtEl>
                                        <p:attrNameLst>
                                          <p:attrName>ppt_w</p:attrName>
                                        </p:attrNameLst>
                                      </p:cBhvr>
                                      <p:tavLst>
                                        <p:tav tm="0">
                                          <p:val>
                                            <p:strVal val="#ppt_w+.3"/>
                                          </p:val>
                                        </p:tav>
                                        <p:tav tm="100000">
                                          <p:val>
                                            <p:strVal val="#ppt_w"/>
                                          </p:val>
                                        </p:tav>
                                      </p:tavLst>
                                    </p:anim>
                                    <p:anim calcmode="lin" valueType="num">
                                      <p:cBhvr>
                                        <p:cTn id="47" dur="3000" fill="hold"/>
                                        <p:tgtEl>
                                          <p:spTgt spid="201732"/>
                                        </p:tgtEl>
                                        <p:attrNameLst>
                                          <p:attrName>ppt_h</p:attrName>
                                        </p:attrNameLst>
                                      </p:cBhvr>
                                      <p:tavLst>
                                        <p:tav tm="0">
                                          <p:val>
                                            <p:strVal val="#ppt_h"/>
                                          </p:val>
                                        </p:tav>
                                        <p:tav tm="100000">
                                          <p:val>
                                            <p:strVal val="#ppt_h"/>
                                          </p:val>
                                        </p:tav>
                                      </p:tavLst>
                                    </p:anim>
                                    <p:animEffect transition="in" filter="fade">
                                      <p:cBhvr>
                                        <p:cTn id="48" dur="30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altLang="en-US" sz="2800" smtClean="0">
                <a:ea typeface="ＭＳ Ｐゴシック" pitchFamily="34" charset="-128"/>
              </a:rPr>
              <a:t>The Feature Control Frame (con’t)</a:t>
            </a:r>
          </a:p>
        </p:txBody>
      </p:sp>
      <p:sp>
        <p:nvSpPr>
          <p:cNvPr id="202757" name="Text Box 5"/>
          <p:cNvSpPr>
            <a:spLocks noChangeArrowheads="1"/>
          </p:cNvSpPr>
          <p:nvPr>
            <p:ph type="body" idx="1"/>
          </p:nvPr>
        </p:nvSpPr>
        <p:spPr>
          <a:xfrm>
            <a:off x="0" y="977900"/>
            <a:ext cx="8747125" cy="5543550"/>
          </a:xfrm>
          <a:noFill/>
        </p:spPr>
        <p:txBody>
          <a:bodyPr/>
          <a:lstStyle/>
          <a:p>
            <a:pPr lvl="1" eaLnBrk="1" hangingPunct="1"/>
            <a:r>
              <a:rPr lang="en-US" altLang="ko-KR" sz="1600" smtClean="0">
                <a:solidFill>
                  <a:srgbClr val="FF9900"/>
                </a:solidFill>
                <a:ea typeface="굴림" pitchFamily="-111" charset="-127"/>
              </a:rPr>
              <a:t>The first compartment defines the geometric characteristic of the feature, using one of the 14 standard geometric tolerance symbols </a:t>
            </a:r>
            <a:r>
              <a:rPr lang="en-US" altLang="ko-KR" sz="1600" smtClean="0">
                <a:solidFill>
                  <a:srgbClr val="FFFF00"/>
                </a:solidFill>
                <a:ea typeface="굴림" pitchFamily="-111" charset="-127"/>
              </a:rPr>
              <a:t>(         means “position”).</a:t>
            </a:r>
            <a:r>
              <a:rPr lang="en-US" altLang="ko-KR" sz="1600" smtClean="0">
                <a:solidFill>
                  <a:srgbClr val="FF9900"/>
                </a:solidFill>
                <a:ea typeface="굴림" pitchFamily="-111" charset="-127"/>
              </a:rPr>
              <a:t> A second feature control frame is used if a second geometric tolerance is needed.</a:t>
            </a:r>
          </a:p>
          <a:p>
            <a:pPr lvl="1" eaLnBrk="1" hangingPunct="1"/>
            <a:endParaRPr lang="en-US" altLang="ko-KR" sz="1600" smtClean="0">
              <a:solidFill>
                <a:srgbClr val="FF9900"/>
              </a:solidFill>
              <a:ea typeface="굴림" pitchFamily="-111" charset="-127"/>
            </a:endParaRPr>
          </a:p>
          <a:p>
            <a:pPr lvl="1" eaLnBrk="1" hangingPunct="1">
              <a:buFont typeface="Wingdings" pitchFamily="2" charset="2"/>
              <a:buNone/>
            </a:pPr>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endParaRPr lang="en-US" altLang="ko-KR" sz="1600" b="0" smtClean="0">
              <a:ea typeface="굴림" pitchFamily="-111" charset="-127"/>
            </a:endParaRPr>
          </a:p>
          <a:p>
            <a:pPr lvl="1" eaLnBrk="1" hangingPunct="1">
              <a:buFont typeface="Wingdings" pitchFamily="2" charset="2"/>
              <a:buNone/>
            </a:pPr>
            <a:endParaRPr lang="en-US" altLang="ko-KR" sz="1600" b="0" smtClean="0">
              <a:ea typeface="굴림" pitchFamily="-111" charset="-127"/>
            </a:endParaRPr>
          </a:p>
          <a:p>
            <a:pPr lvl="1" eaLnBrk="1" hangingPunct="1"/>
            <a:r>
              <a:rPr lang="en-US" altLang="ko-KR" sz="1600" smtClean="0">
                <a:solidFill>
                  <a:srgbClr val="FF9900"/>
                </a:solidFill>
                <a:ea typeface="굴림" pitchFamily="-111" charset="-127"/>
              </a:rPr>
              <a:t>The second compartment contains the entire tolerance for the feature, with an </a:t>
            </a:r>
            <a:r>
              <a:rPr lang="en-US" altLang="ko-KR" sz="1600" i="1" smtClean="0">
                <a:solidFill>
                  <a:srgbClr val="FF9900"/>
                </a:solidFill>
                <a:ea typeface="굴림" pitchFamily="-111" charset="-127"/>
              </a:rPr>
              <a:t>additional diameter symbol</a:t>
            </a:r>
            <a:r>
              <a:rPr lang="en-US" altLang="ko-KR" sz="1600" smtClean="0">
                <a:solidFill>
                  <a:srgbClr val="FF9900"/>
                </a:solidFill>
                <a:ea typeface="굴림" pitchFamily="-111" charset="-127"/>
              </a:rPr>
              <a:t> to indicate a cylindrical or circular tolerance zone.  No additional symbol is needed for parallel lines or planes.  If needed, material condition modifiers would also appear in the second compartment.</a:t>
            </a:r>
            <a:endParaRPr lang="en-US" altLang="en-US" sz="1400" smtClean="0">
              <a:solidFill>
                <a:srgbClr val="FF9900"/>
              </a:solidFill>
              <a:ea typeface="ＭＳ Ｐゴシック" pitchFamily="34" charset="-128"/>
            </a:endParaRPr>
          </a:p>
        </p:txBody>
      </p:sp>
      <p:pic>
        <p:nvPicPr>
          <p:cNvPr id="202759" name="Picture 7" descr="gdt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1958975"/>
            <a:ext cx="367665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6045200" y="1238250"/>
            <a:ext cx="295275" cy="323850"/>
            <a:chOff x="3808" y="780"/>
            <a:chExt cx="186" cy="204"/>
          </a:xfrm>
        </p:grpSpPr>
        <p:sp>
          <p:nvSpPr>
            <p:cNvPr id="150534" name="Oval 8"/>
            <p:cNvSpPr>
              <a:spLocks noChangeArrowheads="1"/>
            </p:cNvSpPr>
            <p:nvPr/>
          </p:nvSpPr>
          <p:spPr bwMode="auto">
            <a:xfrm>
              <a:off x="3829" y="807"/>
              <a:ext cx="147" cy="153"/>
            </a:xfrm>
            <a:prstGeom prst="ellipse">
              <a:avLst/>
            </a:prstGeom>
            <a:solidFill>
              <a:schemeClr val="bg1"/>
            </a:solidFill>
            <a:ln w="19050">
              <a:solidFill>
                <a:srgbClr val="FFFF00"/>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50535" name="Line 9"/>
            <p:cNvSpPr>
              <a:spLocks noChangeShapeType="1"/>
            </p:cNvSpPr>
            <p:nvPr/>
          </p:nvSpPr>
          <p:spPr bwMode="auto">
            <a:xfrm>
              <a:off x="3904" y="780"/>
              <a:ext cx="0" cy="204"/>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6" name="Line 10"/>
            <p:cNvSpPr>
              <a:spLocks noChangeShapeType="1"/>
            </p:cNvSpPr>
            <p:nvPr/>
          </p:nvSpPr>
          <p:spPr bwMode="auto">
            <a:xfrm>
              <a:off x="3808" y="888"/>
              <a:ext cx="186"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p:cTn id="7" dur="1000" fill="hold"/>
                                        <p:tgtEl>
                                          <p:spTgt spid="202754"/>
                                        </p:tgtEl>
                                        <p:attrNameLst>
                                          <p:attrName>ppt_w</p:attrName>
                                        </p:attrNameLst>
                                      </p:cBhvr>
                                      <p:tavLst>
                                        <p:tav tm="0">
                                          <p:val>
                                            <p:strVal val="#ppt_w+.3"/>
                                          </p:val>
                                        </p:tav>
                                        <p:tav tm="100000">
                                          <p:val>
                                            <p:strVal val="#ppt_w"/>
                                          </p:val>
                                        </p:tav>
                                      </p:tavLst>
                                    </p:anim>
                                    <p:anim calcmode="lin" valueType="num">
                                      <p:cBhvr>
                                        <p:cTn id="8" dur="1000" fill="hold"/>
                                        <p:tgtEl>
                                          <p:spTgt spid="202754"/>
                                        </p:tgtEl>
                                        <p:attrNameLst>
                                          <p:attrName>ppt_h</p:attrName>
                                        </p:attrNameLst>
                                      </p:cBhvr>
                                      <p:tavLst>
                                        <p:tav tm="0">
                                          <p:val>
                                            <p:strVal val="#ppt_h"/>
                                          </p:val>
                                        </p:tav>
                                        <p:tav tm="100000">
                                          <p:val>
                                            <p:strVal val="#ppt_h"/>
                                          </p:val>
                                        </p:tav>
                                      </p:tavLst>
                                    </p:anim>
                                    <p:animEffect transition="in" filter="fade">
                                      <p:cBhvr>
                                        <p:cTn id="9" dur="1000"/>
                                        <p:tgtEl>
                                          <p:spTgt spid="2027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02757">
                                            <p:txEl>
                                              <p:pRg st="0" end="0"/>
                                            </p:txEl>
                                          </p:spTgt>
                                        </p:tgtEl>
                                        <p:attrNameLst>
                                          <p:attrName>style.visibility</p:attrName>
                                        </p:attrNameLst>
                                      </p:cBhvr>
                                      <p:to>
                                        <p:strVal val="visible"/>
                                      </p:to>
                                    </p:set>
                                    <p:anim calcmode="lin" valueType="num">
                                      <p:cBhvr>
                                        <p:cTn id="14" dur="2000" fill="hold"/>
                                        <p:tgtEl>
                                          <p:spTgt spid="202757">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202757">
                                            <p:txEl>
                                              <p:pRg st="0" end="0"/>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2000"/>
                            </p:stCondLst>
                            <p:childTnLst>
                              <p:par>
                                <p:cTn id="17" presetID="34"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from="(-#ppt_w/2)" to="(#ppt_x)" calcmode="lin" valueType="num">
                                      <p:cBhvr>
                                        <p:cTn id="19" dur="600" fill="hold">
                                          <p:stCondLst>
                                            <p:cond delay="0"/>
                                          </p:stCondLst>
                                        </p:cTn>
                                        <p:tgtEl>
                                          <p:spTgt spid="2"/>
                                        </p:tgtEl>
                                        <p:attrNameLst>
                                          <p:attrName>ppt_x</p:attrName>
                                        </p:attrNameLst>
                                      </p:cBhvr>
                                    </p:anim>
                                    <p:anim from="0" to="-1.0" calcmode="lin" valueType="num">
                                      <p:cBhvr>
                                        <p:cTn id="20" dur="200" decel="50000" autoRev="1" fill="hold">
                                          <p:stCondLst>
                                            <p:cond delay="600"/>
                                          </p:stCondLst>
                                        </p:cTn>
                                        <p:tgtEl>
                                          <p:spTgt spid="2"/>
                                        </p:tgtEl>
                                        <p:attrNameLst>
                                          <p:attrName>xshear</p:attrName>
                                        </p:attrNameLst>
                                      </p:cBhvr>
                                    </p:anim>
                                    <p:animScale>
                                      <p:cBhvr>
                                        <p:cTn id="21" dur="200" decel="100000" autoRev="1" fill="hold">
                                          <p:stCondLst>
                                            <p:cond delay="600"/>
                                          </p:stCondLst>
                                        </p:cTn>
                                        <p:tgtEl>
                                          <p:spTgt spid="2"/>
                                        </p:tgtEl>
                                      </p:cBhvr>
                                      <p:from x="100000" y="100000"/>
                                      <p:to x="80000" y="100000"/>
                                    </p:animScale>
                                    <p:anim by="(#ppt_h/3+#ppt_w*0.1)" calcmode="lin" valueType="num">
                                      <p:cBhvr additive="sum">
                                        <p:cTn id="22" dur="200" decel="100000" autoRev="1" fill="hold">
                                          <p:stCondLst>
                                            <p:cond delay="600"/>
                                          </p:stCondLst>
                                        </p:cTn>
                                        <p:tgtEl>
                                          <p:spTgt spid="2"/>
                                        </p:tgtEl>
                                        <p:attrNameLst>
                                          <p:attrName>ppt_x</p:attrName>
                                        </p:attrNameLst>
                                      </p:cBhvr>
                                    </p:anim>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202759"/>
                                        </p:tgtEl>
                                        <p:attrNameLst>
                                          <p:attrName>style.visibility</p:attrName>
                                        </p:attrNameLst>
                                      </p:cBhvr>
                                      <p:to>
                                        <p:strVal val="visible"/>
                                      </p:to>
                                    </p:set>
                                    <p:animEffect transition="in" filter="fade">
                                      <p:cBhvr>
                                        <p:cTn id="26" dur="2000"/>
                                        <p:tgtEl>
                                          <p:spTgt spid="2027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202757">
                                            <p:txEl>
                                              <p:pRg st="13" end="13"/>
                                            </p:txEl>
                                          </p:spTgt>
                                        </p:tgtEl>
                                        <p:attrNameLst>
                                          <p:attrName>style.visibility</p:attrName>
                                        </p:attrNameLst>
                                      </p:cBhvr>
                                      <p:to>
                                        <p:strVal val="visible"/>
                                      </p:to>
                                    </p:set>
                                    <p:anim calcmode="lin" valueType="num">
                                      <p:cBhvr>
                                        <p:cTn id="31" dur="2000" fill="hold"/>
                                        <p:tgtEl>
                                          <p:spTgt spid="202757">
                                            <p:txEl>
                                              <p:pRg st="13" end="13"/>
                                            </p:txEl>
                                          </p:spTgt>
                                        </p:tgtEl>
                                        <p:attrNameLst>
                                          <p:attrName>ppt_w</p:attrName>
                                        </p:attrNameLst>
                                      </p:cBhvr>
                                      <p:tavLst>
                                        <p:tav tm="0">
                                          <p:val>
                                            <p:strVal val="#ppt_w*0.05"/>
                                          </p:val>
                                        </p:tav>
                                        <p:tav tm="100000">
                                          <p:val>
                                            <p:strVal val="#ppt_w"/>
                                          </p:val>
                                        </p:tav>
                                      </p:tavLst>
                                    </p:anim>
                                    <p:anim calcmode="lin" valueType="num">
                                      <p:cBhvr>
                                        <p:cTn id="32" dur="2000" fill="hold"/>
                                        <p:tgtEl>
                                          <p:spTgt spid="202757">
                                            <p:txEl>
                                              <p:pRg st="13" end="13"/>
                                            </p:txEl>
                                          </p:spTgt>
                                        </p:tgtEl>
                                        <p:attrNameLst>
                                          <p:attrName>ppt_h</p:attrName>
                                        </p:attrNameLst>
                                      </p:cBhvr>
                                      <p:tavLst>
                                        <p:tav tm="0">
                                          <p:val>
                                            <p:strVal val="#ppt_h"/>
                                          </p:val>
                                        </p:tav>
                                        <p:tav tm="100000">
                                          <p:val>
                                            <p:strVal val="#ppt_h"/>
                                          </p:val>
                                        </p:tav>
                                      </p:tavLst>
                                    </p:anim>
                                    <p:anim calcmode="lin" valueType="num">
                                      <p:cBhvr>
                                        <p:cTn id="33" dur="2000" fill="hold"/>
                                        <p:tgtEl>
                                          <p:spTgt spid="202757">
                                            <p:txEl>
                                              <p:pRg st="13" end="13"/>
                                            </p:txEl>
                                          </p:spTgt>
                                        </p:tgtEl>
                                        <p:attrNameLst>
                                          <p:attrName>ppt_x</p:attrName>
                                        </p:attrNameLst>
                                      </p:cBhvr>
                                      <p:tavLst>
                                        <p:tav tm="0">
                                          <p:val>
                                            <p:strVal val="#ppt_x-.2"/>
                                          </p:val>
                                        </p:tav>
                                        <p:tav tm="100000">
                                          <p:val>
                                            <p:strVal val="#ppt_x"/>
                                          </p:val>
                                        </p:tav>
                                      </p:tavLst>
                                    </p:anim>
                                    <p:anim calcmode="lin" valueType="num">
                                      <p:cBhvr>
                                        <p:cTn id="34" dur="2000" fill="hold"/>
                                        <p:tgtEl>
                                          <p:spTgt spid="202757">
                                            <p:txEl>
                                              <p:pRg st="13" end="13"/>
                                            </p:txEl>
                                          </p:spTgt>
                                        </p:tgtEl>
                                        <p:attrNameLst>
                                          <p:attrName>ppt_y</p:attrName>
                                        </p:attrNameLst>
                                      </p:cBhvr>
                                      <p:tavLst>
                                        <p:tav tm="0">
                                          <p:val>
                                            <p:strVal val="#ppt_y"/>
                                          </p:val>
                                        </p:tav>
                                        <p:tav tm="100000">
                                          <p:val>
                                            <p:strVal val="#ppt_y"/>
                                          </p:val>
                                        </p:tav>
                                      </p:tavLst>
                                    </p:anim>
                                    <p:animEffect transition="in" filter="fade">
                                      <p:cBhvr>
                                        <p:cTn id="35" dur="2000"/>
                                        <p:tgtEl>
                                          <p:spTgt spid="20275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r>
              <a:rPr lang="en-US" altLang="en-US" sz="2800" smtClean="0">
                <a:ea typeface="ＭＳ Ｐゴシック" pitchFamily="34" charset="-128"/>
              </a:rPr>
              <a:t>The Feature Control Frame (con’t)</a:t>
            </a:r>
          </a:p>
        </p:txBody>
      </p:sp>
      <p:sp>
        <p:nvSpPr>
          <p:cNvPr id="203779" name="Rectangle 3"/>
          <p:cNvSpPr>
            <a:spLocks noGrp="1" noChangeArrowheads="1"/>
          </p:cNvSpPr>
          <p:nvPr>
            <p:ph type="body" idx="1"/>
          </p:nvPr>
        </p:nvSpPr>
        <p:spPr>
          <a:xfrm>
            <a:off x="623888" y="904875"/>
            <a:ext cx="4337050" cy="5767388"/>
          </a:xfrm>
        </p:spPr>
        <p:txBody>
          <a:bodyPr/>
          <a:lstStyle/>
          <a:p>
            <a:pPr algn="dist" eaLnBrk="1" hangingPunct="1"/>
            <a:r>
              <a:rPr lang="en-US" altLang="ko-KR" b="0" smtClean="0">
                <a:ea typeface="굴림" pitchFamily="-111" charset="-127"/>
              </a:rPr>
              <a:t>The third compartment indicates the </a:t>
            </a:r>
            <a:r>
              <a:rPr lang="en-US" altLang="ko-KR" smtClean="0">
                <a:ea typeface="굴림" pitchFamily="-111" charset="-127"/>
              </a:rPr>
              <a:t>primary datum</a:t>
            </a:r>
            <a:r>
              <a:rPr lang="en-US" altLang="ko-KR" b="0" smtClean="0">
                <a:ea typeface="굴림" pitchFamily="-111" charset="-127"/>
              </a:rPr>
              <a:t> which locates the part within the </a:t>
            </a:r>
            <a:r>
              <a:rPr lang="en-US" altLang="ko-KR" smtClean="0">
                <a:ea typeface="굴림" pitchFamily="-111" charset="-127"/>
              </a:rPr>
              <a:t>datum reference frame</a:t>
            </a:r>
            <a:r>
              <a:rPr lang="en-US" altLang="ko-KR" b="0" smtClean="0">
                <a:ea typeface="굴림" pitchFamily="-111" charset="-127"/>
              </a:rPr>
              <a:t>.  Every related tolerance requires a primary datum but independent tolerances, such as form tolerances, do not. </a:t>
            </a:r>
          </a:p>
          <a:p>
            <a:pPr algn="just" eaLnBrk="1" hangingPunct="1">
              <a:buSzPct val="120000"/>
              <a:buFont typeface="Wingdings" pitchFamily="2" charset="2"/>
              <a:buChar char="§"/>
            </a:pPr>
            <a:endParaRPr lang="en-US" altLang="ko-KR" b="0" smtClean="0">
              <a:ea typeface="굴림" pitchFamily="-111" charset="-127"/>
            </a:endParaRPr>
          </a:p>
          <a:p>
            <a:pPr algn="just" eaLnBrk="1" hangingPunct="1">
              <a:buSzPct val="120000"/>
              <a:buFont typeface="Wingdings" pitchFamily="2" charset="2"/>
              <a:buChar char="§"/>
            </a:pPr>
            <a:r>
              <a:rPr lang="en-US" altLang="ko-KR" b="0" smtClean="0">
                <a:ea typeface="굴림" pitchFamily="-111" charset="-127"/>
              </a:rPr>
              <a:t>The fourth and fifth compartments contain the secondary and tertiary datums.  Depending on the geometric tolerance and the function of the part, secondary and tertiary datums may not be necessary.</a:t>
            </a:r>
          </a:p>
          <a:p>
            <a:pPr lvl="1" eaLnBrk="1" hangingPunct="1">
              <a:buFont typeface="Wingdings" pitchFamily="2" charset="2"/>
              <a:buNone/>
            </a:pPr>
            <a:r>
              <a:rPr lang="en-US" altLang="ko-KR" b="0" smtClean="0">
                <a:ea typeface="굴림" pitchFamily="-111" charset="-127"/>
              </a:rPr>
              <a:t> </a:t>
            </a:r>
          </a:p>
          <a:p>
            <a:pPr eaLnBrk="1" hangingPunct="1"/>
            <a:endParaRPr lang="en-US" altLang="en-US" smtClean="0">
              <a:ea typeface="ＭＳ Ｐゴシック" pitchFamily="34" charset="-128"/>
            </a:endParaRPr>
          </a:p>
        </p:txBody>
      </p:sp>
      <p:pic>
        <p:nvPicPr>
          <p:cNvPr id="203780" name="Picture 4" descr="gdt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1798638"/>
            <a:ext cx="3676650"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3778"/>
                                        </p:tgtEl>
                                        <p:attrNameLst>
                                          <p:attrName>style.visibility</p:attrName>
                                        </p:attrNameLst>
                                      </p:cBhvr>
                                      <p:to>
                                        <p:strVal val="visible"/>
                                      </p:to>
                                    </p:set>
                                    <p:anim calcmode="lin" valueType="num">
                                      <p:cBhvr>
                                        <p:cTn id="7" dur="1000" fill="hold"/>
                                        <p:tgtEl>
                                          <p:spTgt spid="203778"/>
                                        </p:tgtEl>
                                        <p:attrNameLst>
                                          <p:attrName>ppt_w</p:attrName>
                                        </p:attrNameLst>
                                      </p:cBhvr>
                                      <p:tavLst>
                                        <p:tav tm="0">
                                          <p:val>
                                            <p:fltVal val="0"/>
                                          </p:val>
                                        </p:tav>
                                        <p:tav tm="100000">
                                          <p:val>
                                            <p:strVal val="#ppt_w"/>
                                          </p:val>
                                        </p:tav>
                                      </p:tavLst>
                                    </p:anim>
                                    <p:anim calcmode="lin" valueType="num">
                                      <p:cBhvr>
                                        <p:cTn id="8" dur="1000" fill="hold"/>
                                        <p:tgtEl>
                                          <p:spTgt spid="2037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03780"/>
                                        </p:tgtEl>
                                        <p:attrNameLst>
                                          <p:attrName>style.visibility</p:attrName>
                                        </p:attrNameLst>
                                      </p:cBhvr>
                                      <p:to>
                                        <p:strVal val="visible"/>
                                      </p:to>
                                    </p:set>
                                    <p:animEffect transition="in" filter="fade">
                                      <p:cBhvr>
                                        <p:cTn id="13" dur="2000"/>
                                        <p:tgtEl>
                                          <p:spTgt spid="2037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03779">
                                            <p:txEl>
                                              <p:pRg st="0" end="0"/>
                                            </p:txEl>
                                          </p:spTgt>
                                        </p:tgtEl>
                                        <p:attrNameLst>
                                          <p:attrName>style.visibility</p:attrName>
                                        </p:attrNameLst>
                                      </p:cBhvr>
                                      <p:to>
                                        <p:strVal val="visible"/>
                                      </p:to>
                                    </p:set>
                                    <p:anim calcmode="lin" valueType="num">
                                      <p:cBhvr>
                                        <p:cTn id="18" dur="500" fill="hold"/>
                                        <p:tgtEl>
                                          <p:spTgt spid="20377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037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03779">
                                            <p:txEl>
                                              <p:pRg st="2" end="2"/>
                                            </p:txEl>
                                          </p:spTgt>
                                        </p:tgtEl>
                                        <p:attrNameLst>
                                          <p:attrName>style.visibility</p:attrName>
                                        </p:attrNameLst>
                                      </p:cBhvr>
                                      <p:to>
                                        <p:strVal val="visible"/>
                                      </p:to>
                                    </p:set>
                                    <p:anim calcmode="lin" valueType="num">
                                      <p:cBhvr>
                                        <p:cTn id="24" dur="500" fill="hold"/>
                                        <p:tgtEl>
                                          <p:spTgt spid="20377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03779">
                                            <p:txEl>
                                              <p:pRg st="2" end="2"/>
                                            </p:txEl>
                                          </p:spTgt>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203779">
                                            <p:txEl>
                                              <p:pRg st="3" end="3"/>
                                            </p:txEl>
                                          </p:spTgt>
                                        </p:tgtEl>
                                        <p:attrNameLst>
                                          <p:attrName>style.visibility</p:attrName>
                                        </p:attrNameLst>
                                      </p:cBhvr>
                                      <p:to>
                                        <p:strVal val="visible"/>
                                      </p:to>
                                    </p:set>
                                    <p:anim calcmode="lin" valueType="num">
                                      <p:cBhvr>
                                        <p:cTn id="28" dur="500" fill="hold"/>
                                        <p:tgtEl>
                                          <p:spTgt spid="20377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0377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71513" y="1323975"/>
            <a:ext cx="7772400" cy="615950"/>
          </a:xfrm>
          <a:ln w="28575">
            <a:solidFill>
              <a:srgbClr val="FFFF00"/>
            </a:solidFill>
            <a:miter lim="800000"/>
            <a:headEnd/>
            <a:tailEnd/>
          </a:ln>
        </p:spPr>
        <p:txBody>
          <a:bodyPr/>
          <a:lstStyle/>
          <a:p>
            <a:pPr eaLnBrk="1" hangingPunct="1"/>
            <a:r>
              <a:rPr lang="en-US" altLang="en-US" sz="3200" b="1" smtClean="0">
                <a:ea typeface="ＭＳ Ｐゴシック" pitchFamily="34" charset="-128"/>
              </a:rPr>
              <a:t>Straight &amp; Cylindrical Tolerances</a:t>
            </a:r>
          </a:p>
        </p:txBody>
      </p:sp>
      <p:sp>
        <p:nvSpPr>
          <p:cNvPr id="152579" name="Rectangle 3"/>
          <p:cNvSpPr>
            <a:spLocks noGrp="1" noChangeArrowheads="1"/>
          </p:cNvSpPr>
          <p:nvPr>
            <p:ph type="body" idx="1"/>
          </p:nvPr>
        </p:nvSpPr>
        <p:spPr>
          <a:xfrm>
            <a:off x="425450" y="2044700"/>
            <a:ext cx="8178800" cy="4529138"/>
          </a:xfrm>
        </p:spPr>
        <p:txBody>
          <a:bodyPr/>
          <a:lstStyle/>
          <a:p>
            <a:pPr eaLnBrk="1" hangingPunct="1"/>
            <a:r>
              <a:rPr lang="en-US" altLang="en-US" sz="2800" smtClean="0">
                <a:solidFill>
                  <a:schemeClr val="folHlink"/>
                </a:solidFill>
                <a:ea typeface="ＭＳ Ｐゴシック" pitchFamily="34" charset="-128"/>
              </a:rPr>
              <a:t>Types of Tolerances – 5 major groups.</a:t>
            </a:r>
          </a:p>
          <a:p>
            <a:pPr eaLnBrk="1" hangingPunct="1">
              <a:buFontTx/>
              <a:buNone/>
            </a:pPr>
            <a:r>
              <a:rPr lang="en-US" altLang="en-US" sz="2800" smtClean="0">
                <a:ea typeface="ＭＳ Ｐゴシック" pitchFamily="34" charset="-128"/>
              </a:rPr>
              <a:t>	</a:t>
            </a:r>
            <a:r>
              <a:rPr lang="en-US" altLang="en-US" sz="2000" smtClean="0">
                <a:ea typeface="ＭＳ Ｐゴシック" pitchFamily="34" charset="-128"/>
              </a:rPr>
              <a:t>- </a:t>
            </a:r>
            <a:r>
              <a:rPr lang="en-US" altLang="en-US" sz="2000" b="1" i="1" smtClean="0">
                <a:solidFill>
                  <a:srgbClr val="66FF33"/>
                </a:solidFill>
                <a:ea typeface="ＭＳ Ｐゴシック" pitchFamily="34" charset="-128"/>
              </a:rPr>
              <a:t>Form Tolerances</a:t>
            </a:r>
            <a:r>
              <a:rPr lang="en-US" altLang="en-US" sz="2000" smtClean="0">
                <a:ea typeface="ＭＳ Ｐゴシック" pitchFamily="34" charset="-128"/>
              </a:rPr>
              <a:t> (flatness, circularity, cylindricity &amp; straightness.</a:t>
            </a:r>
          </a:p>
          <a:p>
            <a:pPr eaLnBrk="1" hangingPunct="1">
              <a:buFontTx/>
              <a:buNone/>
            </a:pPr>
            <a:r>
              <a:rPr lang="en-US" altLang="en-US" sz="2000" smtClean="0">
                <a:ea typeface="ＭＳ Ｐゴシック" pitchFamily="34" charset="-128"/>
              </a:rPr>
              <a:t>	- </a:t>
            </a:r>
            <a:r>
              <a:rPr lang="en-US" altLang="en-US" sz="2000" b="1" i="1" smtClean="0">
                <a:solidFill>
                  <a:srgbClr val="66FF33"/>
                </a:solidFill>
                <a:ea typeface="ＭＳ Ｐゴシック" pitchFamily="34" charset="-128"/>
              </a:rPr>
              <a:t>Profile Tolerances</a:t>
            </a:r>
            <a:r>
              <a:rPr lang="en-US" altLang="en-US" sz="2000" smtClean="0">
                <a:ea typeface="ＭＳ Ｐゴシック" pitchFamily="34" charset="-128"/>
              </a:rPr>
              <a:t> (profile of surface, profile of line).</a:t>
            </a:r>
          </a:p>
          <a:p>
            <a:pPr eaLnBrk="1" hangingPunct="1">
              <a:buFontTx/>
              <a:buNone/>
            </a:pPr>
            <a:r>
              <a:rPr lang="en-US" altLang="en-US" sz="2000" smtClean="0">
                <a:ea typeface="ＭＳ Ｐゴシック" pitchFamily="34" charset="-128"/>
              </a:rPr>
              <a:t>		Powerful tolerances that control several aspects.</a:t>
            </a:r>
          </a:p>
          <a:p>
            <a:pPr eaLnBrk="1" hangingPunct="1">
              <a:buFontTx/>
              <a:buNone/>
            </a:pPr>
            <a:r>
              <a:rPr lang="en-US" altLang="en-US" sz="2000" smtClean="0">
                <a:ea typeface="ＭＳ Ｐゴシック" pitchFamily="34" charset="-128"/>
              </a:rPr>
              <a:t>	- </a:t>
            </a:r>
            <a:r>
              <a:rPr lang="en-US" altLang="en-US" sz="2000" i="1" smtClean="0">
                <a:solidFill>
                  <a:srgbClr val="66FF33"/>
                </a:solidFill>
                <a:ea typeface="ＭＳ Ｐゴシック" pitchFamily="34" charset="-128"/>
              </a:rPr>
              <a:t>Orientation Tolerances</a:t>
            </a:r>
            <a:r>
              <a:rPr lang="en-US" altLang="en-US" sz="2000" smtClean="0">
                <a:ea typeface="ＭＳ Ｐゴシック" pitchFamily="34" charset="-128"/>
              </a:rPr>
              <a:t> (perpendicularity, parallelism, and angularity).</a:t>
            </a:r>
          </a:p>
          <a:p>
            <a:pPr eaLnBrk="1" hangingPunct="1">
              <a:buFontTx/>
              <a:buNone/>
            </a:pPr>
            <a:r>
              <a:rPr lang="en-US" altLang="en-US" sz="2000" smtClean="0">
                <a:ea typeface="ＭＳ Ｐゴシック" pitchFamily="34" charset="-128"/>
              </a:rPr>
              <a:t>	- </a:t>
            </a:r>
            <a:r>
              <a:rPr lang="en-US" altLang="en-US" sz="2000" i="1" smtClean="0">
                <a:solidFill>
                  <a:srgbClr val="66FF33"/>
                </a:solidFill>
                <a:ea typeface="ＭＳ Ｐゴシック" pitchFamily="34" charset="-128"/>
              </a:rPr>
              <a:t>Location Tolerances</a:t>
            </a:r>
            <a:r>
              <a:rPr lang="en-US" altLang="en-US" sz="2000" smtClean="0">
                <a:ea typeface="ＭＳ Ｐゴシック" pitchFamily="34" charset="-128"/>
              </a:rPr>
              <a:t> (concentricity, symmetry, and position).</a:t>
            </a:r>
          </a:p>
          <a:p>
            <a:pPr eaLnBrk="1" hangingPunct="1">
              <a:buFontTx/>
              <a:buNone/>
            </a:pPr>
            <a:r>
              <a:rPr lang="en-US" altLang="en-US" sz="2000" smtClean="0">
                <a:ea typeface="ＭＳ Ｐゴシック" pitchFamily="34" charset="-128"/>
              </a:rPr>
              <a:t>	- </a:t>
            </a:r>
            <a:r>
              <a:rPr lang="en-US" altLang="en-US" sz="2000" i="1" smtClean="0">
                <a:solidFill>
                  <a:srgbClr val="66FF33"/>
                </a:solidFill>
                <a:ea typeface="ＭＳ Ｐゴシック" pitchFamily="34" charset="-128"/>
              </a:rPr>
              <a:t>Runout Tolerances</a:t>
            </a:r>
            <a:r>
              <a:rPr lang="en-US" altLang="en-US" sz="2000" smtClean="0">
                <a:ea typeface="ＭＳ Ｐゴシック" pitchFamily="34" charset="-128"/>
              </a:rPr>
              <a:t> (circular and total).  Used only on cylindrical parts.</a:t>
            </a:r>
          </a:p>
          <a:p>
            <a:pPr eaLnBrk="1" hangingPunct="1">
              <a:buFontTx/>
              <a:buNone/>
            </a:pPr>
            <a:endParaRPr lang="en-US" altLang="en-US" sz="2000" smtClean="0">
              <a:ea typeface="ＭＳ Ｐゴシック" pitchFamily="34" charset="-128"/>
            </a:endParaRPr>
          </a:p>
        </p:txBody>
      </p:sp>
      <p:sp>
        <p:nvSpPr>
          <p:cNvPr id="152580" name="WordArt 4"/>
          <p:cNvSpPr>
            <a:spLocks noChangeArrowheads="1" noChangeShapeType="1" noTextEdit="1"/>
          </p:cNvSpPr>
          <p:nvPr/>
        </p:nvSpPr>
        <p:spPr bwMode="auto">
          <a:xfrm>
            <a:off x="1706563" y="220663"/>
            <a:ext cx="3321050" cy="6477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Section 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685800" y="635000"/>
            <a:ext cx="6508750" cy="635000"/>
          </a:xfrm>
          <a:noFill/>
          <a:ln w="28575">
            <a:solidFill>
              <a:srgbClr val="FFFF00"/>
            </a:solidFill>
            <a:miter lim="800000"/>
            <a:headEnd/>
            <a:tailEnd/>
          </a:ln>
        </p:spPr>
        <p:txBody>
          <a:bodyPr/>
          <a:lstStyle/>
          <a:p>
            <a:pPr eaLnBrk="1" hangingPunct="1"/>
            <a:r>
              <a:rPr lang="en-US" altLang="en-US" sz="2000" b="1" smtClean="0">
                <a:ea typeface="ＭＳ Ｐゴシック" pitchFamily="34" charset="-128"/>
              </a:rPr>
              <a:t>Straight &amp; Cylindrical Tolerances (con’t)</a:t>
            </a:r>
          </a:p>
        </p:txBody>
      </p:sp>
      <p:sp>
        <p:nvSpPr>
          <p:cNvPr id="37891" name="Rectangle 3"/>
          <p:cNvSpPr>
            <a:spLocks noGrp="1" noChangeArrowheads="1"/>
          </p:cNvSpPr>
          <p:nvPr>
            <p:ph type="body" sz="half" idx="1"/>
          </p:nvPr>
        </p:nvSpPr>
        <p:spPr>
          <a:xfrm>
            <a:off x="612775" y="2127250"/>
            <a:ext cx="3170238" cy="2430463"/>
          </a:xfrm>
        </p:spPr>
        <p:txBody>
          <a:bodyPr/>
          <a:lstStyle/>
          <a:p>
            <a:pPr eaLnBrk="1" hangingPunct="1">
              <a:buFontTx/>
              <a:buNone/>
            </a:pPr>
            <a:r>
              <a:rPr lang="en-US" altLang="en-US" sz="1800" smtClean="0">
                <a:solidFill>
                  <a:srgbClr val="FFFF00"/>
                </a:solidFill>
                <a:ea typeface="ＭＳ Ｐゴシック" pitchFamily="34" charset="-128"/>
              </a:rPr>
              <a:t>An individual tolerance is not related to a datum.  A related tolerance must be compared to one or more datums.</a:t>
            </a:r>
          </a:p>
          <a:p>
            <a:pPr eaLnBrk="1" hangingPunct="1"/>
            <a:endParaRPr lang="en-US" altLang="en-US" sz="2800" smtClean="0">
              <a:solidFill>
                <a:srgbClr val="FFFF00"/>
              </a:solidFill>
              <a:ea typeface="ＭＳ Ｐゴシック" pitchFamily="34" charset="-128"/>
            </a:endParaRPr>
          </a:p>
        </p:txBody>
      </p:sp>
      <p:pic>
        <p:nvPicPr>
          <p:cNvPr id="153604" name="Picture 5" descr="gdt1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19538" y="1814513"/>
            <a:ext cx="4408487" cy="4408487"/>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7892">
                                            <p:txEl>
                                              <p:charRg st="4294967295" end="4294967295"/>
                                            </p:txEl>
                                          </p:spTgt>
                                        </p:tgtEl>
                                        <p:attrNameLst>
                                          <p:attrName>style.visibility</p:attrName>
                                        </p:attrNameLst>
                                      </p:cBhvr>
                                      <p:to>
                                        <p:strVal val="visible"/>
                                      </p:to>
                                    </p:set>
                                    <p:animEffect transition="in" filter="fade">
                                      <p:cBhvr>
                                        <p:cTn id="7" dur="800" decel="100000"/>
                                        <p:tgtEl>
                                          <p:spTgt spid="37892">
                                            <p:txEl>
                                              <p:charRg st="4294967295" end="4294967295"/>
                                            </p:txEl>
                                          </p:spTgt>
                                        </p:tgtEl>
                                      </p:cBhvr>
                                    </p:animEffect>
                                    <p:anim calcmode="lin" valueType="num">
                                      <p:cBhvr>
                                        <p:cTn id="8" dur="800" decel="100000" fill="hold"/>
                                        <p:tgtEl>
                                          <p:spTgt spid="37892">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7892">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7892">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2">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2">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7891">
                                            <p:txEl>
                                              <p:pRg st="0" end="0"/>
                                            </p:txEl>
                                          </p:spTgt>
                                        </p:tgtEl>
                                        <p:attrNameLst>
                                          <p:attrName>style.visibility</p:attrName>
                                        </p:attrNameLst>
                                      </p:cBhvr>
                                      <p:to>
                                        <p:strVal val="visible"/>
                                      </p:to>
                                    </p:set>
                                    <p:animEffect transition="in" filter="fade">
                                      <p:cBhvr>
                                        <p:cTn id="17" dur="1000"/>
                                        <p:tgtEl>
                                          <p:spTgt spid="37891">
                                            <p:txEl>
                                              <p:pRg st="0" end="0"/>
                                            </p:txEl>
                                          </p:spTgt>
                                        </p:tgtEl>
                                      </p:cBhvr>
                                    </p:animEffect>
                                    <p:anim calcmode="lin" valueType="num">
                                      <p:cBhvr>
                                        <p:cTn id="1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457200" y="787400"/>
            <a:ext cx="8229600" cy="5343525"/>
          </a:xfrm>
          <a:solidFill>
            <a:srgbClr val="000000"/>
          </a:solidFill>
        </p:spPr>
        <p:txBody>
          <a:bodyPr/>
          <a:lstStyle/>
          <a:p>
            <a:pPr eaLnBrk="1" hangingPunct="1"/>
            <a:r>
              <a:rPr lang="en-US" altLang="en-US" sz="2000" smtClean="0">
                <a:effectLst>
                  <a:outerShdw blurRad="38100" dist="38100" dir="2700000" algn="tl">
                    <a:srgbClr val="800000"/>
                  </a:outerShdw>
                </a:effectLst>
                <a:ea typeface="ＭＳ Ｐゴシック" pitchFamily="34" charset="-128"/>
              </a:rPr>
              <a:t>A significant improvement over traditional dimensioning methods in describing form, fit and function of parts.</a:t>
            </a:r>
          </a:p>
          <a:p>
            <a:pPr eaLnBrk="1" hangingPunct="1"/>
            <a:r>
              <a:rPr lang="en-US" altLang="en-US" sz="2000" smtClean="0">
                <a:effectLst>
                  <a:outerShdw blurRad="38100" dist="38100" dir="2700000" algn="tl">
                    <a:srgbClr val="800000"/>
                  </a:outerShdw>
                </a:effectLst>
                <a:ea typeface="ＭＳ Ｐゴシック" pitchFamily="34" charset="-128"/>
              </a:rPr>
              <a:t>Considered a mathematical language that is very precise.</a:t>
            </a:r>
          </a:p>
          <a:p>
            <a:pPr eaLnBrk="1" hangingPunct="1"/>
            <a:r>
              <a:rPr lang="en-US" altLang="en-US" sz="2000" smtClean="0">
                <a:effectLst>
                  <a:outerShdw blurRad="38100" dist="38100" dir="2700000" algn="tl">
                    <a:srgbClr val="800000"/>
                  </a:outerShdw>
                </a:effectLst>
                <a:ea typeface="ＭＳ Ｐゴシック" pitchFamily="34" charset="-128"/>
              </a:rPr>
              <a:t>Describes each workpiece in three “zones of tolerance” relative to the </a:t>
            </a:r>
            <a:r>
              <a:rPr lang="en-US" altLang="en-US" sz="2000" b="1" i="1" smtClean="0">
                <a:solidFill>
                  <a:srgbClr val="99FF66"/>
                </a:solidFill>
                <a:effectLst>
                  <a:outerShdw blurRad="38100" dist="38100" dir="2700000" algn="tl">
                    <a:srgbClr val="FFFFFF"/>
                  </a:outerShdw>
                </a:effectLst>
                <a:ea typeface="ＭＳ Ｐゴシック" pitchFamily="34" charset="-128"/>
              </a:rPr>
              <a:t>Cartesian Coordinate System</a:t>
            </a:r>
            <a:r>
              <a:rPr lang="en-US" altLang="en-US" sz="2000" smtClean="0">
                <a:effectLst>
                  <a:outerShdw blurRad="38100" dist="38100" dir="2700000" algn="tl">
                    <a:srgbClr val="800000"/>
                  </a:outerShdw>
                </a:effectLst>
                <a:ea typeface="ＭＳ Ｐゴシック" pitchFamily="34" charset="-128"/>
              </a:rPr>
              <a:t>.</a:t>
            </a:r>
          </a:p>
          <a:p>
            <a:pPr eaLnBrk="1" hangingPunct="1"/>
            <a:r>
              <a:rPr lang="en-US" altLang="en-US" sz="2000" smtClean="0">
                <a:effectLst>
                  <a:outerShdw blurRad="38100" dist="38100" dir="2700000" algn="tl">
                    <a:srgbClr val="800000"/>
                  </a:outerShdw>
                </a:effectLst>
                <a:ea typeface="ＭＳ Ｐゴシック" pitchFamily="34" charset="-128"/>
              </a:rPr>
              <a:t>A little history:</a:t>
            </a:r>
          </a:p>
          <a:p>
            <a:pPr lvl="1" eaLnBrk="1" hangingPunct="1"/>
            <a:r>
              <a:rPr lang="en-US" altLang="en-US" sz="1800" b="1" smtClean="0">
                <a:effectLst>
                  <a:outerShdw blurRad="38100" dist="38100" dir="2700000" algn="tl">
                    <a:srgbClr val="800000"/>
                  </a:outerShdw>
                </a:effectLst>
                <a:ea typeface="ＭＳ Ｐゴシック" pitchFamily="34" charset="-128"/>
              </a:rPr>
              <a:t>Developed by Rene Descartes (pronounced day-kart), a French mathematician, philosopher and scientist.</a:t>
            </a:r>
          </a:p>
          <a:p>
            <a:pPr lvl="1" eaLnBrk="1" hangingPunct="1"/>
            <a:r>
              <a:rPr lang="en-US" altLang="en-US" sz="1800" b="1" smtClean="0">
                <a:effectLst>
                  <a:outerShdw blurRad="38100" dist="38100" dir="2700000" algn="tl">
                    <a:srgbClr val="800000"/>
                  </a:outerShdw>
                </a:effectLst>
                <a:ea typeface="ＭＳ Ｐゴシック" pitchFamily="34" charset="-128"/>
              </a:rPr>
              <a:t>Descartes (Renatus Cartesius -</a:t>
            </a:r>
            <a:r>
              <a:rPr lang="en-US" altLang="en-US" sz="1400" b="1" smtClean="0">
                <a:effectLst>
                  <a:outerShdw blurRad="38100" dist="38100" dir="2700000" algn="tl">
                    <a:srgbClr val="800000"/>
                  </a:outerShdw>
                </a:effectLst>
                <a:ea typeface="ＭＳ Ｐゴシック" pitchFamily="34" charset="-128"/>
              </a:rPr>
              <a:t> Latin</a:t>
            </a:r>
            <a:r>
              <a:rPr lang="en-US" altLang="en-US" sz="1800" b="1" smtClean="0">
                <a:effectLst>
                  <a:outerShdw blurRad="38100" dist="38100" dir="2700000" algn="tl">
                    <a:srgbClr val="800000"/>
                  </a:outerShdw>
                </a:effectLst>
                <a:ea typeface="ＭＳ Ｐゴシック" pitchFamily="34" charset="-128"/>
              </a:rPr>
              <a:t>) born in 1596 in France and died in 1650.</a:t>
            </a:r>
          </a:p>
          <a:p>
            <a:pPr lvl="1" eaLnBrk="1" hangingPunct="1"/>
            <a:r>
              <a:rPr lang="en-US" altLang="en-US" sz="1800" b="1" smtClean="0">
                <a:effectLst>
                  <a:outerShdw blurRad="38100" dist="38100" dir="2700000" algn="tl">
                    <a:srgbClr val="800000"/>
                  </a:outerShdw>
                </a:effectLst>
                <a:ea typeface="ＭＳ Ｐゴシック" pitchFamily="34" charset="-128"/>
              </a:rPr>
              <a:t>Formed much of the thought about the order of things in the world.</a:t>
            </a:r>
          </a:p>
          <a:p>
            <a:pPr lvl="1" eaLnBrk="1" hangingPunct="1"/>
            <a:r>
              <a:rPr lang="en-US" altLang="en-US" sz="1800" b="1" smtClean="0">
                <a:effectLst>
                  <a:outerShdw blurRad="38100" dist="38100" dir="2700000" algn="tl">
                    <a:srgbClr val="800000"/>
                  </a:outerShdw>
                </a:effectLst>
                <a:ea typeface="ＭＳ Ｐゴシック" pitchFamily="34" charset="-128"/>
              </a:rPr>
              <a:t>Established three precepts about the method by which we should examine all things.</a:t>
            </a:r>
          </a:p>
        </p:txBody>
      </p:sp>
      <p:sp>
        <p:nvSpPr>
          <p:cNvPr id="118788" name="Rectangle 4"/>
          <p:cNvSpPr>
            <a:spLocks noGrp="1" noChangeArrowheads="1"/>
          </p:cNvSpPr>
          <p:nvPr>
            <p:ph type="title"/>
          </p:nvPr>
        </p:nvSpPr>
        <p:spPr>
          <a:xfrm>
            <a:off x="457200" y="158750"/>
            <a:ext cx="8229600" cy="576263"/>
          </a:xfrm>
        </p:spPr>
        <p:txBody>
          <a:bodyPr/>
          <a:lstStyle/>
          <a:p>
            <a:pPr eaLnBrk="1" hangingPunct="1"/>
            <a:r>
              <a:rPr lang="en-US" altLang="en-US" sz="2400" b="1" smtClean="0">
                <a:ea typeface="ＭＳ Ｐゴシック" pitchFamily="34" charset="-128"/>
              </a:rPr>
              <a:t>The GD&amp;T Process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fade">
                                      <p:cBhvr>
                                        <p:cTn id="7" dur="2000"/>
                                        <p:tgtEl>
                                          <p:spTgt spid="118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18787">
                                            <p:bg/>
                                          </p:spTgt>
                                        </p:tgtEl>
                                        <p:attrNameLst>
                                          <p:attrName>style.visibility</p:attrName>
                                        </p:attrNameLst>
                                      </p:cBhvr>
                                      <p:to>
                                        <p:strVal val="visible"/>
                                      </p:to>
                                    </p:set>
                                    <p:anim calcmode="lin" valueType="num">
                                      <p:cBhvr>
                                        <p:cTn id="12" dur="500" fill="hold"/>
                                        <p:tgtEl>
                                          <p:spTgt spid="118787">
                                            <p:bg/>
                                          </p:spTgt>
                                        </p:tgtEl>
                                        <p:attrNameLst>
                                          <p:attrName>ppt_w</p:attrName>
                                        </p:attrNameLst>
                                      </p:cBhvr>
                                      <p:tavLst>
                                        <p:tav tm="0">
                                          <p:val>
                                            <p:fltVal val="0"/>
                                          </p:val>
                                        </p:tav>
                                        <p:tav tm="100000">
                                          <p:val>
                                            <p:strVal val="#ppt_w"/>
                                          </p:val>
                                        </p:tav>
                                      </p:tavLst>
                                    </p:anim>
                                    <p:anim calcmode="lin" valueType="num">
                                      <p:cBhvr>
                                        <p:cTn id="13" dur="500" fill="hold"/>
                                        <p:tgtEl>
                                          <p:spTgt spid="118787">
                                            <p:bg/>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18787">
                                            <p:txEl>
                                              <p:pRg st="0" end="0"/>
                                            </p:txEl>
                                          </p:spTgt>
                                        </p:tgtEl>
                                        <p:attrNameLst>
                                          <p:attrName>style.visibility</p:attrName>
                                        </p:attrNameLst>
                                      </p:cBhvr>
                                      <p:to>
                                        <p:strVal val="visible"/>
                                      </p:to>
                                    </p:set>
                                    <p:anim calcmode="lin" valueType="num">
                                      <p:cBhvr>
                                        <p:cTn id="18"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187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18787">
                                            <p:txEl>
                                              <p:pRg st="1" end="1"/>
                                            </p:txEl>
                                          </p:spTgt>
                                        </p:tgtEl>
                                        <p:attrNameLst>
                                          <p:attrName>style.visibility</p:attrName>
                                        </p:attrNameLst>
                                      </p:cBhvr>
                                      <p:to>
                                        <p:strVal val="visible"/>
                                      </p:to>
                                    </p:set>
                                    <p:anim calcmode="lin" valueType="num">
                                      <p:cBhvr>
                                        <p:cTn id="24"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187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18787">
                                            <p:txEl>
                                              <p:pRg st="2" end="2"/>
                                            </p:txEl>
                                          </p:spTgt>
                                        </p:tgtEl>
                                        <p:attrNameLst>
                                          <p:attrName>style.visibility</p:attrName>
                                        </p:attrNameLst>
                                      </p:cBhvr>
                                      <p:to>
                                        <p:strVal val="visible"/>
                                      </p:to>
                                    </p:set>
                                    <p:anim calcmode="lin" valueType="num">
                                      <p:cBhvr>
                                        <p:cTn id="30"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1187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18787">
                                            <p:txEl>
                                              <p:pRg st="3" end="3"/>
                                            </p:txEl>
                                          </p:spTgt>
                                        </p:tgtEl>
                                        <p:attrNameLst>
                                          <p:attrName>style.visibility</p:attrName>
                                        </p:attrNameLst>
                                      </p:cBhvr>
                                      <p:to>
                                        <p:strVal val="visible"/>
                                      </p:to>
                                    </p:set>
                                    <p:anim calcmode="lin" valueType="num">
                                      <p:cBhvr>
                                        <p:cTn id="36" dur="500" fill="hold"/>
                                        <p:tgtEl>
                                          <p:spTgt spid="118787">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18787">
                                            <p:txEl>
                                              <p:pRg st="3" end="3"/>
                                            </p:txEl>
                                          </p:spTgt>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118787">
                                            <p:txEl>
                                              <p:pRg st="4" end="4"/>
                                            </p:txEl>
                                          </p:spTgt>
                                        </p:tgtEl>
                                        <p:attrNameLst>
                                          <p:attrName>style.visibility</p:attrName>
                                        </p:attrNameLst>
                                      </p:cBhvr>
                                      <p:to>
                                        <p:strVal val="visible"/>
                                      </p:to>
                                    </p:set>
                                    <p:anim calcmode="lin" valueType="num">
                                      <p:cBhvr>
                                        <p:cTn id="40" dur="500" fill="hold"/>
                                        <p:tgtEl>
                                          <p:spTgt spid="118787">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118787">
                                            <p:txEl>
                                              <p:pRg st="4" end="4"/>
                                            </p:txEl>
                                          </p:spTgt>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118787">
                                            <p:txEl>
                                              <p:pRg st="5" end="5"/>
                                            </p:txEl>
                                          </p:spTgt>
                                        </p:tgtEl>
                                        <p:attrNameLst>
                                          <p:attrName>style.visibility</p:attrName>
                                        </p:attrNameLst>
                                      </p:cBhvr>
                                      <p:to>
                                        <p:strVal val="visible"/>
                                      </p:to>
                                    </p:set>
                                    <p:anim calcmode="lin" valueType="num">
                                      <p:cBhvr>
                                        <p:cTn id="44" dur="500" fill="hold"/>
                                        <p:tgtEl>
                                          <p:spTgt spid="118787">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18787">
                                            <p:txEl>
                                              <p:pRg st="5" end="5"/>
                                            </p:txEl>
                                          </p:spTgt>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118787">
                                            <p:txEl>
                                              <p:pRg st="6" end="6"/>
                                            </p:txEl>
                                          </p:spTgt>
                                        </p:tgtEl>
                                        <p:attrNameLst>
                                          <p:attrName>style.visibility</p:attrName>
                                        </p:attrNameLst>
                                      </p:cBhvr>
                                      <p:to>
                                        <p:strVal val="visible"/>
                                      </p:to>
                                    </p:set>
                                    <p:anim calcmode="lin" valueType="num">
                                      <p:cBhvr>
                                        <p:cTn id="48" dur="500" fill="hold"/>
                                        <p:tgtEl>
                                          <p:spTgt spid="118787">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118787">
                                            <p:txEl>
                                              <p:pRg st="6" end="6"/>
                                            </p:txEl>
                                          </p:spTgt>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118787">
                                            <p:txEl>
                                              <p:pRg st="7" end="7"/>
                                            </p:txEl>
                                          </p:spTgt>
                                        </p:tgtEl>
                                        <p:attrNameLst>
                                          <p:attrName>style.visibility</p:attrName>
                                        </p:attrNameLst>
                                      </p:cBhvr>
                                      <p:to>
                                        <p:strVal val="visible"/>
                                      </p:to>
                                    </p:set>
                                    <p:anim calcmode="lin" valueType="num">
                                      <p:cBhvr>
                                        <p:cTn id="52" dur="500" fill="hold"/>
                                        <p:tgtEl>
                                          <p:spTgt spid="118787">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118787">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nimBg="1"/>
      <p:bldP spid="11878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1625"/>
            <a:ext cx="6219825" cy="750888"/>
          </a:xfrm>
          <a:ln w="38100">
            <a:solidFill>
              <a:srgbClr val="FFFF00"/>
            </a:solidFill>
            <a:miter lim="800000"/>
            <a:headEnd/>
            <a:tailEnd/>
          </a:ln>
        </p:spPr>
        <p:txBody>
          <a:bodyPr/>
          <a:lstStyle/>
          <a:p>
            <a:pPr eaLnBrk="1" hangingPunct="1"/>
            <a:r>
              <a:rPr lang="en-US" altLang="en-US" sz="3200" smtClean="0">
                <a:ea typeface="ＭＳ Ｐゴシック" pitchFamily="34" charset="-128"/>
              </a:rPr>
              <a:t>Straightness and Flatness</a:t>
            </a:r>
          </a:p>
        </p:txBody>
      </p:sp>
      <p:sp>
        <p:nvSpPr>
          <p:cNvPr id="39939" name="Rectangle 3"/>
          <p:cNvSpPr>
            <a:spLocks noGrp="1" noChangeArrowheads="1"/>
          </p:cNvSpPr>
          <p:nvPr>
            <p:ph type="body" sz="half" idx="1"/>
          </p:nvPr>
        </p:nvSpPr>
        <p:spPr>
          <a:xfrm>
            <a:off x="250825" y="1981200"/>
            <a:ext cx="5654675" cy="4202113"/>
          </a:xfrm>
        </p:spPr>
        <p:txBody>
          <a:bodyPr/>
          <a:lstStyle/>
          <a:p>
            <a:pPr eaLnBrk="1" hangingPunct="1"/>
            <a:r>
              <a:rPr lang="en-US" altLang="en-US" sz="2400" smtClean="0">
                <a:ea typeface="ＭＳ Ｐゴシック" pitchFamily="34" charset="-128"/>
              </a:rPr>
              <a:t>Two types of </a:t>
            </a:r>
            <a:r>
              <a:rPr lang="en-US" altLang="en-US" sz="2400" smtClean="0">
                <a:solidFill>
                  <a:srgbClr val="66FF33"/>
                </a:solidFill>
                <a:ea typeface="ＭＳ Ｐゴシック" pitchFamily="34" charset="-128"/>
              </a:rPr>
              <a:t>form tolerances.</a:t>
            </a:r>
          </a:p>
          <a:p>
            <a:pPr eaLnBrk="1" hangingPunct="1">
              <a:buFontTx/>
              <a:buNone/>
            </a:pPr>
            <a:endParaRPr lang="en-US" altLang="en-US" sz="2400" smtClean="0">
              <a:solidFill>
                <a:srgbClr val="66FF33"/>
              </a:solidFill>
              <a:ea typeface="ＭＳ Ｐゴシック" pitchFamily="34" charset="-128"/>
            </a:endParaRPr>
          </a:p>
          <a:p>
            <a:pPr eaLnBrk="1" hangingPunct="1">
              <a:buFontTx/>
              <a:buNone/>
            </a:pPr>
            <a:r>
              <a:rPr lang="en-US" altLang="en-US" sz="2400" smtClean="0">
                <a:solidFill>
                  <a:srgbClr val="66FF33"/>
                </a:solidFill>
                <a:ea typeface="ＭＳ Ｐゴシック" pitchFamily="34" charset="-128"/>
              </a:rPr>
              <a:t>	</a:t>
            </a:r>
            <a:r>
              <a:rPr lang="en-US" altLang="en-US" sz="1600" smtClean="0">
                <a:solidFill>
                  <a:schemeClr val="tx2"/>
                </a:solidFill>
                <a:ea typeface="ＭＳ Ｐゴシック" pitchFamily="34" charset="-128"/>
              </a:rPr>
              <a:t>Both define a feature independently.</a:t>
            </a:r>
          </a:p>
          <a:p>
            <a:pPr eaLnBrk="1" hangingPunct="1">
              <a:buFontTx/>
              <a:buNone/>
            </a:pPr>
            <a:r>
              <a:rPr lang="en-US" altLang="en-US" sz="1600" smtClean="0">
                <a:solidFill>
                  <a:schemeClr val="tx2"/>
                </a:solidFill>
                <a:ea typeface="ＭＳ Ｐゴシック" pitchFamily="34" charset="-128"/>
              </a:rPr>
              <a:t>	- Straightness is a two-dimensional tolerance.</a:t>
            </a:r>
          </a:p>
          <a:p>
            <a:pPr eaLnBrk="1" hangingPunct="1">
              <a:buFontTx/>
              <a:buNone/>
            </a:pPr>
            <a:r>
              <a:rPr lang="en-US" altLang="en-US" sz="1600" smtClean="0">
                <a:solidFill>
                  <a:schemeClr val="tx2"/>
                </a:solidFill>
                <a:ea typeface="ＭＳ Ｐゴシック" pitchFamily="34" charset="-128"/>
              </a:rPr>
              <a:t>	   Edge must remain within two imaginary parallel lines to meet straightness tolerance.  Distance between lines is determined by size of specified tolerance.</a:t>
            </a:r>
          </a:p>
          <a:p>
            <a:pPr eaLnBrk="1" hangingPunct="1">
              <a:buFontTx/>
              <a:buNone/>
            </a:pPr>
            <a:r>
              <a:rPr lang="en-US" altLang="en-US" sz="1600" smtClean="0">
                <a:solidFill>
                  <a:schemeClr val="tx2"/>
                </a:solidFill>
                <a:ea typeface="ＭＳ Ｐゴシック" pitchFamily="34" charset="-128"/>
              </a:rPr>
              <a:t>	- Most rectangular parts have a straightness tolerance.</a:t>
            </a:r>
          </a:p>
          <a:p>
            <a:pPr eaLnBrk="1" hangingPunct="1">
              <a:buFontTx/>
              <a:buNone/>
            </a:pPr>
            <a:r>
              <a:rPr lang="en-US" altLang="en-US" sz="1600" smtClean="0">
                <a:solidFill>
                  <a:schemeClr val="tx2"/>
                </a:solidFill>
                <a:ea typeface="ＭＳ Ｐゴシック" pitchFamily="34" charset="-128"/>
              </a:rPr>
              <a:t>	- Edge or center axis of a cylinder may have a straightness tolerance.</a:t>
            </a:r>
          </a:p>
        </p:txBody>
      </p:sp>
      <p:sp>
        <p:nvSpPr>
          <p:cNvPr id="39940" name="Rectangle 4"/>
          <p:cNvSpPr>
            <a:spLocks noChangeArrowheads="1"/>
          </p:cNvSpPr>
          <p:nvPr/>
        </p:nvSpPr>
        <p:spPr bwMode="auto">
          <a:xfrm>
            <a:off x="666750" y="2409825"/>
            <a:ext cx="5138738" cy="88900"/>
          </a:xfrm>
          <a:prstGeom prst="rect">
            <a:avLst/>
          </a:prstGeom>
          <a:gradFill rotWithShape="1">
            <a:gsLst>
              <a:gs pos="0">
                <a:schemeClr val="bg1"/>
              </a:gs>
              <a:gs pos="50000">
                <a:srgbClr val="FF9900"/>
              </a:gs>
              <a:gs pos="100000">
                <a:schemeClr val="bg1"/>
              </a:gs>
            </a:gsLst>
            <a:lin ang="5400000" scaled="1"/>
          </a:gradFill>
          <a:ln w="9525">
            <a:solidFill>
              <a:srgbClr val="FFCC00">
                <a:alpha val="25000"/>
              </a:srgbClr>
            </a:solid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54629" name="Picture 5" descr="gdt1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21375" y="2581275"/>
            <a:ext cx="2857500" cy="2857500"/>
          </a:xfrm>
          <a:noFill/>
        </p:spPr>
      </p:pic>
      <p:sp>
        <p:nvSpPr>
          <p:cNvPr id="154630" name="Line 7"/>
          <p:cNvSpPr>
            <a:spLocks noChangeShapeType="1"/>
          </p:cNvSpPr>
          <p:nvPr/>
        </p:nvSpPr>
        <p:spPr bwMode="auto">
          <a:xfrm flipH="1" flipV="1">
            <a:off x="7532688" y="4427538"/>
            <a:ext cx="711200" cy="1016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31" name="Line 8"/>
          <p:cNvSpPr>
            <a:spLocks noChangeShapeType="1"/>
          </p:cNvSpPr>
          <p:nvPr/>
        </p:nvSpPr>
        <p:spPr bwMode="auto">
          <a:xfrm flipV="1">
            <a:off x="7967663" y="5443538"/>
            <a:ext cx="290512" cy="37623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32" name="Text Box 9"/>
          <p:cNvSpPr txBox="1">
            <a:spLocks noChangeArrowheads="1"/>
          </p:cNvSpPr>
          <p:nvPr/>
        </p:nvSpPr>
        <p:spPr bwMode="auto">
          <a:xfrm>
            <a:off x="6467475" y="5681663"/>
            <a:ext cx="156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solidFill>
                  <a:schemeClr val="tx2"/>
                </a:solidFill>
              </a:rPr>
              <a:t>Greatly exaggerated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9938">
                                            <p:txEl>
                                              <p:charRg st="4294967295" end="4294967295"/>
                                            </p:txEl>
                                          </p:spTgt>
                                        </p:tgtEl>
                                        <p:attrNameLst>
                                          <p:attrName>style.visibility</p:attrName>
                                        </p:attrNameLst>
                                      </p:cBhvr>
                                      <p:to>
                                        <p:strVal val="visible"/>
                                      </p:to>
                                    </p:set>
                                    <p:animEffect transition="in" filter="fade">
                                      <p:cBhvr>
                                        <p:cTn id="7" dur="800" decel="100000"/>
                                        <p:tgtEl>
                                          <p:spTgt spid="39938">
                                            <p:txEl>
                                              <p:charRg st="4294967295" end="4294967295"/>
                                            </p:txEl>
                                          </p:spTgt>
                                        </p:tgtEl>
                                      </p:cBhvr>
                                    </p:animEffect>
                                    <p:anim calcmode="lin" valueType="num">
                                      <p:cBhvr>
                                        <p:cTn id="8" dur="800" decel="100000" fill="hold"/>
                                        <p:tgtEl>
                                          <p:spTgt spid="39938">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9938">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9938">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938">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938">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9939">
                                            <p:txEl>
                                              <p:pRg st="0" end="0"/>
                                            </p:txEl>
                                          </p:spTgt>
                                        </p:tgtEl>
                                        <p:attrNameLst>
                                          <p:attrName>style.visibility</p:attrName>
                                        </p:attrNameLst>
                                      </p:cBhvr>
                                      <p:to>
                                        <p:strVal val="visible"/>
                                      </p:to>
                                    </p:set>
                                    <p:animEffect transition="in" filter="fade">
                                      <p:cBhvr>
                                        <p:cTn id="17" dur="1000"/>
                                        <p:tgtEl>
                                          <p:spTgt spid="39939">
                                            <p:txEl>
                                              <p:pRg st="0" end="0"/>
                                            </p:txEl>
                                          </p:spTgt>
                                        </p:tgtEl>
                                      </p:cBhvr>
                                    </p:animEffect>
                                    <p:anim calcmode="lin" valueType="num">
                                      <p:cBhvr>
                                        <p:cTn id="1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9939">
                                            <p:txEl>
                                              <p:pRg st="2" end="2"/>
                                            </p:txEl>
                                          </p:spTgt>
                                        </p:tgtEl>
                                        <p:attrNameLst>
                                          <p:attrName>style.visibility</p:attrName>
                                        </p:attrNameLst>
                                      </p:cBhvr>
                                      <p:to>
                                        <p:strVal val="visible"/>
                                      </p:to>
                                    </p:set>
                                    <p:animEffect transition="in" filter="fade">
                                      <p:cBhvr>
                                        <p:cTn id="24" dur="1000"/>
                                        <p:tgtEl>
                                          <p:spTgt spid="39939">
                                            <p:txEl>
                                              <p:pRg st="2" end="2"/>
                                            </p:txEl>
                                          </p:spTgt>
                                        </p:tgtEl>
                                      </p:cBhvr>
                                    </p:animEffect>
                                    <p:anim calcmode="lin" valueType="num">
                                      <p:cBhvr>
                                        <p:cTn id="25"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9939">
                                            <p:txEl>
                                              <p:pRg st="3" end="3"/>
                                            </p:txEl>
                                          </p:spTgt>
                                        </p:tgtEl>
                                        <p:attrNameLst>
                                          <p:attrName>style.visibility</p:attrName>
                                        </p:attrNameLst>
                                      </p:cBhvr>
                                      <p:to>
                                        <p:strVal val="visible"/>
                                      </p:to>
                                    </p:set>
                                    <p:animEffect transition="in" filter="fade">
                                      <p:cBhvr>
                                        <p:cTn id="31" dur="1000"/>
                                        <p:tgtEl>
                                          <p:spTgt spid="39939">
                                            <p:txEl>
                                              <p:pRg st="3" end="3"/>
                                            </p:txEl>
                                          </p:spTgt>
                                        </p:tgtEl>
                                      </p:cBhvr>
                                    </p:animEffect>
                                    <p:anim calcmode="lin" valueType="num">
                                      <p:cBhvr>
                                        <p:cTn id="32"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9939">
                                            <p:txEl>
                                              <p:pRg st="4" end="4"/>
                                            </p:txEl>
                                          </p:spTgt>
                                        </p:tgtEl>
                                        <p:attrNameLst>
                                          <p:attrName>style.visibility</p:attrName>
                                        </p:attrNameLst>
                                      </p:cBhvr>
                                      <p:to>
                                        <p:strVal val="visible"/>
                                      </p:to>
                                    </p:set>
                                    <p:animEffect transition="in" filter="fade">
                                      <p:cBhvr>
                                        <p:cTn id="38" dur="1000"/>
                                        <p:tgtEl>
                                          <p:spTgt spid="39939">
                                            <p:txEl>
                                              <p:pRg st="4" end="4"/>
                                            </p:txEl>
                                          </p:spTgt>
                                        </p:tgtEl>
                                      </p:cBhvr>
                                    </p:animEffect>
                                    <p:anim calcmode="lin" valueType="num">
                                      <p:cBhvr>
                                        <p:cTn id="39"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9939">
                                            <p:txEl>
                                              <p:pRg st="5" end="5"/>
                                            </p:txEl>
                                          </p:spTgt>
                                        </p:tgtEl>
                                        <p:attrNameLst>
                                          <p:attrName>style.visibility</p:attrName>
                                        </p:attrNameLst>
                                      </p:cBhvr>
                                      <p:to>
                                        <p:strVal val="visible"/>
                                      </p:to>
                                    </p:set>
                                    <p:animEffect transition="in" filter="fade">
                                      <p:cBhvr>
                                        <p:cTn id="45" dur="1000"/>
                                        <p:tgtEl>
                                          <p:spTgt spid="39939">
                                            <p:txEl>
                                              <p:pRg st="5" end="5"/>
                                            </p:txEl>
                                          </p:spTgt>
                                        </p:tgtEl>
                                      </p:cBhvr>
                                    </p:animEffect>
                                    <p:anim calcmode="lin" valueType="num">
                                      <p:cBhvr>
                                        <p:cTn id="46"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9939">
                                            <p:txEl>
                                              <p:pRg st="6" end="6"/>
                                            </p:txEl>
                                          </p:spTgt>
                                        </p:tgtEl>
                                        <p:attrNameLst>
                                          <p:attrName>style.visibility</p:attrName>
                                        </p:attrNameLst>
                                      </p:cBhvr>
                                      <p:to>
                                        <p:strVal val="visible"/>
                                      </p:to>
                                    </p:set>
                                    <p:animEffect transition="in" filter="fade">
                                      <p:cBhvr>
                                        <p:cTn id="52" dur="1000"/>
                                        <p:tgtEl>
                                          <p:spTgt spid="39939">
                                            <p:txEl>
                                              <p:pRg st="6" end="6"/>
                                            </p:txEl>
                                          </p:spTgt>
                                        </p:tgtEl>
                                      </p:cBhvr>
                                    </p:animEffect>
                                    <p:anim calcmode="lin" valueType="num">
                                      <p:cBhvr>
                                        <p:cTn id="53" dur="10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99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685800" y="301625"/>
            <a:ext cx="6161088" cy="576263"/>
          </a:xfrm>
          <a:noFill/>
          <a:ln w="38100">
            <a:solidFill>
              <a:srgbClr val="FFFF00"/>
            </a:solidFill>
            <a:miter lim="800000"/>
            <a:headEnd/>
            <a:tailEnd/>
          </a:ln>
        </p:spPr>
        <p:txBody>
          <a:bodyPr/>
          <a:lstStyle/>
          <a:p>
            <a:pPr eaLnBrk="1" hangingPunct="1"/>
            <a:r>
              <a:rPr lang="en-US" altLang="en-US" sz="2400" smtClean="0">
                <a:ea typeface="ＭＳ Ｐゴシック" pitchFamily="34" charset="-128"/>
              </a:rPr>
              <a:t>Straightness and Flatness (con’t)</a:t>
            </a:r>
          </a:p>
        </p:txBody>
      </p:sp>
      <p:sp>
        <p:nvSpPr>
          <p:cNvPr id="41987" name="Rectangle 3"/>
          <p:cNvSpPr>
            <a:spLocks noGrp="1" noChangeArrowheads="1"/>
          </p:cNvSpPr>
          <p:nvPr>
            <p:ph type="body" sz="half" idx="1"/>
          </p:nvPr>
        </p:nvSpPr>
        <p:spPr>
          <a:xfrm>
            <a:off x="323850" y="1603375"/>
            <a:ext cx="4840288" cy="4114800"/>
          </a:xfrm>
        </p:spPr>
        <p:txBody>
          <a:bodyPr/>
          <a:lstStyle/>
          <a:p>
            <a:pPr eaLnBrk="1" hangingPunct="1">
              <a:lnSpc>
                <a:spcPct val="90000"/>
              </a:lnSpc>
            </a:pPr>
            <a:r>
              <a:rPr lang="en-US" altLang="en-US" sz="1800" smtClean="0">
                <a:solidFill>
                  <a:schemeClr val="tx2"/>
                </a:solidFill>
                <a:ea typeface="ＭＳ Ｐゴシック" pitchFamily="34" charset="-128"/>
              </a:rPr>
              <a:t>Flatness</a:t>
            </a:r>
            <a:r>
              <a:rPr lang="en-US" altLang="en-US" sz="1800" smtClean="0">
                <a:ea typeface="ＭＳ Ｐゴシック" pitchFamily="34" charset="-128"/>
              </a:rPr>
              <a:t> is a three-dimensional version of straightness tolerance.</a:t>
            </a:r>
          </a:p>
          <a:p>
            <a:pPr eaLnBrk="1" hangingPunct="1">
              <a:lnSpc>
                <a:spcPct val="90000"/>
              </a:lnSpc>
              <a:buFontTx/>
              <a:buNone/>
            </a:pPr>
            <a:r>
              <a:rPr lang="en-US" altLang="en-US" sz="1800" smtClean="0">
                <a:ea typeface="ＭＳ Ｐゴシック" pitchFamily="34" charset="-128"/>
              </a:rPr>
              <a:t>	- Requires a surface to be within two imaginary, perfectly flat, perfectly parallel planes. </a:t>
            </a:r>
          </a:p>
          <a:p>
            <a:pPr eaLnBrk="1" hangingPunct="1">
              <a:lnSpc>
                <a:spcPct val="90000"/>
              </a:lnSpc>
              <a:buFontTx/>
              <a:buNone/>
            </a:pPr>
            <a:r>
              <a:rPr lang="en-US" altLang="en-US" sz="1800" smtClean="0">
                <a:ea typeface="ＭＳ Ｐゴシック" pitchFamily="34" charset="-128"/>
              </a:rPr>
              <a:t>	- Only the surface of the part, not the entire thickness, is referenced to the planes.</a:t>
            </a:r>
          </a:p>
          <a:p>
            <a:pPr eaLnBrk="1" hangingPunct="1">
              <a:lnSpc>
                <a:spcPct val="90000"/>
              </a:lnSpc>
              <a:buFontTx/>
              <a:buNone/>
            </a:pPr>
            <a:r>
              <a:rPr lang="en-US" altLang="en-US" sz="1800" smtClean="0">
                <a:ea typeface="ＭＳ Ｐゴシック" pitchFamily="34" charset="-128"/>
              </a:rPr>
              <a:t>	- Most often used on rectangular or square parts. </a:t>
            </a:r>
          </a:p>
          <a:p>
            <a:pPr eaLnBrk="1" hangingPunct="1">
              <a:lnSpc>
                <a:spcPct val="90000"/>
              </a:lnSpc>
              <a:buFontTx/>
              <a:buNone/>
            </a:pPr>
            <a:r>
              <a:rPr lang="en-US" altLang="en-US" sz="1800" smtClean="0">
                <a:ea typeface="ＭＳ Ｐゴシック" pitchFamily="34" charset="-128"/>
              </a:rPr>
              <a:t>	- If used as a primary datum, flatness must be specified in the drawing.</a:t>
            </a:r>
          </a:p>
        </p:txBody>
      </p:sp>
      <p:pic>
        <p:nvPicPr>
          <p:cNvPr id="155652" name="Picture 5" descr="gdt1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38738" y="1570038"/>
            <a:ext cx="2857500" cy="4095750"/>
          </a:xfr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1988">
                                            <p:txEl>
                                              <p:charRg st="4294967295" end="4294967295"/>
                                            </p:txEl>
                                          </p:spTgt>
                                        </p:tgtEl>
                                        <p:attrNameLst>
                                          <p:attrName>style.visibility</p:attrName>
                                        </p:attrNameLst>
                                      </p:cBhvr>
                                      <p:to>
                                        <p:strVal val="visible"/>
                                      </p:to>
                                    </p:set>
                                    <p:anim calcmode="lin" valueType="num">
                                      <p:cBhvr>
                                        <p:cTn id="7" dur="1000" fill="hold"/>
                                        <p:tgtEl>
                                          <p:spTgt spid="41988">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41988">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41988">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1987">
                                            <p:txEl>
                                              <p:pRg st="0" end="0"/>
                                            </p:txEl>
                                          </p:spTgt>
                                        </p:tgtEl>
                                        <p:attrNameLst>
                                          <p:attrName>style.visibility</p:attrName>
                                        </p:attrNameLst>
                                      </p:cBhvr>
                                      <p:to>
                                        <p:strVal val="visible"/>
                                      </p:to>
                                    </p:set>
                                    <p:anim calcmode="lin" valueType="num">
                                      <p:cBhvr>
                                        <p:cTn id="14" dur="1000" fill="hold"/>
                                        <p:tgtEl>
                                          <p:spTgt spid="4198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198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98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1987">
                                            <p:txEl>
                                              <p:pRg st="1" end="1"/>
                                            </p:txEl>
                                          </p:spTgt>
                                        </p:tgtEl>
                                        <p:attrNameLst>
                                          <p:attrName>style.visibility</p:attrName>
                                        </p:attrNameLst>
                                      </p:cBhvr>
                                      <p:to>
                                        <p:strVal val="visible"/>
                                      </p:to>
                                    </p:set>
                                    <p:anim calcmode="lin" valueType="num">
                                      <p:cBhvr>
                                        <p:cTn id="21" dur="1000" fill="hold"/>
                                        <p:tgtEl>
                                          <p:spTgt spid="4198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198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198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1987">
                                            <p:txEl>
                                              <p:pRg st="2" end="2"/>
                                            </p:txEl>
                                          </p:spTgt>
                                        </p:tgtEl>
                                        <p:attrNameLst>
                                          <p:attrName>style.visibility</p:attrName>
                                        </p:attrNameLst>
                                      </p:cBhvr>
                                      <p:to>
                                        <p:strVal val="visible"/>
                                      </p:to>
                                    </p:set>
                                    <p:anim calcmode="lin" valueType="num">
                                      <p:cBhvr>
                                        <p:cTn id="28" dur="1000" fill="hold"/>
                                        <p:tgtEl>
                                          <p:spTgt spid="4198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4198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198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1987">
                                            <p:txEl>
                                              <p:pRg st="3" end="3"/>
                                            </p:txEl>
                                          </p:spTgt>
                                        </p:tgtEl>
                                        <p:attrNameLst>
                                          <p:attrName>style.visibility</p:attrName>
                                        </p:attrNameLst>
                                      </p:cBhvr>
                                      <p:to>
                                        <p:strVal val="visible"/>
                                      </p:to>
                                    </p:set>
                                    <p:anim calcmode="lin" valueType="num">
                                      <p:cBhvr>
                                        <p:cTn id="35" dur="1000" fill="hold"/>
                                        <p:tgtEl>
                                          <p:spTgt spid="41987">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4198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4198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1987">
                                            <p:txEl>
                                              <p:pRg st="4" end="4"/>
                                            </p:txEl>
                                          </p:spTgt>
                                        </p:tgtEl>
                                        <p:attrNameLst>
                                          <p:attrName>style.visibility</p:attrName>
                                        </p:attrNameLst>
                                      </p:cBhvr>
                                      <p:to>
                                        <p:strVal val="visible"/>
                                      </p:to>
                                    </p:set>
                                    <p:anim calcmode="lin" valueType="num">
                                      <p:cBhvr>
                                        <p:cTn id="42" dur="1000" fill="hold"/>
                                        <p:tgtEl>
                                          <p:spTgt spid="41987">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41987">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685800" y="577850"/>
            <a:ext cx="6073775" cy="765175"/>
          </a:xfrm>
          <a:noFill/>
          <a:ln w="38100">
            <a:solidFill>
              <a:srgbClr val="FFFF00"/>
            </a:solidFill>
            <a:miter lim="800000"/>
            <a:headEnd/>
            <a:tailEnd/>
          </a:ln>
        </p:spPr>
        <p:txBody>
          <a:bodyPr/>
          <a:lstStyle/>
          <a:p>
            <a:pPr eaLnBrk="1" hangingPunct="1"/>
            <a:r>
              <a:rPr lang="en-US" altLang="en-US" sz="2800" b="1" smtClean="0">
                <a:ea typeface="ＭＳ Ｐゴシック" pitchFamily="34" charset="-128"/>
              </a:rPr>
              <a:t>Circularity and Cylindricity</a:t>
            </a:r>
          </a:p>
        </p:txBody>
      </p:sp>
      <p:sp>
        <p:nvSpPr>
          <p:cNvPr id="44035" name="Rectangle 3"/>
          <p:cNvSpPr>
            <a:spLocks noGrp="1" noChangeArrowheads="1"/>
          </p:cNvSpPr>
          <p:nvPr>
            <p:ph type="body" sz="half" idx="1"/>
          </p:nvPr>
        </p:nvSpPr>
        <p:spPr>
          <a:xfrm>
            <a:off x="584200" y="1936750"/>
            <a:ext cx="4535488" cy="4114800"/>
          </a:xfrm>
        </p:spPr>
        <p:txBody>
          <a:bodyPr/>
          <a:lstStyle/>
          <a:p>
            <a:pPr eaLnBrk="1" hangingPunct="1"/>
            <a:r>
              <a:rPr lang="en-US" altLang="en-US" sz="1800" smtClean="0">
                <a:solidFill>
                  <a:srgbClr val="66FF33"/>
                </a:solidFill>
                <a:ea typeface="ＭＳ Ｐゴシック" pitchFamily="34" charset="-128"/>
              </a:rPr>
              <a:t>Circularity</a:t>
            </a:r>
            <a:r>
              <a:rPr lang="en-US" altLang="en-US" sz="1800" smtClean="0">
                <a:ea typeface="ＭＳ Ｐゴシック" pitchFamily="34" charset="-128"/>
              </a:rPr>
              <a:t> </a:t>
            </a:r>
            <a:r>
              <a:rPr lang="en-US" altLang="en-US" sz="1600" smtClean="0">
                <a:ea typeface="ＭＳ Ｐゴシック" pitchFamily="34" charset="-128"/>
              </a:rPr>
              <a:t>(often called roundness).</a:t>
            </a:r>
          </a:p>
          <a:p>
            <a:pPr eaLnBrk="1" hangingPunct="1">
              <a:buFontTx/>
              <a:buNone/>
            </a:pPr>
            <a:r>
              <a:rPr lang="en-US" altLang="en-US" sz="1600" smtClean="0">
                <a:ea typeface="ＭＳ Ｐゴシック" pitchFamily="34" charset="-128"/>
              </a:rPr>
              <a:t>	- Two-dimensional tolerance.</a:t>
            </a:r>
          </a:p>
          <a:p>
            <a:pPr eaLnBrk="1" hangingPunct="1">
              <a:buFontTx/>
              <a:buNone/>
            </a:pPr>
            <a:r>
              <a:rPr lang="en-US" altLang="en-US" sz="1600" smtClean="0">
                <a:ea typeface="ＭＳ Ｐゴシック" pitchFamily="34" charset="-128"/>
              </a:rPr>
              <a:t>	- Most often used on cylinders.</a:t>
            </a:r>
          </a:p>
          <a:p>
            <a:pPr eaLnBrk="1" hangingPunct="1">
              <a:buFontTx/>
              <a:buNone/>
            </a:pPr>
            <a:r>
              <a:rPr lang="en-US" altLang="en-US" sz="1600" smtClean="0">
                <a:ea typeface="ＭＳ Ｐゴシック" pitchFamily="34" charset="-128"/>
              </a:rPr>
              <a:t>	- Also applies to cones and spheres.</a:t>
            </a:r>
          </a:p>
          <a:p>
            <a:pPr eaLnBrk="1" hangingPunct="1">
              <a:buFontTx/>
              <a:buNone/>
            </a:pPr>
            <a:r>
              <a:rPr lang="en-US" altLang="en-US" sz="1600" smtClean="0">
                <a:ea typeface="ＭＳ Ｐゴシック" pitchFamily="34" charset="-128"/>
              </a:rPr>
              <a:t>	- Demands that any two-dimensional cross-section of a round feature must stay within the tolerance zone created by two concentric circles.</a:t>
            </a:r>
          </a:p>
          <a:p>
            <a:pPr eaLnBrk="1" hangingPunct="1">
              <a:buFontTx/>
              <a:buNone/>
            </a:pPr>
            <a:r>
              <a:rPr lang="en-US" altLang="en-US" sz="1600" smtClean="0">
                <a:ea typeface="ＭＳ Ｐゴシック" pitchFamily="34" charset="-128"/>
              </a:rPr>
              <a:t>	- Most inspectors check multiple cross-sections.</a:t>
            </a:r>
          </a:p>
          <a:p>
            <a:pPr eaLnBrk="1" hangingPunct="1">
              <a:buFontTx/>
              <a:buNone/>
            </a:pPr>
            <a:r>
              <a:rPr lang="en-US" altLang="en-US" sz="1600" smtClean="0">
                <a:ea typeface="ＭＳ Ｐゴシック" pitchFamily="34" charset="-128"/>
              </a:rPr>
              <a:t>	- Each section must meet the tolerance on its own.</a:t>
            </a:r>
          </a:p>
        </p:txBody>
      </p:sp>
      <p:pic>
        <p:nvPicPr>
          <p:cNvPr id="156676" name="Picture 5" descr="gdt1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81613" y="2028825"/>
            <a:ext cx="3411537" cy="3411538"/>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4036">
                                            <p:txEl>
                                              <p:charRg st="4294967295" end="4294967295"/>
                                            </p:txEl>
                                          </p:spTgt>
                                        </p:tgtEl>
                                        <p:attrNameLst>
                                          <p:attrName>style.visibility</p:attrName>
                                        </p:attrNameLst>
                                      </p:cBhvr>
                                      <p:to>
                                        <p:strVal val="visible"/>
                                      </p:to>
                                    </p:set>
                                    <p:animEffect transition="in" filter="fade">
                                      <p:cBhvr>
                                        <p:cTn id="7" dur="800" decel="100000"/>
                                        <p:tgtEl>
                                          <p:spTgt spid="44036">
                                            <p:txEl>
                                              <p:charRg st="4294967295" end="4294967295"/>
                                            </p:txEl>
                                          </p:spTgt>
                                        </p:tgtEl>
                                      </p:cBhvr>
                                    </p:animEffect>
                                    <p:anim calcmode="lin" valueType="num">
                                      <p:cBhvr>
                                        <p:cTn id="8" dur="800" decel="100000" fill="hold"/>
                                        <p:tgtEl>
                                          <p:spTgt spid="44036">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4036">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4036">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6">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6">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Effect transition="in" filter="fade">
                                      <p:cBhvr>
                                        <p:cTn id="17" dur="1000"/>
                                        <p:tgtEl>
                                          <p:spTgt spid="44035">
                                            <p:txEl>
                                              <p:pRg st="0" end="0"/>
                                            </p:txEl>
                                          </p:spTgt>
                                        </p:tgtEl>
                                      </p:cBhvr>
                                    </p:animEffect>
                                    <p:anim calcmode="lin" valueType="num">
                                      <p:cBhvr>
                                        <p:cTn id="1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4035">
                                            <p:txEl>
                                              <p:pRg st="1" end="1"/>
                                            </p:txEl>
                                          </p:spTgt>
                                        </p:tgtEl>
                                        <p:attrNameLst>
                                          <p:attrName>style.visibility</p:attrName>
                                        </p:attrNameLst>
                                      </p:cBhvr>
                                      <p:to>
                                        <p:strVal val="visible"/>
                                      </p:to>
                                    </p:set>
                                    <p:animEffect transition="in" filter="fade">
                                      <p:cBhvr>
                                        <p:cTn id="24" dur="1000"/>
                                        <p:tgtEl>
                                          <p:spTgt spid="44035">
                                            <p:txEl>
                                              <p:pRg st="1" end="1"/>
                                            </p:txEl>
                                          </p:spTgt>
                                        </p:tgtEl>
                                      </p:cBhvr>
                                    </p:animEffect>
                                    <p:anim calcmode="lin" valueType="num">
                                      <p:cBhvr>
                                        <p:cTn id="25"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4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035">
                                            <p:txEl>
                                              <p:pRg st="2" end="2"/>
                                            </p:txEl>
                                          </p:spTgt>
                                        </p:tgtEl>
                                        <p:attrNameLst>
                                          <p:attrName>style.visibility</p:attrName>
                                        </p:attrNameLst>
                                      </p:cBhvr>
                                      <p:to>
                                        <p:strVal val="visible"/>
                                      </p:to>
                                    </p:set>
                                    <p:animEffect transition="in" filter="fade">
                                      <p:cBhvr>
                                        <p:cTn id="31" dur="1000"/>
                                        <p:tgtEl>
                                          <p:spTgt spid="44035">
                                            <p:txEl>
                                              <p:pRg st="2" end="2"/>
                                            </p:txEl>
                                          </p:spTgt>
                                        </p:tgtEl>
                                      </p:cBhvr>
                                    </p:animEffect>
                                    <p:anim calcmode="lin" valueType="num">
                                      <p:cBhvr>
                                        <p:cTn id="32"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40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4035">
                                            <p:txEl>
                                              <p:pRg st="3" end="3"/>
                                            </p:txEl>
                                          </p:spTgt>
                                        </p:tgtEl>
                                        <p:attrNameLst>
                                          <p:attrName>style.visibility</p:attrName>
                                        </p:attrNameLst>
                                      </p:cBhvr>
                                      <p:to>
                                        <p:strVal val="visible"/>
                                      </p:to>
                                    </p:set>
                                    <p:animEffect transition="in" filter="fade">
                                      <p:cBhvr>
                                        <p:cTn id="38" dur="1000"/>
                                        <p:tgtEl>
                                          <p:spTgt spid="44035">
                                            <p:txEl>
                                              <p:pRg st="3" end="3"/>
                                            </p:txEl>
                                          </p:spTgt>
                                        </p:tgtEl>
                                      </p:cBhvr>
                                    </p:animEffect>
                                    <p:anim calcmode="lin" valueType="num">
                                      <p:cBhvr>
                                        <p:cTn id="39" dur="1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40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4035">
                                            <p:txEl>
                                              <p:pRg st="4" end="4"/>
                                            </p:txEl>
                                          </p:spTgt>
                                        </p:tgtEl>
                                        <p:attrNameLst>
                                          <p:attrName>style.visibility</p:attrName>
                                        </p:attrNameLst>
                                      </p:cBhvr>
                                      <p:to>
                                        <p:strVal val="visible"/>
                                      </p:to>
                                    </p:set>
                                    <p:animEffect transition="in" filter="fade">
                                      <p:cBhvr>
                                        <p:cTn id="45" dur="1000"/>
                                        <p:tgtEl>
                                          <p:spTgt spid="44035">
                                            <p:txEl>
                                              <p:pRg st="4" end="4"/>
                                            </p:txEl>
                                          </p:spTgt>
                                        </p:tgtEl>
                                      </p:cBhvr>
                                    </p:animEffect>
                                    <p:anim calcmode="lin" valueType="num">
                                      <p:cBhvr>
                                        <p:cTn id="46" dur="10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40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4035">
                                            <p:txEl>
                                              <p:pRg st="5" end="5"/>
                                            </p:txEl>
                                          </p:spTgt>
                                        </p:tgtEl>
                                        <p:attrNameLst>
                                          <p:attrName>style.visibility</p:attrName>
                                        </p:attrNameLst>
                                      </p:cBhvr>
                                      <p:to>
                                        <p:strVal val="visible"/>
                                      </p:to>
                                    </p:set>
                                    <p:animEffect transition="in" filter="fade">
                                      <p:cBhvr>
                                        <p:cTn id="52" dur="1000"/>
                                        <p:tgtEl>
                                          <p:spTgt spid="44035">
                                            <p:txEl>
                                              <p:pRg st="5" end="5"/>
                                            </p:txEl>
                                          </p:spTgt>
                                        </p:tgtEl>
                                      </p:cBhvr>
                                    </p:animEffect>
                                    <p:anim calcmode="lin" valueType="num">
                                      <p:cBhvr>
                                        <p:cTn id="53" dur="10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40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4035">
                                            <p:txEl>
                                              <p:pRg st="6" end="6"/>
                                            </p:txEl>
                                          </p:spTgt>
                                        </p:tgtEl>
                                        <p:attrNameLst>
                                          <p:attrName>style.visibility</p:attrName>
                                        </p:attrNameLst>
                                      </p:cBhvr>
                                      <p:to>
                                        <p:strVal val="visible"/>
                                      </p:to>
                                    </p:set>
                                    <p:animEffect transition="in" filter="fade">
                                      <p:cBhvr>
                                        <p:cTn id="59" dur="1000"/>
                                        <p:tgtEl>
                                          <p:spTgt spid="44035">
                                            <p:txEl>
                                              <p:pRg st="6" end="6"/>
                                            </p:txEl>
                                          </p:spTgt>
                                        </p:tgtEl>
                                      </p:cBhvr>
                                    </p:animEffect>
                                    <p:anim calcmode="lin" valueType="num">
                                      <p:cBhvr>
                                        <p:cTn id="60" dur="10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40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685800" y="301625"/>
            <a:ext cx="6203950" cy="663575"/>
          </a:xfrm>
          <a:noFill/>
          <a:ln w="38100">
            <a:solidFill>
              <a:srgbClr val="FFFF00"/>
            </a:solidFill>
            <a:miter lim="800000"/>
            <a:headEnd/>
            <a:tailEnd/>
          </a:ln>
        </p:spPr>
        <p:txBody>
          <a:bodyPr/>
          <a:lstStyle/>
          <a:p>
            <a:pPr eaLnBrk="1" hangingPunct="1"/>
            <a:r>
              <a:rPr lang="en-US" altLang="en-US" sz="2400" b="1" smtClean="0">
                <a:ea typeface="ＭＳ Ｐゴシック" pitchFamily="34" charset="-128"/>
              </a:rPr>
              <a:t>Circularity and Cylindricity (con’t)</a:t>
            </a:r>
          </a:p>
        </p:txBody>
      </p:sp>
      <p:sp>
        <p:nvSpPr>
          <p:cNvPr id="157699" name="Rectangle 3"/>
          <p:cNvSpPr>
            <a:spLocks noGrp="1" noChangeArrowheads="1"/>
          </p:cNvSpPr>
          <p:nvPr>
            <p:ph type="body" sz="half" idx="1"/>
          </p:nvPr>
        </p:nvSpPr>
        <p:spPr>
          <a:xfrm>
            <a:off x="685800" y="1343025"/>
            <a:ext cx="4360863" cy="4752975"/>
          </a:xfrm>
        </p:spPr>
        <p:txBody>
          <a:bodyPr/>
          <a:lstStyle/>
          <a:p>
            <a:pPr eaLnBrk="1" hangingPunct="1"/>
            <a:r>
              <a:rPr lang="en-US" altLang="en-US" sz="1600" smtClean="0">
                <a:solidFill>
                  <a:srgbClr val="66FF33"/>
                </a:solidFill>
                <a:ea typeface="ＭＳ Ｐゴシック" pitchFamily="34" charset="-128"/>
              </a:rPr>
              <a:t>Cylindricity</a:t>
            </a:r>
            <a:r>
              <a:rPr lang="en-US" altLang="en-US" sz="1600" smtClean="0">
                <a:ea typeface="ＭＳ Ｐゴシック" pitchFamily="34" charset="-128"/>
              </a:rPr>
              <a:t> specifies the roundness of a cylinder along its entire length.</a:t>
            </a:r>
          </a:p>
          <a:p>
            <a:pPr eaLnBrk="1" hangingPunct="1">
              <a:buFontTx/>
              <a:buNone/>
            </a:pPr>
            <a:r>
              <a:rPr lang="en-US" altLang="en-US" sz="1600" smtClean="0">
                <a:ea typeface="ＭＳ Ｐゴシック" pitchFamily="34" charset="-128"/>
              </a:rPr>
              <a:t>	- All cross-sections of the cylinder must be measured together, so cylindricity tolerance is only applied to cylinders.</a:t>
            </a:r>
          </a:p>
          <a:p>
            <a:pPr eaLnBrk="1" hangingPunct="1">
              <a:buFontTx/>
              <a:buNone/>
            </a:pPr>
            <a:endParaRPr lang="en-US" altLang="en-US" sz="1600" smtClean="0">
              <a:ea typeface="ＭＳ Ｐゴシック" pitchFamily="34" charset="-128"/>
            </a:endParaRPr>
          </a:p>
          <a:p>
            <a:pPr eaLnBrk="1" hangingPunct="1"/>
            <a:r>
              <a:rPr lang="en-US" altLang="en-US" sz="1600" smtClean="0">
                <a:ea typeface="ＭＳ Ｐゴシック" pitchFamily="34" charset="-128"/>
              </a:rPr>
              <a:t>Circularity and cylindricity cannot be checked by measuring various diameters with a micrometer.</a:t>
            </a:r>
          </a:p>
          <a:p>
            <a:pPr eaLnBrk="1" hangingPunct="1">
              <a:buFontTx/>
              <a:buNone/>
            </a:pPr>
            <a:endParaRPr lang="en-US" altLang="en-US" sz="1600" smtClean="0">
              <a:ea typeface="ＭＳ Ｐゴシック" pitchFamily="34" charset="-128"/>
            </a:endParaRPr>
          </a:p>
          <a:p>
            <a:pPr eaLnBrk="1" hangingPunct="1"/>
            <a:r>
              <a:rPr lang="en-US" altLang="en-US" sz="1600" smtClean="0">
                <a:ea typeface="ＭＳ Ｐゴシック" pitchFamily="34" charset="-128"/>
              </a:rPr>
              <a:t>Part must be rotated in a high-precision spindle.  Best method would be to use a Coordinate Measuring Machine (CMM).</a:t>
            </a:r>
          </a:p>
          <a:p>
            <a:pPr eaLnBrk="1" hangingPunct="1">
              <a:buFontTx/>
              <a:buNone/>
            </a:pPr>
            <a:endParaRPr lang="en-US" altLang="en-US" sz="1600" smtClean="0">
              <a:ea typeface="ＭＳ Ｐゴシック" pitchFamily="34" charset="-128"/>
            </a:endParaRPr>
          </a:p>
        </p:txBody>
      </p:sp>
      <p:pic>
        <p:nvPicPr>
          <p:cNvPr id="157700" name="Picture 11" descr="Concentric Cylinders Cylindricity"/>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11738" y="1868488"/>
            <a:ext cx="3810000" cy="2857500"/>
          </a:xfrm>
          <a:noFill/>
        </p:spPr>
      </p:pic>
      <p:sp>
        <p:nvSpPr>
          <p:cNvPr id="157701" name="Text Box 13"/>
          <p:cNvSpPr txBox="1">
            <a:spLocks noChangeArrowheads="1"/>
          </p:cNvSpPr>
          <p:nvPr/>
        </p:nvSpPr>
        <p:spPr bwMode="auto">
          <a:xfrm>
            <a:off x="5033963" y="4716463"/>
            <a:ext cx="380365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200" b="1">
                <a:solidFill>
                  <a:srgbClr val="000000"/>
                </a:solidFill>
              </a:rPr>
              <a:t>The thickness of the wall of a pipe represents the cylindricity tolerance zone.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9156">
                                            <p:txEl>
                                              <p:charRg st="4294967295" end="4294967295"/>
                                            </p:txEl>
                                          </p:spTgt>
                                        </p:tgtEl>
                                        <p:attrNameLst>
                                          <p:attrName>style.visibility</p:attrName>
                                        </p:attrNameLst>
                                      </p:cBhvr>
                                      <p:to>
                                        <p:strVal val="visible"/>
                                      </p:to>
                                    </p:set>
                                    <p:animEffect transition="in" filter="fade">
                                      <p:cBhvr>
                                        <p:cTn id="7" dur="800" decel="100000"/>
                                        <p:tgtEl>
                                          <p:spTgt spid="49156">
                                            <p:txEl>
                                              <p:charRg st="4294967295" end="4294967295"/>
                                            </p:txEl>
                                          </p:spTgt>
                                        </p:tgtEl>
                                      </p:cBhvr>
                                    </p:animEffect>
                                    <p:anim calcmode="lin" valueType="num">
                                      <p:cBhvr>
                                        <p:cTn id="8" dur="800" decel="100000" fill="hold"/>
                                        <p:tgtEl>
                                          <p:spTgt spid="49156">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9156">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9156">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156">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156">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1625"/>
            <a:ext cx="6205538" cy="663575"/>
          </a:xfrm>
          <a:ln w="38100">
            <a:solidFill>
              <a:schemeClr val="accent2"/>
            </a:solidFill>
            <a:miter lim="800000"/>
            <a:headEnd/>
            <a:tailEnd/>
          </a:ln>
        </p:spPr>
        <p:txBody>
          <a:bodyPr/>
          <a:lstStyle/>
          <a:p>
            <a:pPr eaLnBrk="1" hangingPunct="1"/>
            <a:r>
              <a:rPr lang="en-US" altLang="en-US" sz="2800" smtClean="0">
                <a:ea typeface="ＭＳ Ｐゴシック" pitchFamily="34" charset="-128"/>
              </a:rPr>
              <a:t>Profile of a Line and Surface</a:t>
            </a:r>
          </a:p>
        </p:txBody>
      </p:sp>
      <p:sp>
        <p:nvSpPr>
          <p:cNvPr id="51203" name="Rectangle 3"/>
          <p:cNvSpPr>
            <a:spLocks noGrp="1" noChangeArrowheads="1"/>
          </p:cNvSpPr>
          <p:nvPr>
            <p:ph type="body" sz="half" idx="1"/>
          </p:nvPr>
        </p:nvSpPr>
        <p:spPr>
          <a:xfrm>
            <a:off x="511175" y="1473200"/>
            <a:ext cx="5072063" cy="4535488"/>
          </a:xfrm>
        </p:spPr>
        <p:txBody>
          <a:bodyPr/>
          <a:lstStyle/>
          <a:p>
            <a:pPr eaLnBrk="1" hangingPunct="1">
              <a:lnSpc>
                <a:spcPct val="90000"/>
              </a:lnSpc>
            </a:pPr>
            <a:r>
              <a:rPr lang="en-US" altLang="en-US" sz="1800" smtClean="0">
                <a:ea typeface="ＭＳ Ｐゴシック" pitchFamily="34" charset="-128"/>
              </a:rPr>
              <a:t>The two versions of profile tolerance.</a:t>
            </a:r>
          </a:p>
          <a:p>
            <a:pPr eaLnBrk="1" hangingPunct="1">
              <a:lnSpc>
                <a:spcPct val="90000"/>
              </a:lnSpc>
            </a:pPr>
            <a:r>
              <a:rPr lang="en-US" altLang="en-US" sz="1800" smtClean="0">
                <a:ea typeface="ＭＳ Ｐゴシック" pitchFamily="34" charset="-128"/>
              </a:rPr>
              <a:t>Both can be used to control features such as cones, curves, flat or irregular surfaces, or cylinders.</a:t>
            </a:r>
          </a:p>
          <a:p>
            <a:pPr eaLnBrk="1" hangingPunct="1">
              <a:lnSpc>
                <a:spcPct val="90000"/>
              </a:lnSpc>
            </a:pPr>
            <a:r>
              <a:rPr lang="en-US" altLang="en-US" sz="1800" smtClean="0">
                <a:ea typeface="ＭＳ Ｐゴシック" pitchFamily="34" charset="-128"/>
              </a:rPr>
              <a:t>A profile is an outline of the part feature in </a:t>
            </a:r>
            <a:r>
              <a:rPr lang="en-US" altLang="en-US" sz="1800" smtClean="0">
                <a:solidFill>
                  <a:srgbClr val="66FF33"/>
                </a:solidFill>
                <a:ea typeface="ＭＳ Ｐゴシック" pitchFamily="34" charset="-128"/>
              </a:rPr>
              <a:t>one</a:t>
            </a:r>
            <a:r>
              <a:rPr lang="en-US" altLang="en-US" sz="1800" smtClean="0">
                <a:ea typeface="ＭＳ Ｐゴシック" pitchFamily="34" charset="-128"/>
              </a:rPr>
              <a:t> of the datum planes.</a:t>
            </a:r>
          </a:p>
          <a:p>
            <a:pPr eaLnBrk="1" hangingPunct="1">
              <a:lnSpc>
                <a:spcPct val="90000"/>
              </a:lnSpc>
            </a:pPr>
            <a:r>
              <a:rPr lang="en-US" altLang="en-US" sz="1800" smtClean="0">
                <a:ea typeface="ＭＳ Ｐゴシック" pitchFamily="34" charset="-128"/>
              </a:rPr>
              <a:t>They control orientation, location, size and form.</a:t>
            </a:r>
          </a:p>
          <a:p>
            <a:pPr eaLnBrk="1" hangingPunct="1">
              <a:lnSpc>
                <a:spcPct val="90000"/>
              </a:lnSpc>
              <a:buFontTx/>
              <a:buNone/>
            </a:pPr>
            <a:endParaRPr lang="en-US" altLang="en-US" sz="1800" smtClean="0">
              <a:ea typeface="ＭＳ Ｐゴシック" pitchFamily="34" charset="-128"/>
            </a:endParaRPr>
          </a:p>
          <a:p>
            <a:pPr eaLnBrk="1" hangingPunct="1">
              <a:lnSpc>
                <a:spcPct val="90000"/>
              </a:lnSpc>
            </a:pPr>
            <a:r>
              <a:rPr lang="en-US" altLang="en-US" sz="1800" smtClean="0">
                <a:ea typeface="ＭＳ Ｐゴシック" pitchFamily="34" charset="-128"/>
              </a:rPr>
              <a:t>The </a:t>
            </a:r>
            <a:r>
              <a:rPr lang="en-US" altLang="en-US" sz="1800" smtClean="0">
                <a:solidFill>
                  <a:srgbClr val="FF3300"/>
                </a:solidFill>
                <a:ea typeface="ＭＳ Ｐゴシック" pitchFamily="34" charset="-128"/>
              </a:rPr>
              <a:t>profile of a line</a:t>
            </a:r>
            <a:r>
              <a:rPr lang="en-US" altLang="en-US" sz="1800" smtClean="0">
                <a:ea typeface="ＭＳ Ｐゴシック" pitchFamily="34" charset="-128"/>
              </a:rPr>
              <a:t> is a two-dimensional tolerance.</a:t>
            </a:r>
          </a:p>
          <a:p>
            <a:pPr eaLnBrk="1" hangingPunct="1">
              <a:lnSpc>
                <a:spcPct val="90000"/>
              </a:lnSpc>
              <a:buFontTx/>
              <a:buNone/>
            </a:pPr>
            <a:r>
              <a:rPr lang="en-US" altLang="en-US" sz="1800" smtClean="0">
                <a:ea typeface="ＭＳ Ｐゴシック" pitchFamily="34" charset="-128"/>
              </a:rPr>
              <a:t>	- It requires the profile of a feature to fall within two imaginary parallel lines that follow the profile of the feature.</a:t>
            </a:r>
          </a:p>
        </p:txBody>
      </p:sp>
      <p:pic>
        <p:nvPicPr>
          <p:cNvPr id="158724" name="Picture 4" descr="dt1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03888" y="2146300"/>
            <a:ext cx="2857500" cy="3810000"/>
          </a:xfr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1202">
                                            <p:txEl>
                                              <p:charRg st="4294967295" end="4294967295"/>
                                            </p:txEl>
                                          </p:spTgt>
                                        </p:tgtEl>
                                        <p:attrNameLst>
                                          <p:attrName>style.visibility</p:attrName>
                                        </p:attrNameLst>
                                      </p:cBhvr>
                                      <p:to>
                                        <p:strVal val="visible"/>
                                      </p:to>
                                    </p:set>
                                    <p:anim calcmode="lin" valueType="num">
                                      <p:cBhvr>
                                        <p:cTn id="7" dur="1000" fill="hold"/>
                                        <p:tgtEl>
                                          <p:spTgt spid="51202">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51202">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51202">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 calcmode="lin" valueType="num">
                                      <p:cBhvr>
                                        <p:cTn id="14" dur="1000" fill="hold"/>
                                        <p:tgtEl>
                                          <p:spTgt spid="5120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120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120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1203">
                                            <p:txEl>
                                              <p:pRg st="1" end="1"/>
                                            </p:txEl>
                                          </p:spTgt>
                                        </p:tgtEl>
                                        <p:attrNameLst>
                                          <p:attrName>style.visibility</p:attrName>
                                        </p:attrNameLst>
                                      </p:cBhvr>
                                      <p:to>
                                        <p:strVal val="visible"/>
                                      </p:to>
                                    </p:set>
                                    <p:anim calcmode="lin" valueType="num">
                                      <p:cBhvr>
                                        <p:cTn id="21" dur="1000" fill="hold"/>
                                        <p:tgtEl>
                                          <p:spTgt spid="5120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120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120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1203">
                                            <p:txEl>
                                              <p:pRg st="2" end="2"/>
                                            </p:txEl>
                                          </p:spTgt>
                                        </p:tgtEl>
                                        <p:attrNameLst>
                                          <p:attrName>style.visibility</p:attrName>
                                        </p:attrNameLst>
                                      </p:cBhvr>
                                      <p:to>
                                        <p:strVal val="visible"/>
                                      </p:to>
                                    </p:set>
                                    <p:anim calcmode="lin" valueType="num">
                                      <p:cBhvr>
                                        <p:cTn id="28" dur="1000" fill="hold"/>
                                        <p:tgtEl>
                                          <p:spTgt spid="5120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120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120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1203">
                                            <p:txEl>
                                              <p:pRg st="3" end="3"/>
                                            </p:txEl>
                                          </p:spTgt>
                                        </p:tgtEl>
                                        <p:attrNameLst>
                                          <p:attrName>style.visibility</p:attrName>
                                        </p:attrNameLst>
                                      </p:cBhvr>
                                      <p:to>
                                        <p:strVal val="visible"/>
                                      </p:to>
                                    </p:set>
                                    <p:anim calcmode="lin" valueType="num">
                                      <p:cBhvr>
                                        <p:cTn id="35" dur="1000" fill="hold"/>
                                        <p:tgtEl>
                                          <p:spTgt spid="5120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5120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120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1203">
                                            <p:txEl>
                                              <p:pRg st="5" end="5"/>
                                            </p:txEl>
                                          </p:spTgt>
                                        </p:tgtEl>
                                        <p:attrNameLst>
                                          <p:attrName>style.visibility</p:attrName>
                                        </p:attrNameLst>
                                      </p:cBhvr>
                                      <p:to>
                                        <p:strVal val="visible"/>
                                      </p:to>
                                    </p:set>
                                    <p:anim calcmode="lin" valueType="num">
                                      <p:cBhvr>
                                        <p:cTn id="42" dur="1000" fill="hold"/>
                                        <p:tgtEl>
                                          <p:spTgt spid="5120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5120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120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1203">
                                            <p:txEl>
                                              <p:pRg st="6" end="6"/>
                                            </p:txEl>
                                          </p:spTgt>
                                        </p:tgtEl>
                                        <p:attrNameLst>
                                          <p:attrName>style.visibility</p:attrName>
                                        </p:attrNameLst>
                                      </p:cBhvr>
                                      <p:to>
                                        <p:strVal val="visible"/>
                                      </p:to>
                                    </p:set>
                                    <p:anim calcmode="lin" valueType="num">
                                      <p:cBhvr>
                                        <p:cTn id="49" dur="1000" fill="hold"/>
                                        <p:tgtEl>
                                          <p:spTgt spid="51203">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5120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685800" y="301625"/>
            <a:ext cx="6132513" cy="620713"/>
          </a:xfrm>
          <a:noFill/>
          <a:ln w="38100">
            <a:solidFill>
              <a:schemeClr val="accent2"/>
            </a:solidFill>
            <a:miter lim="800000"/>
            <a:headEnd/>
            <a:tailEnd/>
          </a:ln>
        </p:spPr>
        <p:txBody>
          <a:bodyPr/>
          <a:lstStyle/>
          <a:p>
            <a:pPr eaLnBrk="1" hangingPunct="1"/>
            <a:r>
              <a:rPr lang="en-US" altLang="en-US" sz="2400" smtClean="0">
                <a:ea typeface="ＭＳ Ｐゴシック" pitchFamily="34" charset="-128"/>
              </a:rPr>
              <a:t>Profile of a Line and Surface (con’t)</a:t>
            </a:r>
          </a:p>
        </p:txBody>
      </p:sp>
      <p:sp>
        <p:nvSpPr>
          <p:cNvPr id="56323" name="Rectangle 3"/>
          <p:cNvSpPr>
            <a:spLocks noGrp="1" noChangeArrowheads="1"/>
          </p:cNvSpPr>
          <p:nvPr>
            <p:ph type="body" sz="half" idx="1"/>
          </p:nvPr>
        </p:nvSpPr>
        <p:spPr>
          <a:xfrm>
            <a:off x="685800" y="1981200"/>
            <a:ext cx="4927600" cy="4449763"/>
          </a:xfrm>
        </p:spPr>
        <p:txBody>
          <a:bodyPr/>
          <a:lstStyle/>
          <a:p>
            <a:pPr eaLnBrk="1" hangingPunct="1"/>
            <a:r>
              <a:rPr lang="en-US" altLang="en-US" sz="2000" smtClean="0">
                <a:solidFill>
                  <a:srgbClr val="66FF33"/>
                </a:solidFill>
                <a:ea typeface="ＭＳ Ｐゴシック" pitchFamily="34" charset="-128"/>
              </a:rPr>
              <a:t>Profile of a Surface</a:t>
            </a:r>
            <a:r>
              <a:rPr lang="en-US" altLang="en-US" sz="2000" smtClean="0">
                <a:ea typeface="ＭＳ Ｐゴシック" pitchFamily="34" charset="-128"/>
              </a:rPr>
              <a:t> is three-dimensional version of the line profile.</a:t>
            </a:r>
          </a:p>
          <a:p>
            <a:pPr eaLnBrk="1" hangingPunct="1">
              <a:buFontTx/>
              <a:buNone/>
            </a:pPr>
            <a:endParaRPr lang="en-US" altLang="en-US" sz="2000" smtClean="0">
              <a:ea typeface="ＭＳ Ｐゴシック" pitchFamily="34" charset="-128"/>
            </a:endParaRPr>
          </a:p>
          <a:p>
            <a:pPr eaLnBrk="1" hangingPunct="1">
              <a:buFontTx/>
              <a:buNone/>
            </a:pPr>
            <a:r>
              <a:rPr lang="en-US" altLang="en-US" sz="2000" smtClean="0">
                <a:ea typeface="ＭＳ Ｐゴシック" pitchFamily="34" charset="-128"/>
              </a:rPr>
              <a:t>	- Often applied to complex and curved contour surfaces such as aircraft and automobile exterior parts.</a:t>
            </a:r>
          </a:p>
          <a:p>
            <a:pPr eaLnBrk="1" hangingPunct="1">
              <a:buFontTx/>
              <a:buNone/>
            </a:pPr>
            <a:r>
              <a:rPr lang="en-US" altLang="en-US" sz="2000" smtClean="0">
                <a:ea typeface="ＭＳ Ｐゴシック" pitchFamily="34" charset="-128"/>
              </a:rPr>
              <a:t>	- The tolerance specifies that the surface must remain within two three-dimensional shapes.</a:t>
            </a:r>
          </a:p>
        </p:txBody>
      </p:sp>
      <p:pic>
        <p:nvPicPr>
          <p:cNvPr id="159748" name="Picture 5" descr="gdt1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46738" y="2182813"/>
            <a:ext cx="2786062" cy="3900487"/>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6324">
                                            <p:txEl>
                                              <p:charRg st="4294967295" end="4294967295"/>
                                            </p:txEl>
                                          </p:spTgt>
                                        </p:tgtEl>
                                        <p:attrNameLst>
                                          <p:attrName>style.visibility</p:attrName>
                                        </p:attrNameLst>
                                      </p:cBhvr>
                                      <p:to>
                                        <p:strVal val="visible"/>
                                      </p:to>
                                    </p:set>
                                    <p:animEffect transition="in" filter="fade">
                                      <p:cBhvr>
                                        <p:cTn id="7" dur="800" decel="100000"/>
                                        <p:tgtEl>
                                          <p:spTgt spid="56324">
                                            <p:txEl>
                                              <p:charRg st="4294967295" end="4294967295"/>
                                            </p:txEl>
                                          </p:spTgt>
                                        </p:tgtEl>
                                      </p:cBhvr>
                                    </p:animEffect>
                                    <p:anim calcmode="lin" valueType="num">
                                      <p:cBhvr>
                                        <p:cTn id="8" dur="800" decel="100000" fill="hold"/>
                                        <p:tgtEl>
                                          <p:spTgt spid="56324">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6324">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6324">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4">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4">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Effect transition="in" filter="fade">
                                      <p:cBhvr>
                                        <p:cTn id="17" dur="1000"/>
                                        <p:tgtEl>
                                          <p:spTgt spid="56323">
                                            <p:txEl>
                                              <p:pRg st="0" end="0"/>
                                            </p:txEl>
                                          </p:spTgt>
                                        </p:tgtEl>
                                      </p:cBhvr>
                                    </p:animEffect>
                                    <p:anim calcmode="lin" valueType="num">
                                      <p:cBhvr>
                                        <p:cTn id="18"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6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Effect transition="in" filter="fade">
                                      <p:cBhvr>
                                        <p:cTn id="24" dur="1000"/>
                                        <p:tgtEl>
                                          <p:spTgt spid="56323">
                                            <p:txEl>
                                              <p:pRg st="2" end="2"/>
                                            </p:txEl>
                                          </p:spTgt>
                                        </p:tgtEl>
                                      </p:cBhvr>
                                    </p:animEffect>
                                    <p:anim calcmode="lin" valueType="num">
                                      <p:cBhvr>
                                        <p:cTn id="25"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63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6323">
                                            <p:txEl>
                                              <p:pRg st="3" end="3"/>
                                            </p:txEl>
                                          </p:spTgt>
                                        </p:tgtEl>
                                        <p:attrNameLst>
                                          <p:attrName>style.visibility</p:attrName>
                                        </p:attrNameLst>
                                      </p:cBhvr>
                                      <p:to>
                                        <p:strVal val="visible"/>
                                      </p:to>
                                    </p:set>
                                    <p:animEffect transition="in" filter="fade">
                                      <p:cBhvr>
                                        <p:cTn id="31" dur="1000"/>
                                        <p:tgtEl>
                                          <p:spTgt spid="56323">
                                            <p:txEl>
                                              <p:pRg st="3" end="3"/>
                                            </p:txEl>
                                          </p:spTgt>
                                        </p:tgtEl>
                                      </p:cBhvr>
                                    </p:animEffect>
                                    <p:anim calcmode="lin" valueType="num">
                                      <p:cBhvr>
                                        <p:cTn id="32" dur="1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63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60475" y="795338"/>
            <a:ext cx="7461250" cy="422275"/>
          </a:xfrm>
        </p:spPr>
        <p:txBody>
          <a:bodyPr/>
          <a:lstStyle/>
          <a:p>
            <a:pPr eaLnBrk="1" hangingPunct="1"/>
            <a:r>
              <a:rPr lang="en-US" altLang="en-US" sz="2800" b="1" smtClean="0">
                <a:effectLst>
                  <a:outerShdw blurRad="38100" dist="38100" dir="2700000" algn="tl">
                    <a:srgbClr val="C0C0C0"/>
                  </a:outerShdw>
                </a:effectLst>
                <a:ea typeface="ＭＳ Ｐゴシック" pitchFamily="34" charset="-128"/>
              </a:rPr>
              <a:t>Orientation and Location Tolerances</a:t>
            </a:r>
          </a:p>
        </p:txBody>
      </p:sp>
      <p:sp>
        <p:nvSpPr>
          <p:cNvPr id="61443" name="Rectangle 3"/>
          <p:cNvSpPr>
            <a:spLocks noGrp="1" noChangeArrowheads="1"/>
          </p:cNvSpPr>
          <p:nvPr>
            <p:ph type="body" sz="half" idx="1"/>
          </p:nvPr>
        </p:nvSpPr>
        <p:spPr>
          <a:xfrm>
            <a:off x="1233488" y="1425575"/>
            <a:ext cx="5413375" cy="5019675"/>
          </a:xfrm>
        </p:spPr>
        <p:txBody>
          <a:bodyPr/>
          <a:lstStyle/>
          <a:p>
            <a:pPr eaLnBrk="1" hangingPunct="1">
              <a:lnSpc>
                <a:spcPct val="90000"/>
              </a:lnSpc>
            </a:pPr>
            <a:r>
              <a:rPr lang="en-US" altLang="en-US" sz="1800" b="1" smtClean="0">
                <a:solidFill>
                  <a:srgbClr val="009900"/>
                </a:solidFill>
                <a:effectLst>
                  <a:outerShdw blurRad="38100" dist="38100" dir="2700000" algn="tl">
                    <a:srgbClr val="C0C0C0"/>
                  </a:outerShdw>
                </a:effectLst>
                <a:ea typeface="ＭＳ Ｐゴシック" pitchFamily="34" charset="-128"/>
              </a:rPr>
              <a:t>Angularity, Perpendicularity, and Parallelism</a:t>
            </a:r>
          </a:p>
          <a:p>
            <a:pPr eaLnBrk="1" hangingPunct="1">
              <a:lnSpc>
                <a:spcPct val="90000"/>
              </a:lnSpc>
              <a:buFont typeface="Wingdings" pitchFamily="2" charset="2"/>
              <a:buNone/>
            </a:pPr>
            <a:r>
              <a:rPr lang="en-US" altLang="en-US" sz="1800" smtClean="0">
                <a:effectLst>
                  <a:outerShdw blurRad="38100" dist="38100" dir="2700000" algn="tl">
                    <a:srgbClr val="C0C0C0"/>
                  </a:outerShdw>
                </a:effectLst>
                <a:ea typeface="ＭＳ Ｐゴシック" pitchFamily="34" charset="-128"/>
              </a:rPr>
              <a:t>	- </a:t>
            </a:r>
            <a:r>
              <a:rPr lang="en-US" altLang="en-US" sz="1800" b="1" smtClean="0">
                <a:effectLst>
                  <a:outerShdw blurRad="38100" dist="38100" dir="2700000" algn="tl">
                    <a:srgbClr val="C0C0C0"/>
                  </a:outerShdw>
                </a:effectLst>
                <a:ea typeface="ＭＳ Ｐゴシック" pitchFamily="34" charset="-128"/>
              </a:rPr>
              <a:t>These tolerances define the angle and orientation of features as they relate to other features.</a:t>
            </a:r>
          </a:p>
          <a:p>
            <a:pPr eaLnBrk="1" hangingPunct="1">
              <a:lnSpc>
                <a:spcPct val="90000"/>
              </a:lnSpc>
              <a:buFont typeface="Wingdings" pitchFamily="2" charset="2"/>
              <a:buNone/>
            </a:pPr>
            <a:r>
              <a:rPr lang="en-US" altLang="en-US" sz="1800" b="1" smtClean="0">
                <a:effectLst>
                  <a:outerShdw blurRad="38100" dist="38100" dir="2700000" algn="tl">
                    <a:srgbClr val="C0C0C0"/>
                  </a:outerShdw>
                </a:effectLst>
                <a:ea typeface="ＭＳ Ｐゴシック" pitchFamily="34" charset="-128"/>
              </a:rPr>
              <a:t>	- They specify how one or more datums relate to the primary toleranced feature. </a:t>
            </a:r>
            <a:r>
              <a:rPr lang="en-US" altLang="en-US" sz="1600" b="1" smtClean="0">
                <a:solidFill>
                  <a:srgbClr val="0000FF"/>
                </a:solidFill>
                <a:effectLst>
                  <a:outerShdw blurRad="38100" dist="38100" dir="2700000" algn="tl">
                    <a:srgbClr val="C0C0C0"/>
                  </a:outerShdw>
                </a:effectLst>
                <a:ea typeface="ＭＳ Ｐゴシック" pitchFamily="34" charset="-128"/>
              </a:rPr>
              <a:t>(Relational Tolerances)</a:t>
            </a:r>
          </a:p>
          <a:p>
            <a:pPr eaLnBrk="1" hangingPunct="1">
              <a:lnSpc>
                <a:spcPct val="90000"/>
              </a:lnSpc>
              <a:buFont typeface="Wingdings" pitchFamily="2" charset="2"/>
              <a:buNone/>
            </a:pPr>
            <a:endParaRPr lang="en-US" altLang="en-US" sz="1600" b="1" smtClean="0">
              <a:solidFill>
                <a:srgbClr val="0000FF"/>
              </a:solidFill>
              <a:effectLst>
                <a:outerShdw blurRad="38100" dist="38100" dir="2700000" algn="tl">
                  <a:srgbClr val="C0C0C0"/>
                </a:outerShdw>
              </a:effectLst>
              <a:ea typeface="ＭＳ Ｐゴシック" pitchFamily="34" charset="-128"/>
            </a:endParaRPr>
          </a:p>
          <a:p>
            <a:pPr eaLnBrk="1" hangingPunct="1">
              <a:lnSpc>
                <a:spcPct val="90000"/>
              </a:lnSpc>
              <a:buFont typeface="Wingdings" pitchFamily="2" charset="2"/>
              <a:buNone/>
            </a:pPr>
            <a:r>
              <a:rPr lang="en-US" altLang="en-US" sz="1600" b="1" smtClean="0">
                <a:solidFill>
                  <a:srgbClr val="009900"/>
                </a:solidFill>
                <a:effectLst>
                  <a:outerShdw blurRad="38100" dist="38100" dir="2700000" algn="tl">
                    <a:srgbClr val="C0C0C0"/>
                  </a:outerShdw>
                </a:effectLst>
                <a:ea typeface="ＭＳ Ｐゴシック" pitchFamily="34" charset="-128"/>
              </a:rPr>
              <a:t>Angularity</a:t>
            </a:r>
            <a:r>
              <a:rPr lang="en-US" altLang="en-US" sz="1600" smtClean="0">
                <a:solidFill>
                  <a:srgbClr val="0000FF"/>
                </a:solidFill>
                <a:effectLst>
                  <a:outerShdw blurRad="38100" dist="38100" dir="2700000" algn="tl">
                    <a:srgbClr val="C0C0C0"/>
                  </a:outerShdw>
                </a:effectLst>
                <a:ea typeface="ＭＳ Ｐゴシック" pitchFamily="34" charset="-128"/>
              </a:rPr>
              <a:t> -  </a:t>
            </a:r>
            <a:r>
              <a:rPr lang="en-US" altLang="en-US" sz="1600" b="1" smtClean="0">
                <a:solidFill>
                  <a:srgbClr val="0000FF"/>
                </a:solidFill>
                <a:effectLst>
                  <a:outerShdw blurRad="38100" dist="38100" dir="2700000" algn="tl">
                    <a:srgbClr val="C0C0C0"/>
                  </a:outerShdw>
                </a:effectLst>
                <a:ea typeface="ＭＳ Ｐゴシック" pitchFamily="34" charset="-128"/>
              </a:rPr>
              <a:t>A three-dimensional tolerance.</a:t>
            </a:r>
          </a:p>
          <a:p>
            <a:pPr eaLnBrk="1" hangingPunct="1">
              <a:lnSpc>
                <a:spcPct val="90000"/>
              </a:lnSpc>
              <a:spcAft>
                <a:spcPts val="600"/>
              </a:spcAft>
              <a:buFont typeface="Wingdings" pitchFamily="2" charset="2"/>
              <a:buNone/>
            </a:pPr>
            <a:r>
              <a:rPr lang="en-US" altLang="en-US" sz="1600" b="1" smtClean="0">
                <a:solidFill>
                  <a:srgbClr val="0000FF"/>
                </a:solidFill>
                <a:effectLst>
                  <a:outerShdw blurRad="38100" dist="38100" dir="2700000" algn="tl">
                    <a:srgbClr val="C0C0C0"/>
                  </a:outerShdw>
                </a:effectLst>
                <a:ea typeface="ＭＳ Ｐゴシック" pitchFamily="34" charset="-128"/>
              </a:rPr>
              <a:t>		* Shape of the tolerance zone depends on 	   	shape of the feature.  </a:t>
            </a:r>
          </a:p>
          <a:p>
            <a:pPr eaLnBrk="1" hangingPunct="1">
              <a:lnSpc>
                <a:spcPct val="90000"/>
              </a:lnSpc>
              <a:spcAft>
                <a:spcPts val="600"/>
              </a:spcAft>
              <a:buFont typeface="Wingdings" pitchFamily="2" charset="2"/>
              <a:buNone/>
            </a:pPr>
            <a:r>
              <a:rPr lang="en-US" altLang="en-US" sz="1600" b="1" smtClean="0">
                <a:solidFill>
                  <a:srgbClr val="0000FF"/>
                </a:solidFill>
                <a:effectLst>
                  <a:outerShdw blurRad="38100" dist="38100" dir="2700000" algn="tl">
                    <a:srgbClr val="C0C0C0"/>
                  </a:outerShdw>
                </a:effectLst>
                <a:ea typeface="ＭＳ Ｐゴシック" pitchFamily="34" charset="-128"/>
              </a:rPr>
              <a:t>		* If applied to flat surface, tolerance zone 	    	becomes two imaginary planes, parallel 	    	to ideal angle.</a:t>
            </a:r>
          </a:p>
          <a:p>
            <a:pPr eaLnBrk="1" hangingPunct="1">
              <a:lnSpc>
                <a:spcPct val="90000"/>
              </a:lnSpc>
              <a:buFont typeface="Wingdings" pitchFamily="2" charset="2"/>
              <a:buNone/>
            </a:pPr>
            <a:r>
              <a:rPr lang="en-US" altLang="en-US" sz="1600" b="1" smtClean="0">
                <a:solidFill>
                  <a:srgbClr val="0000FF"/>
                </a:solidFill>
                <a:effectLst>
                  <a:outerShdw blurRad="38100" dist="38100" dir="2700000" algn="tl">
                    <a:srgbClr val="C0C0C0"/>
                  </a:outerShdw>
                </a:effectLst>
                <a:ea typeface="ＭＳ Ｐゴシック" pitchFamily="34" charset="-128"/>
              </a:rPr>
              <a:t>		* If applied to a hole, it is referenced to an 	    	imaginary cylinder existing around the 	    	ideal angle and center of the hole must 	    	stay within that cylinder.</a:t>
            </a:r>
          </a:p>
          <a:p>
            <a:pPr eaLnBrk="1" hangingPunct="1">
              <a:lnSpc>
                <a:spcPct val="90000"/>
              </a:lnSpc>
              <a:buFont typeface="Wingdings" pitchFamily="2" charset="2"/>
              <a:buNone/>
            </a:pPr>
            <a:endParaRPr lang="en-US" altLang="en-US" sz="1600" b="1" smtClean="0">
              <a:solidFill>
                <a:srgbClr val="0000FF"/>
              </a:solidFill>
              <a:effectLst>
                <a:outerShdw blurRad="38100" dist="38100" dir="2700000" algn="tl">
                  <a:srgbClr val="C0C0C0"/>
                </a:outerShdw>
              </a:effectLst>
              <a:ea typeface="ＭＳ Ｐゴシック" pitchFamily="34" charset="-128"/>
            </a:endParaRPr>
          </a:p>
          <a:p>
            <a:pPr eaLnBrk="1" hangingPunct="1">
              <a:lnSpc>
                <a:spcPct val="90000"/>
              </a:lnSpc>
              <a:buFont typeface="Wingdings" pitchFamily="2" charset="2"/>
              <a:buNone/>
            </a:pPr>
            <a:endParaRPr lang="en-US" altLang="en-US" sz="1600" smtClean="0">
              <a:solidFill>
                <a:srgbClr val="0000FF"/>
              </a:solidFill>
              <a:effectLst>
                <a:outerShdw blurRad="38100" dist="38100" dir="2700000" algn="tl">
                  <a:srgbClr val="C0C0C0"/>
                </a:outerShdw>
              </a:effectLst>
              <a:ea typeface="ＭＳ Ｐゴシック" pitchFamily="34" charset="-128"/>
            </a:endParaRPr>
          </a:p>
        </p:txBody>
      </p:sp>
      <p:sp>
        <p:nvSpPr>
          <p:cNvPr id="160772" name="Rectangle 4"/>
          <p:cNvSpPr>
            <a:spLocks noChangeArrowheads="1"/>
          </p:cNvSpPr>
          <p:nvPr/>
        </p:nvSpPr>
        <p:spPr bwMode="auto">
          <a:xfrm>
            <a:off x="1189038" y="1263650"/>
            <a:ext cx="6662737"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60773" name="Picture 6" descr="gdt1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11925" y="2185988"/>
            <a:ext cx="2219325" cy="3033712"/>
          </a:xfrm>
          <a:noFill/>
          <a:extLst>
            <a:ext uri="{909E8E84-426E-40DD-AFC4-6F175D3DCCD1}">
              <a14:hiddenFill xmlns:a14="http://schemas.microsoft.com/office/drawing/2010/main">
                <a:solidFill>
                  <a:srgbClr val="FFFFFF"/>
                </a:solidFill>
              </a14:hiddenFill>
            </a:ext>
          </a:extLst>
        </p:spPr>
      </p:pic>
      <p:sp>
        <p:nvSpPr>
          <p:cNvPr id="160774" name="WordArt 8"/>
          <p:cNvSpPr>
            <a:spLocks noChangeArrowheads="1" noChangeShapeType="1" noTextEdit="1"/>
          </p:cNvSpPr>
          <p:nvPr/>
        </p:nvSpPr>
        <p:spPr bwMode="auto">
          <a:xfrm>
            <a:off x="1503363" y="176213"/>
            <a:ext cx="23622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Section 4</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800" decel="100000"/>
                                        <p:tgtEl>
                                          <p:spTgt spid="61442"/>
                                        </p:tgtEl>
                                      </p:cBhvr>
                                    </p:animEffect>
                                    <p:anim calcmode="lin" valueType="num">
                                      <p:cBhvr>
                                        <p:cTn id="8" dur="800" decel="100000" fill="hold"/>
                                        <p:tgtEl>
                                          <p:spTgt spid="61442"/>
                                        </p:tgtEl>
                                        <p:attrNameLst>
                                          <p:attrName>style.rotation</p:attrName>
                                        </p:attrNameLst>
                                      </p:cBhvr>
                                      <p:tavLst>
                                        <p:tav tm="0">
                                          <p:val>
                                            <p:fltVal val="-90"/>
                                          </p:val>
                                        </p:tav>
                                        <p:tav tm="100000">
                                          <p:val>
                                            <p:fltVal val="0"/>
                                          </p:val>
                                        </p:tav>
                                      </p:tavLst>
                                    </p:anim>
                                    <p:anim calcmode="lin" valueType="num">
                                      <p:cBhvr>
                                        <p:cTn id="9" dur="800" decel="100000" fill="hold"/>
                                        <p:tgtEl>
                                          <p:spTgt spid="61442"/>
                                        </p:tgtEl>
                                        <p:attrNameLst>
                                          <p:attrName>ppt_x</p:attrName>
                                        </p:attrNameLst>
                                      </p:cBhvr>
                                      <p:tavLst>
                                        <p:tav tm="0">
                                          <p:val>
                                            <p:strVal val="#ppt_x+0.4"/>
                                          </p:val>
                                        </p:tav>
                                        <p:tav tm="100000">
                                          <p:val>
                                            <p:strVal val="#ppt_x-0.05"/>
                                          </p:val>
                                        </p:tav>
                                      </p:tavLst>
                                    </p:anim>
                                    <p:anim calcmode="lin" valueType="num">
                                      <p:cBhvr>
                                        <p:cTn id="10" dur="800" decel="100000" fill="hold"/>
                                        <p:tgtEl>
                                          <p:spTgt spid="614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4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1443">
                                            <p:txEl>
                                              <p:pRg st="0" end="0"/>
                                            </p:txEl>
                                          </p:spTgt>
                                        </p:tgtEl>
                                        <p:attrNameLst>
                                          <p:attrName>style.visibility</p:attrName>
                                        </p:attrNameLst>
                                      </p:cBhvr>
                                      <p:to>
                                        <p:strVal val="visible"/>
                                      </p:to>
                                    </p:set>
                                    <p:animEffect transition="in" filter="fade">
                                      <p:cBhvr>
                                        <p:cTn id="17" dur="1000"/>
                                        <p:tgtEl>
                                          <p:spTgt spid="61443">
                                            <p:txEl>
                                              <p:pRg st="0" end="0"/>
                                            </p:txEl>
                                          </p:spTgt>
                                        </p:tgtEl>
                                      </p:cBhvr>
                                    </p:animEffect>
                                    <p:anim calcmode="lin" valueType="num">
                                      <p:cBhvr>
                                        <p:cTn id="18" dur="1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1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1443">
                                            <p:txEl>
                                              <p:pRg st="1" end="1"/>
                                            </p:txEl>
                                          </p:spTgt>
                                        </p:tgtEl>
                                        <p:attrNameLst>
                                          <p:attrName>style.visibility</p:attrName>
                                        </p:attrNameLst>
                                      </p:cBhvr>
                                      <p:to>
                                        <p:strVal val="visible"/>
                                      </p:to>
                                    </p:set>
                                    <p:animEffect transition="in" filter="fade">
                                      <p:cBhvr>
                                        <p:cTn id="24" dur="1000"/>
                                        <p:tgtEl>
                                          <p:spTgt spid="61443">
                                            <p:txEl>
                                              <p:pRg st="1" end="1"/>
                                            </p:txEl>
                                          </p:spTgt>
                                        </p:tgtEl>
                                      </p:cBhvr>
                                    </p:animEffect>
                                    <p:anim calcmode="lin" valueType="num">
                                      <p:cBhvr>
                                        <p:cTn id="25"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1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1443">
                                            <p:txEl>
                                              <p:pRg st="2" end="2"/>
                                            </p:txEl>
                                          </p:spTgt>
                                        </p:tgtEl>
                                        <p:attrNameLst>
                                          <p:attrName>style.visibility</p:attrName>
                                        </p:attrNameLst>
                                      </p:cBhvr>
                                      <p:to>
                                        <p:strVal val="visible"/>
                                      </p:to>
                                    </p:set>
                                    <p:animEffect transition="in" filter="fade">
                                      <p:cBhvr>
                                        <p:cTn id="31" dur="1000"/>
                                        <p:tgtEl>
                                          <p:spTgt spid="61443">
                                            <p:txEl>
                                              <p:pRg st="2" end="2"/>
                                            </p:txEl>
                                          </p:spTgt>
                                        </p:tgtEl>
                                      </p:cBhvr>
                                    </p:animEffect>
                                    <p:anim calcmode="lin" valueType="num">
                                      <p:cBhvr>
                                        <p:cTn id="32"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1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1443">
                                            <p:txEl>
                                              <p:pRg st="4" end="4"/>
                                            </p:txEl>
                                          </p:spTgt>
                                        </p:tgtEl>
                                        <p:attrNameLst>
                                          <p:attrName>style.visibility</p:attrName>
                                        </p:attrNameLst>
                                      </p:cBhvr>
                                      <p:to>
                                        <p:strVal val="visible"/>
                                      </p:to>
                                    </p:set>
                                    <p:animEffect transition="in" filter="fade">
                                      <p:cBhvr>
                                        <p:cTn id="38" dur="1000"/>
                                        <p:tgtEl>
                                          <p:spTgt spid="61443">
                                            <p:txEl>
                                              <p:pRg st="4" end="4"/>
                                            </p:txEl>
                                          </p:spTgt>
                                        </p:tgtEl>
                                      </p:cBhvr>
                                    </p:animEffect>
                                    <p:anim calcmode="lin" valueType="num">
                                      <p:cBhvr>
                                        <p:cTn id="39"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614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61443">
                                            <p:txEl>
                                              <p:pRg st="5" end="5"/>
                                            </p:txEl>
                                          </p:spTgt>
                                        </p:tgtEl>
                                        <p:attrNameLst>
                                          <p:attrName>style.visibility</p:attrName>
                                        </p:attrNameLst>
                                      </p:cBhvr>
                                      <p:to>
                                        <p:strVal val="visible"/>
                                      </p:to>
                                    </p:set>
                                    <p:animEffect transition="in" filter="fade">
                                      <p:cBhvr>
                                        <p:cTn id="45" dur="1000"/>
                                        <p:tgtEl>
                                          <p:spTgt spid="61443">
                                            <p:txEl>
                                              <p:pRg st="5" end="5"/>
                                            </p:txEl>
                                          </p:spTgt>
                                        </p:tgtEl>
                                      </p:cBhvr>
                                    </p:animEffect>
                                    <p:anim calcmode="lin" valueType="num">
                                      <p:cBhvr>
                                        <p:cTn id="46"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14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1443">
                                            <p:txEl>
                                              <p:pRg st="6" end="6"/>
                                            </p:txEl>
                                          </p:spTgt>
                                        </p:tgtEl>
                                        <p:attrNameLst>
                                          <p:attrName>style.visibility</p:attrName>
                                        </p:attrNameLst>
                                      </p:cBhvr>
                                      <p:to>
                                        <p:strVal val="visible"/>
                                      </p:to>
                                    </p:set>
                                    <p:animEffect transition="in" filter="fade">
                                      <p:cBhvr>
                                        <p:cTn id="52" dur="1000"/>
                                        <p:tgtEl>
                                          <p:spTgt spid="61443">
                                            <p:txEl>
                                              <p:pRg st="6" end="6"/>
                                            </p:txEl>
                                          </p:spTgt>
                                        </p:tgtEl>
                                      </p:cBhvr>
                                    </p:animEffect>
                                    <p:anim calcmode="lin" valueType="num">
                                      <p:cBhvr>
                                        <p:cTn id="53" dur="10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614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61443">
                                            <p:txEl>
                                              <p:pRg st="7" end="7"/>
                                            </p:txEl>
                                          </p:spTgt>
                                        </p:tgtEl>
                                        <p:attrNameLst>
                                          <p:attrName>style.visibility</p:attrName>
                                        </p:attrNameLst>
                                      </p:cBhvr>
                                      <p:to>
                                        <p:strVal val="visible"/>
                                      </p:to>
                                    </p:set>
                                    <p:animEffect transition="in" filter="fade">
                                      <p:cBhvr>
                                        <p:cTn id="59" dur="1000"/>
                                        <p:tgtEl>
                                          <p:spTgt spid="61443">
                                            <p:txEl>
                                              <p:pRg st="7" end="7"/>
                                            </p:txEl>
                                          </p:spTgt>
                                        </p:tgtEl>
                                      </p:cBhvr>
                                    </p:animEffect>
                                    <p:anim calcmode="lin" valueType="num">
                                      <p:cBhvr>
                                        <p:cTn id="60" dur="10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614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1377950" y="228600"/>
            <a:ext cx="7461250" cy="449263"/>
          </a:xfrm>
        </p:spPr>
        <p:txBody>
          <a:bodyPr/>
          <a:lstStyle/>
          <a:p>
            <a:pPr eaLnBrk="1" hangingPunct="1"/>
            <a:r>
              <a:rPr lang="en-US" altLang="en-US" sz="2000" b="1" smtClean="0">
                <a:effectLst>
                  <a:outerShdw blurRad="38100" dist="38100" dir="2700000" algn="tl">
                    <a:srgbClr val="C0C0C0"/>
                  </a:outerShdw>
                </a:effectLst>
                <a:ea typeface="ＭＳ Ｐゴシック" pitchFamily="34" charset="-128"/>
              </a:rPr>
              <a:t>Orientation and Location Tolerances (con’t)</a:t>
            </a:r>
          </a:p>
        </p:txBody>
      </p:sp>
      <p:sp>
        <p:nvSpPr>
          <p:cNvPr id="71683" name="Rectangle 3"/>
          <p:cNvSpPr>
            <a:spLocks noGrp="1" noChangeArrowheads="1"/>
          </p:cNvSpPr>
          <p:nvPr>
            <p:ph type="body" sz="half" idx="1"/>
          </p:nvPr>
        </p:nvSpPr>
        <p:spPr>
          <a:xfrm>
            <a:off x="1377950" y="1165225"/>
            <a:ext cx="6716713" cy="2563813"/>
          </a:xfrm>
        </p:spPr>
        <p:txBody>
          <a:bodyPr/>
          <a:lstStyle/>
          <a:p>
            <a:pPr eaLnBrk="1" hangingPunct="1"/>
            <a:r>
              <a:rPr lang="en-US" altLang="en-US" sz="1800" b="1" smtClean="0">
                <a:solidFill>
                  <a:srgbClr val="009900"/>
                </a:solidFill>
                <a:effectLst>
                  <a:outerShdw blurRad="38100" dist="38100" dir="2700000" algn="tl">
                    <a:srgbClr val="C0C0C0"/>
                  </a:outerShdw>
                </a:effectLst>
                <a:ea typeface="ＭＳ Ｐゴシック" pitchFamily="34" charset="-128"/>
              </a:rPr>
              <a:t>Perpendicularity and Parallelism :</a:t>
            </a:r>
            <a:r>
              <a:rPr lang="en-US" altLang="en-US" sz="1800" b="1" smtClean="0">
                <a:effectLst>
                  <a:outerShdw blurRad="38100" dist="38100" dir="2700000" algn="tl">
                    <a:srgbClr val="C0C0C0"/>
                  </a:outerShdw>
                </a:effectLst>
                <a:ea typeface="ＭＳ Ｐゴシック" pitchFamily="34" charset="-128"/>
              </a:rPr>
              <a:t> </a:t>
            </a:r>
            <a:r>
              <a:rPr lang="en-US" altLang="en-US" sz="1800" b="1" smtClean="0">
                <a:solidFill>
                  <a:srgbClr val="0000FF"/>
                </a:solidFill>
                <a:effectLst>
                  <a:outerShdw blurRad="38100" dist="38100" dir="2700000" algn="tl">
                    <a:srgbClr val="C0C0C0"/>
                  </a:outerShdw>
                </a:effectLst>
                <a:ea typeface="ＭＳ Ｐゴシック" pitchFamily="34" charset="-128"/>
              </a:rPr>
              <a:t>Three-dimensional tolerances that use the same tolerance zones as angularity.</a:t>
            </a:r>
          </a:p>
          <a:p>
            <a:pPr eaLnBrk="1" hangingPunct="1"/>
            <a:r>
              <a:rPr lang="en-US" altLang="en-US" sz="1800" b="1" smtClean="0">
                <a:solidFill>
                  <a:srgbClr val="0000FF"/>
                </a:solidFill>
                <a:effectLst>
                  <a:outerShdw blurRad="38100" dist="38100" dir="2700000" algn="tl">
                    <a:srgbClr val="C0C0C0"/>
                  </a:outerShdw>
                </a:effectLst>
                <a:ea typeface="ＭＳ Ｐゴシック" pitchFamily="34" charset="-128"/>
              </a:rPr>
              <a:t>Difference is that parallelism defines two features that must remain parallel to each other, while perpendicularity specifies a 90-degree angle between features.</a:t>
            </a:r>
          </a:p>
        </p:txBody>
      </p:sp>
      <p:pic>
        <p:nvPicPr>
          <p:cNvPr id="161796" name="Picture 6" descr="gdt20"/>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05363" y="3222625"/>
            <a:ext cx="2282825" cy="3044825"/>
          </a:xfrm>
          <a:noFill/>
          <a:extLst>
            <a:ext uri="{909E8E84-426E-40DD-AFC4-6F175D3DCCD1}">
              <a14:hiddenFill xmlns:a14="http://schemas.microsoft.com/office/drawing/2010/main">
                <a:solidFill>
                  <a:srgbClr val="FFFFFF"/>
                </a:solidFill>
              </a14:hiddenFill>
            </a:ext>
          </a:extLst>
        </p:spPr>
      </p:pic>
      <p:sp>
        <p:nvSpPr>
          <p:cNvPr id="161797" name="Rectangle 5"/>
          <p:cNvSpPr>
            <a:spLocks noChangeArrowheads="1"/>
          </p:cNvSpPr>
          <p:nvPr/>
        </p:nvSpPr>
        <p:spPr bwMode="auto">
          <a:xfrm>
            <a:off x="1174750" y="625475"/>
            <a:ext cx="6662738"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61798" name="Picture 8" descr="gdt2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860550" y="3211513"/>
            <a:ext cx="2519363" cy="3360737"/>
          </a:xfrm>
          <a:noFill/>
          <a:extLst>
            <a:ext uri="{909E8E84-426E-40DD-AFC4-6F175D3DCCD1}">
              <a14:hiddenFill xmlns:a14="http://schemas.microsoft.com/office/drawing/2010/main">
                <a:solidFill>
                  <a:srgbClr val="FFFFFF"/>
                </a:solidFill>
              </a14:hiddenFill>
            </a:ext>
          </a:extLst>
        </p:spPr>
      </p:pic>
      <p:sp>
        <p:nvSpPr>
          <p:cNvPr id="161799" name="Text Box 10"/>
          <p:cNvSpPr txBox="1">
            <a:spLocks noChangeArrowheads="1"/>
          </p:cNvSpPr>
          <p:nvPr/>
        </p:nvSpPr>
        <p:spPr bwMode="auto">
          <a:xfrm>
            <a:off x="2506663" y="6276975"/>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Parallelism</a:t>
            </a:r>
          </a:p>
        </p:txBody>
      </p:sp>
      <p:sp>
        <p:nvSpPr>
          <p:cNvPr id="161800" name="Text Box 11"/>
          <p:cNvSpPr txBox="1">
            <a:spLocks noChangeArrowheads="1"/>
          </p:cNvSpPr>
          <p:nvPr/>
        </p:nvSpPr>
        <p:spPr bwMode="auto">
          <a:xfrm>
            <a:off x="5141913" y="6270625"/>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Perpendicularity</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800" decel="100000"/>
                                        <p:tgtEl>
                                          <p:spTgt spid="71684"/>
                                        </p:tgtEl>
                                      </p:cBhvr>
                                    </p:animEffect>
                                    <p:anim calcmode="lin" valueType="num">
                                      <p:cBhvr>
                                        <p:cTn id="8" dur="800" decel="100000" fill="hold"/>
                                        <p:tgtEl>
                                          <p:spTgt spid="71684"/>
                                        </p:tgtEl>
                                        <p:attrNameLst>
                                          <p:attrName>style.rotation</p:attrName>
                                        </p:attrNameLst>
                                      </p:cBhvr>
                                      <p:tavLst>
                                        <p:tav tm="0">
                                          <p:val>
                                            <p:fltVal val="-90"/>
                                          </p:val>
                                        </p:tav>
                                        <p:tav tm="100000">
                                          <p:val>
                                            <p:fltVal val="0"/>
                                          </p:val>
                                        </p:tav>
                                      </p:tavLst>
                                    </p:anim>
                                    <p:anim calcmode="lin" valueType="num">
                                      <p:cBhvr>
                                        <p:cTn id="9" dur="800" decel="100000" fill="hold"/>
                                        <p:tgtEl>
                                          <p:spTgt spid="71684"/>
                                        </p:tgtEl>
                                        <p:attrNameLst>
                                          <p:attrName>ppt_x</p:attrName>
                                        </p:attrNameLst>
                                      </p:cBhvr>
                                      <p:tavLst>
                                        <p:tav tm="0">
                                          <p:val>
                                            <p:strVal val="#ppt_x+0.4"/>
                                          </p:val>
                                        </p:tav>
                                        <p:tav tm="100000">
                                          <p:val>
                                            <p:strVal val="#ppt_x-0.05"/>
                                          </p:val>
                                        </p:tav>
                                      </p:tavLst>
                                    </p:anim>
                                    <p:anim calcmode="lin" valueType="num">
                                      <p:cBhvr>
                                        <p:cTn id="10" dur="800" decel="100000" fill="hold"/>
                                        <p:tgtEl>
                                          <p:spTgt spid="716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8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1683">
                                            <p:txEl>
                                              <p:pRg st="0" end="0"/>
                                            </p:txEl>
                                          </p:spTgt>
                                        </p:tgtEl>
                                        <p:attrNameLst>
                                          <p:attrName>style.visibility</p:attrName>
                                        </p:attrNameLst>
                                      </p:cBhvr>
                                      <p:to>
                                        <p:strVal val="visible"/>
                                      </p:to>
                                    </p:set>
                                    <p:animEffect transition="in" filter="fade">
                                      <p:cBhvr>
                                        <p:cTn id="17" dur="1000"/>
                                        <p:tgtEl>
                                          <p:spTgt spid="71683">
                                            <p:txEl>
                                              <p:pRg st="0" end="0"/>
                                            </p:txEl>
                                          </p:spTgt>
                                        </p:tgtEl>
                                      </p:cBhvr>
                                    </p:animEffect>
                                    <p:anim calcmode="lin" valueType="num">
                                      <p:cBhvr>
                                        <p:cTn id="1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1683">
                                            <p:txEl>
                                              <p:pRg st="1" end="1"/>
                                            </p:txEl>
                                          </p:spTgt>
                                        </p:tgtEl>
                                        <p:attrNameLst>
                                          <p:attrName>style.visibility</p:attrName>
                                        </p:attrNameLst>
                                      </p:cBhvr>
                                      <p:to>
                                        <p:strVal val="visible"/>
                                      </p:to>
                                    </p:set>
                                    <p:animEffect transition="in" filter="fade">
                                      <p:cBhvr>
                                        <p:cTn id="24" dur="1000"/>
                                        <p:tgtEl>
                                          <p:spTgt spid="71683">
                                            <p:txEl>
                                              <p:pRg st="1" end="1"/>
                                            </p:txEl>
                                          </p:spTgt>
                                        </p:tgtEl>
                                      </p:cBhvr>
                                    </p:animEffect>
                                    <p:anim calcmode="lin" valueType="num">
                                      <p:cBhvr>
                                        <p:cTn id="25" dur="10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16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8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1377950" y="228600"/>
            <a:ext cx="7461250" cy="463550"/>
          </a:xfrm>
        </p:spPr>
        <p:txBody>
          <a:bodyPr/>
          <a:lstStyle/>
          <a:p>
            <a:pPr eaLnBrk="1" hangingPunct="1"/>
            <a:r>
              <a:rPr lang="en-US" altLang="en-US" sz="2400" b="1" smtClean="0">
                <a:effectLst>
                  <a:outerShdw blurRad="38100" dist="38100" dir="2700000" algn="tl">
                    <a:srgbClr val="C0C0C0"/>
                  </a:outerShdw>
                </a:effectLst>
                <a:ea typeface="ＭＳ Ｐゴシック" pitchFamily="34" charset="-128"/>
              </a:rPr>
              <a:t>Orientation and Location Tolerances (con’t)</a:t>
            </a:r>
          </a:p>
        </p:txBody>
      </p:sp>
      <p:sp>
        <p:nvSpPr>
          <p:cNvPr id="74755" name="Rectangle 3"/>
          <p:cNvSpPr>
            <a:spLocks noGrp="1" noChangeArrowheads="1"/>
          </p:cNvSpPr>
          <p:nvPr>
            <p:ph type="body" sz="half" idx="1"/>
          </p:nvPr>
        </p:nvSpPr>
        <p:spPr>
          <a:xfrm>
            <a:off x="1377950" y="1600200"/>
            <a:ext cx="6934200" cy="2289175"/>
          </a:xfrm>
        </p:spPr>
        <p:txBody>
          <a:bodyPr/>
          <a:lstStyle/>
          <a:p>
            <a:pPr eaLnBrk="1" hangingPunct="1"/>
            <a:r>
              <a:rPr lang="en-US" altLang="en-US" sz="2000" b="1" smtClean="0">
                <a:effectLst>
                  <a:outerShdw blurRad="38100" dist="38100" dir="2700000" algn="tl">
                    <a:srgbClr val="C0C0C0"/>
                  </a:outerShdw>
                </a:effectLst>
                <a:ea typeface="ＭＳ Ｐゴシック" pitchFamily="34" charset="-128"/>
              </a:rPr>
              <a:t>Parallelism and Flatness are often confused.</a:t>
            </a:r>
          </a:p>
          <a:p>
            <a:pPr eaLnBrk="1" hangingPunct="1">
              <a:buFont typeface="Wingdings" pitchFamily="2" charset="2"/>
              <a:buNone/>
            </a:pPr>
            <a:r>
              <a:rPr lang="en-US" altLang="en-US" sz="2000" b="1" smtClean="0">
                <a:effectLst>
                  <a:outerShdw blurRad="38100" dist="38100" dir="2700000" algn="tl">
                    <a:srgbClr val="C0C0C0"/>
                  </a:outerShdw>
                </a:effectLst>
                <a:ea typeface="ＭＳ Ｐゴシック" pitchFamily="34" charset="-128"/>
              </a:rPr>
              <a:t>	- Flatness is not related to another datum plane.</a:t>
            </a:r>
          </a:p>
          <a:p>
            <a:pPr eaLnBrk="1" hangingPunct="1">
              <a:buFont typeface="Wingdings" pitchFamily="2" charset="2"/>
              <a:buNone/>
            </a:pPr>
            <a:endParaRPr lang="en-US" altLang="en-US" sz="2000" b="1" smtClean="0">
              <a:effectLst>
                <a:outerShdw blurRad="38100" dist="38100" dir="2700000" algn="tl">
                  <a:srgbClr val="C0C0C0"/>
                </a:outerShdw>
              </a:effectLst>
              <a:ea typeface="ＭＳ Ｐゴシック" pitchFamily="34" charset="-128"/>
            </a:endParaRPr>
          </a:p>
          <a:p>
            <a:pPr eaLnBrk="1" hangingPunct="1"/>
            <a:r>
              <a:rPr lang="en-US" altLang="en-US" sz="2000" b="1" smtClean="0">
                <a:effectLst>
                  <a:outerShdw blurRad="38100" dist="38100" dir="2700000" algn="tl">
                    <a:srgbClr val="C0C0C0"/>
                  </a:outerShdw>
                </a:effectLst>
                <a:ea typeface="ＭＳ Ｐゴシック" pitchFamily="34" charset="-128"/>
              </a:rPr>
              <a:t>When an orientation tolerance is applied to a flat surface, it indirectly defines the flatness of the feature.</a:t>
            </a:r>
          </a:p>
        </p:txBody>
      </p:sp>
      <p:sp>
        <p:nvSpPr>
          <p:cNvPr id="162820" name="Rectangle 5"/>
          <p:cNvSpPr>
            <a:spLocks noChangeArrowheads="1"/>
          </p:cNvSpPr>
          <p:nvPr/>
        </p:nvSpPr>
        <p:spPr bwMode="auto">
          <a:xfrm>
            <a:off x="1174750" y="655638"/>
            <a:ext cx="6662738"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800" decel="100000"/>
                                        <p:tgtEl>
                                          <p:spTgt spid="74756"/>
                                        </p:tgtEl>
                                      </p:cBhvr>
                                    </p:animEffect>
                                    <p:anim calcmode="lin" valueType="num">
                                      <p:cBhvr>
                                        <p:cTn id="8" dur="800" decel="100000" fill="hold"/>
                                        <p:tgtEl>
                                          <p:spTgt spid="74756"/>
                                        </p:tgtEl>
                                        <p:attrNameLst>
                                          <p:attrName>style.rotation</p:attrName>
                                        </p:attrNameLst>
                                      </p:cBhvr>
                                      <p:tavLst>
                                        <p:tav tm="0">
                                          <p:val>
                                            <p:fltVal val="-90"/>
                                          </p:val>
                                        </p:tav>
                                        <p:tav tm="100000">
                                          <p:val>
                                            <p:fltVal val="0"/>
                                          </p:val>
                                        </p:tav>
                                      </p:tavLst>
                                    </p:anim>
                                    <p:anim calcmode="lin" valueType="num">
                                      <p:cBhvr>
                                        <p:cTn id="9" dur="800" decel="100000" fill="hold"/>
                                        <p:tgtEl>
                                          <p:spTgt spid="74756"/>
                                        </p:tgtEl>
                                        <p:attrNameLst>
                                          <p:attrName>ppt_x</p:attrName>
                                        </p:attrNameLst>
                                      </p:cBhvr>
                                      <p:tavLst>
                                        <p:tav tm="0">
                                          <p:val>
                                            <p:strVal val="#ppt_x+0.4"/>
                                          </p:val>
                                        </p:tav>
                                        <p:tav tm="100000">
                                          <p:val>
                                            <p:strVal val="#ppt_x-0.05"/>
                                          </p:val>
                                        </p:tav>
                                      </p:tavLst>
                                    </p:anim>
                                    <p:anim calcmode="lin" valueType="num">
                                      <p:cBhvr>
                                        <p:cTn id="10" dur="800" decel="100000" fill="hold"/>
                                        <p:tgtEl>
                                          <p:spTgt spid="747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47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475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4755">
                                            <p:txEl>
                                              <p:pRg st="0" end="0"/>
                                            </p:txEl>
                                          </p:spTgt>
                                        </p:tgtEl>
                                        <p:attrNameLst>
                                          <p:attrName>style.visibility</p:attrName>
                                        </p:attrNameLst>
                                      </p:cBhvr>
                                      <p:to>
                                        <p:strVal val="visible"/>
                                      </p:to>
                                    </p:set>
                                    <p:animEffect transition="in" filter="fade">
                                      <p:cBhvr>
                                        <p:cTn id="17" dur="1000"/>
                                        <p:tgtEl>
                                          <p:spTgt spid="74755">
                                            <p:txEl>
                                              <p:pRg st="0" end="0"/>
                                            </p:txEl>
                                          </p:spTgt>
                                        </p:tgtEl>
                                      </p:cBhvr>
                                    </p:animEffect>
                                    <p:anim calcmode="lin" valueType="num">
                                      <p:cBhvr>
                                        <p:cTn id="18" dur="10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47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4755">
                                            <p:txEl>
                                              <p:pRg st="1" end="1"/>
                                            </p:txEl>
                                          </p:spTgt>
                                        </p:tgtEl>
                                        <p:attrNameLst>
                                          <p:attrName>style.visibility</p:attrName>
                                        </p:attrNameLst>
                                      </p:cBhvr>
                                      <p:to>
                                        <p:strVal val="visible"/>
                                      </p:to>
                                    </p:set>
                                    <p:animEffect transition="in" filter="fade">
                                      <p:cBhvr>
                                        <p:cTn id="24" dur="1000"/>
                                        <p:tgtEl>
                                          <p:spTgt spid="74755">
                                            <p:txEl>
                                              <p:pRg st="1" end="1"/>
                                            </p:txEl>
                                          </p:spTgt>
                                        </p:tgtEl>
                                      </p:cBhvr>
                                    </p:animEffect>
                                    <p:anim calcmode="lin" valueType="num">
                                      <p:cBhvr>
                                        <p:cTn id="25" dur="10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47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4755">
                                            <p:txEl>
                                              <p:pRg st="3" end="3"/>
                                            </p:txEl>
                                          </p:spTgt>
                                        </p:tgtEl>
                                        <p:attrNameLst>
                                          <p:attrName>style.visibility</p:attrName>
                                        </p:attrNameLst>
                                      </p:cBhvr>
                                      <p:to>
                                        <p:strVal val="visible"/>
                                      </p:to>
                                    </p:set>
                                    <p:animEffect transition="in" filter="fade">
                                      <p:cBhvr>
                                        <p:cTn id="31" dur="1000"/>
                                        <p:tgtEl>
                                          <p:spTgt spid="74755">
                                            <p:txEl>
                                              <p:pRg st="3" end="3"/>
                                            </p:txEl>
                                          </p:spTgt>
                                        </p:tgtEl>
                                      </p:cBhvr>
                                    </p:animEffect>
                                    <p:anim calcmode="lin" valueType="num">
                                      <p:cBhvr>
                                        <p:cTn id="32" dur="10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475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5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231900" y="947738"/>
            <a:ext cx="7912100" cy="5148262"/>
          </a:xfrm>
        </p:spPr>
        <p:txBody>
          <a:bodyPr/>
          <a:lstStyle/>
          <a:p>
            <a:pPr eaLnBrk="1" hangingPunct="1"/>
            <a:r>
              <a:rPr lang="en-US" altLang="en-US" sz="2400" b="1" smtClean="0">
                <a:solidFill>
                  <a:srgbClr val="009900"/>
                </a:solidFill>
                <a:effectLst>
                  <a:outerShdw blurRad="38100" dist="38100" dir="2700000" algn="tl">
                    <a:srgbClr val="C0C0C0"/>
                  </a:outerShdw>
                </a:effectLst>
                <a:ea typeface="ＭＳ Ｐゴシック" pitchFamily="34" charset="-128"/>
              </a:rPr>
              <a:t>Position</a:t>
            </a:r>
            <a:r>
              <a:rPr lang="en-US" altLang="en-US" sz="2400" smtClean="0">
                <a:effectLst>
                  <a:outerShdw blurRad="38100" dist="38100" dir="2700000" algn="tl">
                    <a:srgbClr val="C0C0C0"/>
                  </a:outerShdw>
                </a:effectLst>
                <a:ea typeface="ＭＳ Ｐゴシック" pitchFamily="34" charset="-128"/>
              </a:rPr>
              <a:t> is one of most common location tolerances.</a:t>
            </a:r>
          </a:p>
          <a:p>
            <a:pPr eaLnBrk="1" hangingPunct="1">
              <a:spcAft>
                <a:spcPts val="600"/>
              </a:spcAft>
              <a:buFont typeface="Wingdings" pitchFamily="2" charset="2"/>
              <a:buNone/>
            </a:pPr>
            <a:r>
              <a:rPr lang="en-US" altLang="en-US" sz="2400" smtClean="0">
                <a:effectLst>
                  <a:outerShdw blurRad="38100" dist="38100" dir="2700000" algn="tl">
                    <a:srgbClr val="C0C0C0"/>
                  </a:outerShdw>
                </a:effectLst>
                <a:ea typeface="ＭＳ Ｐゴシック" pitchFamily="34" charset="-128"/>
              </a:rPr>
              <a:t>	- A three-dimensional, related tolerance.</a:t>
            </a:r>
          </a:p>
          <a:p>
            <a:pPr eaLnBrk="1" hangingPunct="1">
              <a:buFont typeface="Wingdings" pitchFamily="2" charset="2"/>
              <a:buNone/>
            </a:pPr>
            <a:r>
              <a:rPr lang="en-US" altLang="en-US" sz="2400" smtClean="0">
                <a:effectLst>
                  <a:outerShdw blurRad="38100" dist="38100" dir="2700000" algn="tl">
                    <a:srgbClr val="C0C0C0"/>
                  </a:outerShdw>
                </a:effectLst>
                <a:ea typeface="ＭＳ Ｐゴシック" pitchFamily="34" charset="-128"/>
              </a:rPr>
              <a:t>	- Ideal, exact location of feature is called</a:t>
            </a:r>
          </a:p>
          <a:p>
            <a:pPr eaLnBrk="1" hangingPunct="1">
              <a:buFont typeface="Wingdings" pitchFamily="2" charset="2"/>
              <a:buNone/>
            </a:pPr>
            <a:r>
              <a:rPr lang="en-US" altLang="en-US" sz="2400" smtClean="0">
                <a:effectLst>
                  <a:outerShdw blurRad="38100" dist="38100" dir="2700000" algn="tl">
                    <a:srgbClr val="C0C0C0"/>
                  </a:outerShdw>
                </a:effectLst>
                <a:ea typeface="ＭＳ Ｐゴシック" pitchFamily="34" charset="-128"/>
              </a:rPr>
              <a:t>	 </a:t>
            </a:r>
            <a:r>
              <a:rPr lang="en-US" altLang="en-US" sz="2400" smtClean="0">
                <a:solidFill>
                  <a:srgbClr val="0000FF"/>
                </a:solidFill>
                <a:effectLst>
                  <a:outerShdw blurRad="38100" dist="38100" dir="2700000" algn="tl">
                    <a:srgbClr val="C0C0C0"/>
                  </a:outerShdw>
                </a:effectLst>
                <a:ea typeface="ＭＳ Ｐゴシック" pitchFamily="34" charset="-128"/>
              </a:rPr>
              <a:t>true position.</a:t>
            </a:r>
          </a:p>
          <a:p>
            <a:pPr eaLnBrk="1" hangingPunct="1">
              <a:spcAft>
                <a:spcPts val="600"/>
              </a:spcAft>
              <a:buFont typeface="Wingdings" pitchFamily="2" charset="2"/>
              <a:buNone/>
            </a:pPr>
            <a:r>
              <a:rPr lang="en-US" altLang="en-US" sz="2800" smtClean="0">
                <a:solidFill>
                  <a:srgbClr val="0000FF"/>
                </a:solidFill>
                <a:effectLst>
                  <a:outerShdw blurRad="38100" dist="38100" dir="2700000" algn="tl">
                    <a:srgbClr val="C0C0C0"/>
                  </a:outerShdw>
                </a:effectLst>
                <a:ea typeface="ＭＳ Ｐゴシック" pitchFamily="34" charset="-128"/>
              </a:rPr>
              <a:t>	</a:t>
            </a:r>
            <a:r>
              <a:rPr lang="en-US" altLang="en-US" sz="2400" smtClean="0">
                <a:solidFill>
                  <a:srgbClr val="000000"/>
                </a:solidFill>
                <a:effectLst>
                  <a:outerShdw blurRad="38100" dist="38100" dir="2700000" algn="tl">
                    <a:srgbClr val="C0C0C0"/>
                  </a:outerShdw>
                </a:effectLst>
                <a:ea typeface="ＭＳ Ｐゴシック" pitchFamily="34" charset="-128"/>
              </a:rPr>
              <a:t>- Actual location of a feature is compared to the ideal true position.</a:t>
            </a:r>
          </a:p>
          <a:p>
            <a:pPr eaLnBrk="1" hangingPunct="1">
              <a:spcAft>
                <a:spcPts val="600"/>
              </a:spcAft>
              <a:buFont typeface="Wingdings" pitchFamily="2" charset="2"/>
              <a:buNone/>
            </a:pPr>
            <a:r>
              <a:rPr lang="en-US" altLang="en-US" sz="2400" smtClean="0">
                <a:solidFill>
                  <a:srgbClr val="000000"/>
                </a:solidFill>
                <a:effectLst>
                  <a:outerShdw blurRad="38100" dist="38100" dir="2700000" algn="tl">
                    <a:srgbClr val="C0C0C0"/>
                  </a:outerShdw>
                </a:effectLst>
                <a:ea typeface="ＭＳ Ｐゴシック" pitchFamily="34" charset="-128"/>
              </a:rPr>
              <a:t>	- Usually involves more than one datum to determine where true position should be.</a:t>
            </a:r>
          </a:p>
          <a:p>
            <a:pPr eaLnBrk="1" hangingPunct="1">
              <a:buFont typeface="Wingdings" pitchFamily="2" charset="2"/>
              <a:buNone/>
            </a:pPr>
            <a:r>
              <a:rPr lang="en-US" altLang="en-US" sz="2400" smtClean="0">
                <a:solidFill>
                  <a:srgbClr val="000000"/>
                </a:solidFill>
                <a:effectLst>
                  <a:outerShdw blurRad="38100" dist="38100" dir="2700000" algn="tl">
                    <a:srgbClr val="C0C0C0"/>
                  </a:outerShdw>
                </a:effectLst>
                <a:ea typeface="ＭＳ Ｐゴシック" pitchFamily="34" charset="-128"/>
              </a:rPr>
              <a:t>	- Has nothing to do with size, shape, or angle, but rather “where it is”.</a:t>
            </a:r>
          </a:p>
        </p:txBody>
      </p:sp>
      <p:sp>
        <p:nvSpPr>
          <p:cNvPr id="76804" name="Rectangle 4"/>
          <p:cNvSpPr>
            <a:spLocks noGrp="1" noChangeArrowheads="1"/>
          </p:cNvSpPr>
          <p:nvPr>
            <p:ph type="title"/>
          </p:nvPr>
        </p:nvSpPr>
        <p:spPr>
          <a:xfrm>
            <a:off x="1377950" y="228600"/>
            <a:ext cx="7461250" cy="463550"/>
          </a:xfrm>
        </p:spPr>
        <p:txBody>
          <a:bodyPr/>
          <a:lstStyle/>
          <a:p>
            <a:pPr eaLnBrk="1" hangingPunct="1"/>
            <a:r>
              <a:rPr lang="en-US" altLang="en-US" sz="2400" b="1" smtClean="0">
                <a:effectLst>
                  <a:outerShdw blurRad="38100" dist="38100" dir="2700000" algn="tl">
                    <a:srgbClr val="C0C0C0"/>
                  </a:outerShdw>
                </a:effectLst>
                <a:ea typeface="ＭＳ Ｐゴシック" pitchFamily="34" charset="-128"/>
              </a:rPr>
              <a:t>Orientation and Location Tolerances (con’t)</a:t>
            </a:r>
          </a:p>
        </p:txBody>
      </p:sp>
      <p:sp>
        <p:nvSpPr>
          <p:cNvPr id="163844" name="Rectangle 5"/>
          <p:cNvSpPr>
            <a:spLocks noChangeArrowheads="1"/>
          </p:cNvSpPr>
          <p:nvPr/>
        </p:nvSpPr>
        <p:spPr bwMode="auto">
          <a:xfrm>
            <a:off x="1174750" y="655638"/>
            <a:ext cx="6662738"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800" decel="100000"/>
                                        <p:tgtEl>
                                          <p:spTgt spid="76804"/>
                                        </p:tgtEl>
                                      </p:cBhvr>
                                    </p:animEffect>
                                    <p:anim calcmode="lin" valueType="num">
                                      <p:cBhvr>
                                        <p:cTn id="8" dur="800" decel="100000" fill="hold"/>
                                        <p:tgtEl>
                                          <p:spTgt spid="76804"/>
                                        </p:tgtEl>
                                        <p:attrNameLst>
                                          <p:attrName>style.rotation</p:attrName>
                                        </p:attrNameLst>
                                      </p:cBhvr>
                                      <p:tavLst>
                                        <p:tav tm="0">
                                          <p:val>
                                            <p:fltVal val="-90"/>
                                          </p:val>
                                        </p:tav>
                                        <p:tav tm="100000">
                                          <p:val>
                                            <p:fltVal val="0"/>
                                          </p:val>
                                        </p:tav>
                                      </p:tavLst>
                                    </p:anim>
                                    <p:anim calcmode="lin" valueType="num">
                                      <p:cBhvr>
                                        <p:cTn id="9" dur="800" decel="100000" fill="hold"/>
                                        <p:tgtEl>
                                          <p:spTgt spid="76804"/>
                                        </p:tgtEl>
                                        <p:attrNameLst>
                                          <p:attrName>ppt_x</p:attrName>
                                        </p:attrNameLst>
                                      </p:cBhvr>
                                      <p:tavLst>
                                        <p:tav tm="0">
                                          <p:val>
                                            <p:strVal val="#ppt_x+0.4"/>
                                          </p:val>
                                        </p:tav>
                                        <p:tav tm="100000">
                                          <p:val>
                                            <p:strVal val="#ppt_x-0.05"/>
                                          </p:val>
                                        </p:tav>
                                      </p:tavLst>
                                    </p:anim>
                                    <p:anim calcmode="lin" valueType="num">
                                      <p:cBhvr>
                                        <p:cTn id="10" dur="800" decel="100000" fill="hold"/>
                                        <p:tgtEl>
                                          <p:spTgt spid="7680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680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680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6803">
                                            <p:txEl>
                                              <p:pRg st="0" end="0"/>
                                            </p:txEl>
                                          </p:spTgt>
                                        </p:tgtEl>
                                        <p:attrNameLst>
                                          <p:attrName>style.visibility</p:attrName>
                                        </p:attrNameLst>
                                      </p:cBhvr>
                                      <p:to>
                                        <p:strVal val="visible"/>
                                      </p:to>
                                    </p:set>
                                    <p:animEffect transition="in" filter="fade">
                                      <p:cBhvr>
                                        <p:cTn id="17" dur="1000"/>
                                        <p:tgtEl>
                                          <p:spTgt spid="76803">
                                            <p:txEl>
                                              <p:pRg st="0" end="0"/>
                                            </p:txEl>
                                          </p:spTgt>
                                        </p:tgtEl>
                                      </p:cBhvr>
                                    </p:animEffect>
                                    <p:anim calcmode="lin" valueType="num">
                                      <p:cBhvr>
                                        <p:cTn id="1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6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6803">
                                            <p:txEl>
                                              <p:pRg st="1" end="1"/>
                                            </p:txEl>
                                          </p:spTgt>
                                        </p:tgtEl>
                                        <p:attrNameLst>
                                          <p:attrName>style.visibility</p:attrName>
                                        </p:attrNameLst>
                                      </p:cBhvr>
                                      <p:to>
                                        <p:strVal val="visible"/>
                                      </p:to>
                                    </p:set>
                                    <p:animEffect transition="in" filter="fade">
                                      <p:cBhvr>
                                        <p:cTn id="24" dur="1000"/>
                                        <p:tgtEl>
                                          <p:spTgt spid="76803">
                                            <p:txEl>
                                              <p:pRg st="1" end="1"/>
                                            </p:txEl>
                                          </p:spTgt>
                                        </p:tgtEl>
                                      </p:cBhvr>
                                    </p:animEffect>
                                    <p:anim calcmode="lin" valueType="num">
                                      <p:cBhvr>
                                        <p:cTn id="25"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68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6803">
                                            <p:txEl>
                                              <p:pRg st="2" end="2"/>
                                            </p:txEl>
                                          </p:spTgt>
                                        </p:tgtEl>
                                        <p:attrNameLst>
                                          <p:attrName>style.visibility</p:attrName>
                                        </p:attrNameLst>
                                      </p:cBhvr>
                                      <p:to>
                                        <p:strVal val="visible"/>
                                      </p:to>
                                    </p:set>
                                    <p:animEffect transition="in" filter="fade">
                                      <p:cBhvr>
                                        <p:cTn id="31" dur="1000"/>
                                        <p:tgtEl>
                                          <p:spTgt spid="76803">
                                            <p:txEl>
                                              <p:pRg st="2" end="2"/>
                                            </p:txEl>
                                          </p:spTgt>
                                        </p:tgtEl>
                                      </p:cBhvr>
                                    </p:animEffect>
                                    <p:anim calcmode="lin" valueType="num">
                                      <p:cBhvr>
                                        <p:cTn id="3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6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76803">
                                            <p:txEl>
                                              <p:pRg st="3" end="3"/>
                                            </p:txEl>
                                          </p:spTgt>
                                        </p:tgtEl>
                                        <p:attrNameLst>
                                          <p:attrName>style.visibility</p:attrName>
                                        </p:attrNameLst>
                                      </p:cBhvr>
                                      <p:to>
                                        <p:strVal val="visible"/>
                                      </p:to>
                                    </p:set>
                                    <p:animEffect transition="in" filter="fade">
                                      <p:cBhvr>
                                        <p:cTn id="38" dur="1000"/>
                                        <p:tgtEl>
                                          <p:spTgt spid="76803">
                                            <p:txEl>
                                              <p:pRg st="3" end="3"/>
                                            </p:txEl>
                                          </p:spTgt>
                                        </p:tgtEl>
                                      </p:cBhvr>
                                    </p:animEffect>
                                    <p:anim calcmode="lin" valueType="num">
                                      <p:cBhvr>
                                        <p:cTn id="39"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6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76803">
                                            <p:txEl>
                                              <p:pRg st="4" end="4"/>
                                            </p:txEl>
                                          </p:spTgt>
                                        </p:tgtEl>
                                        <p:attrNameLst>
                                          <p:attrName>style.visibility</p:attrName>
                                        </p:attrNameLst>
                                      </p:cBhvr>
                                      <p:to>
                                        <p:strVal val="visible"/>
                                      </p:to>
                                    </p:set>
                                    <p:animEffect transition="in" filter="fade">
                                      <p:cBhvr>
                                        <p:cTn id="45" dur="1000"/>
                                        <p:tgtEl>
                                          <p:spTgt spid="76803">
                                            <p:txEl>
                                              <p:pRg st="4" end="4"/>
                                            </p:txEl>
                                          </p:spTgt>
                                        </p:tgtEl>
                                      </p:cBhvr>
                                    </p:animEffect>
                                    <p:anim calcmode="lin" valueType="num">
                                      <p:cBhvr>
                                        <p:cTn id="46"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768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76803">
                                            <p:txEl>
                                              <p:pRg st="5" end="5"/>
                                            </p:txEl>
                                          </p:spTgt>
                                        </p:tgtEl>
                                        <p:attrNameLst>
                                          <p:attrName>style.visibility</p:attrName>
                                        </p:attrNameLst>
                                      </p:cBhvr>
                                      <p:to>
                                        <p:strVal val="visible"/>
                                      </p:to>
                                    </p:set>
                                    <p:animEffect transition="in" filter="fade">
                                      <p:cBhvr>
                                        <p:cTn id="52" dur="1000"/>
                                        <p:tgtEl>
                                          <p:spTgt spid="76803">
                                            <p:txEl>
                                              <p:pRg st="5" end="5"/>
                                            </p:txEl>
                                          </p:spTgt>
                                        </p:tgtEl>
                                      </p:cBhvr>
                                    </p:animEffect>
                                    <p:anim calcmode="lin" valueType="num">
                                      <p:cBhvr>
                                        <p:cTn id="53"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768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76803">
                                            <p:txEl>
                                              <p:pRg st="6" end="6"/>
                                            </p:txEl>
                                          </p:spTgt>
                                        </p:tgtEl>
                                        <p:attrNameLst>
                                          <p:attrName>style.visibility</p:attrName>
                                        </p:attrNameLst>
                                      </p:cBhvr>
                                      <p:to>
                                        <p:strVal val="visible"/>
                                      </p:to>
                                    </p:set>
                                    <p:animEffect transition="in" filter="fade">
                                      <p:cBhvr>
                                        <p:cTn id="59" dur="1000"/>
                                        <p:tgtEl>
                                          <p:spTgt spid="76803">
                                            <p:txEl>
                                              <p:pRg st="6" end="6"/>
                                            </p:txEl>
                                          </p:spTgt>
                                        </p:tgtEl>
                                      </p:cBhvr>
                                    </p:animEffect>
                                    <p:anim calcmode="lin" valueType="num">
                                      <p:cBhvr>
                                        <p:cTn id="60"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7680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768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158750"/>
            <a:ext cx="8229600" cy="446088"/>
          </a:xfrm>
        </p:spPr>
        <p:txBody>
          <a:bodyPr/>
          <a:lstStyle/>
          <a:p>
            <a:pPr eaLnBrk="1" hangingPunct="1"/>
            <a:r>
              <a:rPr lang="en-US" altLang="en-US" sz="2400" b="1" smtClean="0">
                <a:ea typeface="ＭＳ Ｐゴシック" pitchFamily="34" charset="-128"/>
              </a:rPr>
              <a:t>The GD&amp;T Process (con’t)</a:t>
            </a:r>
          </a:p>
        </p:txBody>
      </p:sp>
      <p:sp>
        <p:nvSpPr>
          <p:cNvPr id="119811" name="Rectangle 3"/>
          <p:cNvSpPr>
            <a:spLocks noGrp="1" noChangeArrowheads="1"/>
          </p:cNvSpPr>
          <p:nvPr>
            <p:ph type="body" idx="1"/>
          </p:nvPr>
        </p:nvSpPr>
        <p:spPr>
          <a:xfrm>
            <a:off x="457200" y="715963"/>
            <a:ext cx="8229600" cy="407987"/>
          </a:xfrm>
          <a:solidFill>
            <a:srgbClr val="000000"/>
          </a:solidFill>
        </p:spPr>
        <p:txBody>
          <a:bodyPr/>
          <a:lstStyle/>
          <a:p>
            <a:pPr eaLnBrk="1" hangingPunct="1"/>
            <a:r>
              <a:rPr lang="en-US" altLang="en-US" sz="2000" smtClean="0">
                <a:effectLst>
                  <a:outerShdw blurRad="38100" dist="38100" dir="2700000" algn="tl">
                    <a:srgbClr val="800000"/>
                  </a:outerShdw>
                </a:effectLst>
                <a:ea typeface="ＭＳ Ｐゴシック" pitchFamily="34" charset="-128"/>
              </a:rPr>
              <a:t>First precept was most important:</a:t>
            </a:r>
          </a:p>
        </p:txBody>
      </p:sp>
      <p:grpSp>
        <p:nvGrpSpPr>
          <p:cNvPr id="2" name="Group 8"/>
          <p:cNvGrpSpPr>
            <a:grpSpLocks/>
          </p:cNvGrpSpPr>
          <p:nvPr/>
        </p:nvGrpSpPr>
        <p:grpSpPr bwMode="auto">
          <a:xfrm>
            <a:off x="508000" y="1176338"/>
            <a:ext cx="3411538" cy="5137150"/>
            <a:chOff x="320" y="741"/>
            <a:chExt cx="2149" cy="3236"/>
          </a:xfrm>
        </p:grpSpPr>
        <p:sp>
          <p:nvSpPr>
            <p:cNvPr id="118791" name="Rectangle 7"/>
            <p:cNvSpPr>
              <a:spLocks noChangeArrowheads="1"/>
            </p:cNvSpPr>
            <p:nvPr/>
          </p:nvSpPr>
          <p:spPr bwMode="auto">
            <a:xfrm>
              <a:off x="320" y="741"/>
              <a:ext cx="2149" cy="32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18792" name="Picture 4" descr="Descartes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 y="744"/>
              <a:ext cx="1951" cy="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9813" name="Text Box 5"/>
          <p:cNvSpPr txBox="1">
            <a:spLocks noChangeArrowheads="1"/>
          </p:cNvSpPr>
          <p:nvPr/>
        </p:nvSpPr>
        <p:spPr bwMode="auto">
          <a:xfrm>
            <a:off x="3929063" y="1196975"/>
            <a:ext cx="4408487" cy="1373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800" i="1">
                <a:solidFill>
                  <a:srgbClr val="FFFF00"/>
                </a:solidFill>
                <a:latin typeface="Times New Roman" pitchFamily="18" charset="0"/>
              </a:rPr>
              <a:t>“Never accept anything for </a:t>
            </a:r>
            <a:r>
              <a:rPr lang="en-US" altLang="en-US" sz="2800" i="1" u="sng">
                <a:solidFill>
                  <a:srgbClr val="FFFF00"/>
                </a:solidFill>
                <a:latin typeface="Times New Roman" pitchFamily="18" charset="0"/>
              </a:rPr>
              <a:t>true</a:t>
            </a:r>
            <a:r>
              <a:rPr lang="en-US" altLang="en-US" sz="2800" i="1">
                <a:solidFill>
                  <a:srgbClr val="FFFF00"/>
                </a:solidFill>
                <a:latin typeface="Times New Roman" pitchFamily="18" charset="0"/>
              </a:rPr>
              <a:t> which you do not clearly know to be such.”</a:t>
            </a:r>
          </a:p>
        </p:txBody>
      </p:sp>
      <p:sp>
        <p:nvSpPr>
          <p:cNvPr id="119814" name="Text Box 6"/>
          <p:cNvSpPr txBox="1">
            <a:spLocks noChangeArrowheads="1"/>
          </p:cNvSpPr>
          <p:nvPr/>
        </p:nvSpPr>
        <p:spPr bwMode="auto">
          <a:xfrm>
            <a:off x="3914775" y="2708275"/>
            <a:ext cx="5051425" cy="3444875"/>
          </a:xfrm>
          <a:prstGeom prst="rect">
            <a:avLst/>
          </a:prstGeom>
          <a:solidFill>
            <a:srgbClr val="000000"/>
          </a:solid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latin typeface="Verdana" pitchFamily="34" charset="0"/>
              </a:rPr>
              <a:t>This idea may have been the starting point for the development of modern science.</a:t>
            </a:r>
          </a:p>
          <a:p>
            <a:pPr eaLnBrk="1" hangingPunct="1"/>
            <a:r>
              <a:rPr lang="en-US" altLang="en-US" sz="2000" b="1">
                <a:latin typeface="Verdana" pitchFamily="34" charset="0"/>
              </a:rPr>
              <a:t>That idea of examining everything in relation to what should be “exact and perfect” led to Descartes’ development of the </a:t>
            </a:r>
            <a:r>
              <a:rPr lang="en-US" altLang="en-US" sz="2000" b="1">
                <a:solidFill>
                  <a:srgbClr val="66FFFF"/>
                </a:solidFill>
                <a:effectLst>
                  <a:outerShdw blurRad="38100" dist="38100" dir="2700000" algn="tl">
                    <a:srgbClr val="FFFFFF"/>
                  </a:outerShdw>
                </a:effectLst>
                <a:latin typeface="Verdana" pitchFamily="34" charset="0"/>
              </a:rPr>
              <a:t>Cartesian Coordinate System</a:t>
            </a:r>
            <a:r>
              <a:rPr lang="en-US" altLang="en-US" sz="2000" b="1">
                <a:latin typeface="Verdana" pitchFamily="34" charset="0"/>
              </a:rPr>
              <a:t> – a coordinate plane to make it easier to describe the position of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19811">
                                            <p:bg/>
                                          </p:spTgt>
                                        </p:tgtEl>
                                        <p:attrNameLst>
                                          <p:attrName>style.visibility</p:attrName>
                                        </p:attrNameLst>
                                      </p:cBhvr>
                                      <p:to>
                                        <p:strVal val="visible"/>
                                      </p:to>
                                    </p:set>
                                    <p:anim calcmode="lin" valueType="num">
                                      <p:cBhvr>
                                        <p:cTn id="12" dur="500" fill="hold"/>
                                        <p:tgtEl>
                                          <p:spTgt spid="119811">
                                            <p:bg/>
                                          </p:spTgt>
                                        </p:tgtEl>
                                        <p:attrNameLst>
                                          <p:attrName>ppt_w</p:attrName>
                                        </p:attrNameLst>
                                      </p:cBhvr>
                                      <p:tavLst>
                                        <p:tav tm="0">
                                          <p:val>
                                            <p:fltVal val="0"/>
                                          </p:val>
                                        </p:tav>
                                        <p:tav tm="100000">
                                          <p:val>
                                            <p:strVal val="#ppt_w"/>
                                          </p:val>
                                        </p:tav>
                                      </p:tavLst>
                                    </p:anim>
                                    <p:anim calcmode="lin" valueType="num">
                                      <p:cBhvr>
                                        <p:cTn id="13" dur="500" fill="hold"/>
                                        <p:tgtEl>
                                          <p:spTgt spid="119811">
                                            <p:bg/>
                                          </p:spTgt>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19811">
                                            <p:txEl>
                                              <p:pRg st="0" end="0"/>
                                            </p:txEl>
                                          </p:spTgt>
                                        </p:tgtEl>
                                        <p:attrNameLst>
                                          <p:attrName>style.visibility</p:attrName>
                                        </p:attrNameLst>
                                      </p:cBhvr>
                                      <p:to>
                                        <p:strVal val="visible"/>
                                      </p:to>
                                    </p:set>
                                    <p:anim calcmode="lin" valueType="num">
                                      <p:cBhvr>
                                        <p:cTn id="16" dur="5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198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9813"/>
                                        </p:tgtEl>
                                        <p:attrNameLst>
                                          <p:attrName>style.visibility</p:attrName>
                                        </p:attrNameLst>
                                      </p:cBhvr>
                                      <p:to>
                                        <p:strVal val="visible"/>
                                      </p:to>
                                    </p:set>
                                    <p:animEffect transition="in" filter="fade">
                                      <p:cBhvr>
                                        <p:cTn id="25" dur="2000"/>
                                        <p:tgtEl>
                                          <p:spTgt spid="1198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19814"/>
                                        </p:tgtEl>
                                        <p:attrNameLst>
                                          <p:attrName>style.visibility</p:attrName>
                                        </p:attrNameLst>
                                      </p:cBhvr>
                                      <p:to>
                                        <p:strVal val="visible"/>
                                      </p:to>
                                    </p:set>
                                    <p:animEffect transition="in" filter="fade">
                                      <p:cBhvr>
                                        <p:cTn id="30" dur="800" decel="100000"/>
                                        <p:tgtEl>
                                          <p:spTgt spid="119814"/>
                                        </p:tgtEl>
                                      </p:cBhvr>
                                    </p:animEffect>
                                    <p:anim calcmode="lin" valueType="num">
                                      <p:cBhvr>
                                        <p:cTn id="31" dur="800" decel="100000" fill="hold"/>
                                        <p:tgtEl>
                                          <p:spTgt spid="119814"/>
                                        </p:tgtEl>
                                        <p:attrNameLst>
                                          <p:attrName>style.rotation</p:attrName>
                                        </p:attrNameLst>
                                      </p:cBhvr>
                                      <p:tavLst>
                                        <p:tav tm="0">
                                          <p:val>
                                            <p:fltVal val="-90"/>
                                          </p:val>
                                        </p:tav>
                                        <p:tav tm="100000">
                                          <p:val>
                                            <p:fltVal val="0"/>
                                          </p:val>
                                        </p:tav>
                                      </p:tavLst>
                                    </p:anim>
                                    <p:anim calcmode="lin" valueType="num">
                                      <p:cBhvr>
                                        <p:cTn id="32" dur="800" decel="100000" fill="hold"/>
                                        <p:tgtEl>
                                          <p:spTgt spid="119814"/>
                                        </p:tgtEl>
                                        <p:attrNameLst>
                                          <p:attrName>ppt_x</p:attrName>
                                        </p:attrNameLst>
                                      </p:cBhvr>
                                      <p:tavLst>
                                        <p:tav tm="0">
                                          <p:val>
                                            <p:strVal val="#ppt_x+0.4"/>
                                          </p:val>
                                        </p:tav>
                                        <p:tav tm="100000">
                                          <p:val>
                                            <p:strVal val="#ppt_x-0.05"/>
                                          </p:val>
                                        </p:tav>
                                      </p:tavLst>
                                    </p:anim>
                                    <p:anim calcmode="lin" valueType="num">
                                      <p:cBhvr>
                                        <p:cTn id="33" dur="800" decel="100000" fill="hold"/>
                                        <p:tgtEl>
                                          <p:spTgt spid="11981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1981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198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animBg="1"/>
      <p:bldP spid="119813" grpId="0" animBg="1"/>
      <p:bldP spid="11981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1377950" y="228600"/>
            <a:ext cx="7461250" cy="508000"/>
          </a:xfrm>
        </p:spPr>
        <p:txBody>
          <a:bodyPr/>
          <a:lstStyle/>
          <a:p>
            <a:pPr eaLnBrk="1" hangingPunct="1"/>
            <a:r>
              <a:rPr lang="en-US" altLang="en-US" sz="2400" b="1" smtClean="0">
                <a:effectLst>
                  <a:outerShdw blurRad="38100" dist="38100" dir="2700000" algn="tl">
                    <a:srgbClr val="C0C0C0"/>
                  </a:outerShdw>
                </a:effectLst>
                <a:ea typeface="ＭＳ Ｐゴシック" pitchFamily="34" charset="-128"/>
              </a:rPr>
              <a:t>Orientation and Location Tolerances (con’t)</a:t>
            </a:r>
          </a:p>
        </p:txBody>
      </p:sp>
      <p:sp>
        <p:nvSpPr>
          <p:cNvPr id="77827" name="Rectangle 3"/>
          <p:cNvSpPr>
            <a:spLocks noGrp="1" noChangeArrowheads="1"/>
          </p:cNvSpPr>
          <p:nvPr>
            <p:ph type="body" sz="half" idx="1"/>
          </p:nvPr>
        </p:nvSpPr>
        <p:spPr>
          <a:xfrm>
            <a:off x="1377950" y="1004888"/>
            <a:ext cx="4481513" cy="5091112"/>
          </a:xfrm>
        </p:spPr>
        <p:txBody>
          <a:bodyPr/>
          <a:lstStyle/>
          <a:p>
            <a:pPr eaLnBrk="1" hangingPunct="1"/>
            <a:endParaRPr lang="en-US" altLang="en-US" sz="1800" smtClean="0">
              <a:effectLst>
                <a:outerShdw blurRad="38100" dist="38100" dir="2700000" algn="tl">
                  <a:srgbClr val="C0C0C0"/>
                </a:outerShdw>
              </a:effectLst>
              <a:ea typeface="ＭＳ Ｐゴシック" pitchFamily="34" charset="-128"/>
            </a:endParaRPr>
          </a:p>
          <a:p>
            <a:pPr eaLnBrk="1" hangingPunct="1"/>
            <a:r>
              <a:rPr lang="en-US" altLang="en-US" sz="1800" b="1" smtClean="0">
                <a:effectLst>
                  <a:outerShdw blurRad="38100" dist="38100" dir="2700000" algn="tl">
                    <a:srgbClr val="C0C0C0"/>
                  </a:outerShdw>
                </a:effectLst>
                <a:ea typeface="ＭＳ Ｐゴシック" pitchFamily="34" charset="-128"/>
              </a:rPr>
              <a:t>In the case of holes, the tolerance involves the center axis of the hole and must be within the imaginary cylinder around the intended true position of the hole.</a:t>
            </a:r>
          </a:p>
          <a:p>
            <a:pPr eaLnBrk="1" hangingPunct="1"/>
            <a:endParaRPr lang="en-US" altLang="en-US" sz="1800" b="1" smtClean="0">
              <a:effectLst>
                <a:outerShdw blurRad="38100" dist="38100" dir="2700000" algn="tl">
                  <a:srgbClr val="C0C0C0"/>
                </a:outerShdw>
              </a:effectLst>
              <a:ea typeface="ＭＳ Ｐゴシック" pitchFamily="34" charset="-128"/>
            </a:endParaRPr>
          </a:p>
          <a:p>
            <a:pPr eaLnBrk="1" hangingPunct="1"/>
            <a:r>
              <a:rPr lang="en-US" altLang="en-US" sz="1800" b="1" smtClean="0">
                <a:effectLst>
                  <a:outerShdw blurRad="38100" dist="38100" dir="2700000" algn="tl">
                    <a:srgbClr val="C0C0C0"/>
                  </a:outerShdw>
                </a:effectLst>
                <a:ea typeface="ＭＳ Ｐゴシック" pitchFamily="34" charset="-128"/>
              </a:rPr>
              <a:t>If toleranced feature is rectangular, the zone involves two imaginary planes at a specified distance from the ideal true position.</a:t>
            </a:r>
          </a:p>
          <a:p>
            <a:pPr eaLnBrk="1" hangingPunct="1"/>
            <a:endParaRPr lang="en-US" altLang="en-US" sz="1800" b="1" smtClean="0">
              <a:effectLst>
                <a:outerShdw blurRad="38100" dist="38100" dir="2700000" algn="tl">
                  <a:srgbClr val="C0C0C0"/>
                </a:outerShdw>
              </a:effectLst>
              <a:ea typeface="ＭＳ Ｐゴシック" pitchFamily="34" charset="-128"/>
            </a:endParaRPr>
          </a:p>
          <a:p>
            <a:pPr eaLnBrk="1" hangingPunct="1"/>
            <a:r>
              <a:rPr lang="en-US" altLang="en-US" sz="1800" b="1" smtClean="0">
                <a:effectLst>
                  <a:outerShdw blurRad="38100" dist="38100" dir="2700000" algn="tl">
                    <a:srgbClr val="C0C0C0"/>
                  </a:outerShdw>
                </a:effectLst>
                <a:ea typeface="ＭＳ Ｐゴシック" pitchFamily="34" charset="-128"/>
              </a:rPr>
              <a:t>Position tolerance is easy to inspect and is often done with just a functional gage (go / no-go gage).	</a:t>
            </a:r>
          </a:p>
        </p:txBody>
      </p:sp>
      <p:sp>
        <p:nvSpPr>
          <p:cNvPr id="164868" name="Rectangle 5"/>
          <p:cNvSpPr>
            <a:spLocks noChangeArrowheads="1"/>
          </p:cNvSpPr>
          <p:nvPr/>
        </p:nvSpPr>
        <p:spPr bwMode="auto">
          <a:xfrm>
            <a:off x="1174750" y="655638"/>
            <a:ext cx="6662738"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64869" name="Picture 6" descr="gdt2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5813" y="1076325"/>
            <a:ext cx="2784475" cy="5019675"/>
          </a:xfr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800" decel="100000"/>
                                        <p:tgtEl>
                                          <p:spTgt spid="77828"/>
                                        </p:tgtEl>
                                      </p:cBhvr>
                                    </p:animEffect>
                                    <p:anim calcmode="lin" valueType="num">
                                      <p:cBhvr>
                                        <p:cTn id="8" dur="800" decel="100000" fill="hold"/>
                                        <p:tgtEl>
                                          <p:spTgt spid="77828"/>
                                        </p:tgtEl>
                                        <p:attrNameLst>
                                          <p:attrName>style.rotation</p:attrName>
                                        </p:attrNameLst>
                                      </p:cBhvr>
                                      <p:tavLst>
                                        <p:tav tm="0">
                                          <p:val>
                                            <p:fltVal val="-90"/>
                                          </p:val>
                                        </p:tav>
                                        <p:tav tm="100000">
                                          <p:val>
                                            <p:fltVal val="0"/>
                                          </p:val>
                                        </p:tav>
                                      </p:tavLst>
                                    </p:anim>
                                    <p:anim calcmode="lin" valueType="num">
                                      <p:cBhvr>
                                        <p:cTn id="9" dur="800" decel="100000" fill="hold"/>
                                        <p:tgtEl>
                                          <p:spTgt spid="77828"/>
                                        </p:tgtEl>
                                        <p:attrNameLst>
                                          <p:attrName>ppt_x</p:attrName>
                                        </p:attrNameLst>
                                      </p:cBhvr>
                                      <p:tavLst>
                                        <p:tav tm="0">
                                          <p:val>
                                            <p:strVal val="#ppt_x+0.4"/>
                                          </p:val>
                                        </p:tav>
                                        <p:tav tm="100000">
                                          <p:val>
                                            <p:strVal val="#ppt_x-0.05"/>
                                          </p:val>
                                        </p:tav>
                                      </p:tavLst>
                                    </p:anim>
                                    <p:anim calcmode="lin" valueType="num">
                                      <p:cBhvr>
                                        <p:cTn id="10" dur="800" decel="100000" fill="hold"/>
                                        <p:tgtEl>
                                          <p:spTgt spid="778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78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782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fade">
                                      <p:cBhvr>
                                        <p:cTn id="17" dur="1000"/>
                                        <p:tgtEl>
                                          <p:spTgt spid="77827">
                                            <p:txEl>
                                              <p:pRg st="1" end="1"/>
                                            </p:txEl>
                                          </p:spTgt>
                                        </p:tgtEl>
                                      </p:cBhvr>
                                    </p:animEffect>
                                    <p:anim calcmode="lin" valueType="num">
                                      <p:cBhvr>
                                        <p:cTn id="18"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7827">
                                            <p:txEl>
                                              <p:pRg st="3" end="3"/>
                                            </p:txEl>
                                          </p:spTgt>
                                        </p:tgtEl>
                                        <p:attrNameLst>
                                          <p:attrName>style.visibility</p:attrName>
                                        </p:attrNameLst>
                                      </p:cBhvr>
                                      <p:to>
                                        <p:strVal val="visible"/>
                                      </p:to>
                                    </p:set>
                                    <p:animEffect transition="in" filter="fade">
                                      <p:cBhvr>
                                        <p:cTn id="24" dur="1000"/>
                                        <p:tgtEl>
                                          <p:spTgt spid="77827">
                                            <p:txEl>
                                              <p:pRg st="3" end="3"/>
                                            </p:txEl>
                                          </p:spTgt>
                                        </p:tgtEl>
                                      </p:cBhvr>
                                    </p:animEffect>
                                    <p:anim calcmode="lin" valueType="num">
                                      <p:cBhvr>
                                        <p:cTn id="25"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78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animEffect transition="in" filter="fade">
                                      <p:cBhvr>
                                        <p:cTn id="31" dur="1000"/>
                                        <p:tgtEl>
                                          <p:spTgt spid="77827">
                                            <p:txEl>
                                              <p:pRg st="5" end="5"/>
                                            </p:txEl>
                                          </p:spTgt>
                                        </p:tgtEl>
                                      </p:cBhvr>
                                    </p:animEffect>
                                    <p:anim calcmode="lin" valueType="num">
                                      <p:cBhvr>
                                        <p:cTn id="32" dur="10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778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2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1377950" y="228600"/>
            <a:ext cx="7461250" cy="406400"/>
          </a:xfrm>
        </p:spPr>
        <p:txBody>
          <a:bodyPr/>
          <a:lstStyle/>
          <a:p>
            <a:pPr eaLnBrk="1" hangingPunct="1"/>
            <a:r>
              <a:rPr lang="en-US" altLang="en-US" sz="2400" b="1" smtClean="0">
                <a:effectLst>
                  <a:outerShdw blurRad="38100" dist="38100" dir="2700000" algn="tl">
                    <a:srgbClr val="C0C0C0"/>
                  </a:outerShdw>
                </a:effectLst>
                <a:ea typeface="ＭＳ Ｐゴシック" pitchFamily="34" charset="-128"/>
              </a:rPr>
              <a:t>Orientation and Location Tolerances (con’t)</a:t>
            </a:r>
          </a:p>
        </p:txBody>
      </p:sp>
      <p:sp>
        <p:nvSpPr>
          <p:cNvPr id="79875" name="Rectangle 3"/>
          <p:cNvSpPr>
            <a:spLocks noGrp="1" noChangeArrowheads="1"/>
          </p:cNvSpPr>
          <p:nvPr>
            <p:ph type="body" sz="half" idx="1"/>
          </p:nvPr>
        </p:nvSpPr>
        <p:spPr>
          <a:xfrm>
            <a:off x="1247775" y="1600200"/>
            <a:ext cx="4495800" cy="4495800"/>
          </a:xfrm>
        </p:spPr>
        <p:txBody>
          <a:bodyPr/>
          <a:lstStyle/>
          <a:p>
            <a:pPr eaLnBrk="1" hangingPunct="1"/>
            <a:r>
              <a:rPr lang="en-US" altLang="en-US" sz="1800" b="1" smtClean="0">
                <a:solidFill>
                  <a:srgbClr val="009900"/>
                </a:solidFill>
                <a:effectLst>
                  <a:outerShdw blurRad="38100" dist="38100" dir="2700000" algn="tl">
                    <a:srgbClr val="C0C0C0"/>
                  </a:outerShdw>
                </a:effectLst>
                <a:ea typeface="ＭＳ Ｐゴシック" pitchFamily="34" charset="-128"/>
              </a:rPr>
              <a:t>Concentricity</a:t>
            </a:r>
            <a:r>
              <a:rPr lang="en-US" altLang="en-US" sz="1800" b="1" smtClean="0">
                <a:effectLst>
                  <a:outerShdw blurRad="38100" dist="38100" dir="2700000" algn="tl">
                    <a:srgbClr val="C0C0C0"/>
                  </a:outerShdw>
                </a:effectLst>
                <a:ea typeface="ＭＳ Ｐゴシック" pitchFamily="34" charset="-128"/>
              </a:rPr>
              <a:t> and </a:t>
            </a:r>
            <a:r>
              <a:rPr lang="en-US" altLang="en-US" sz="1800" b="1" smtClean="0">
                <a:solidFill>
                  <a:srgbClr val="009900"/>
                </a:solidFill>
                <a:effectLst>
                  <a:outerShdw blurRad="38100" dist="38100" dir="2700000" algn="tl">
                    <a:srgbClr val="C0C0C0"/>
                  </a:outerShdw>
                </a:effectLst>
                <a:ea typeface="ＭＳ Ｐゴシック" pitchFamily="34" charset="-128"/>
              </a:rPr>
              <a:t>Symmetry</a:t>
            </a:r>
            <a:r>
              <a:rPr lang="en-US" altLang="en-US" sz="1800" b="1" smtClean="0">
                <a:effectLst>
                  <a:outerShdw blurRad="38100" dist="38100" dir="2700000" algn="tl">
                    <a:srgbClr val="C0C0C0"/>
                  </a:outerShdw>
                </a:effectLst>
                <a:ea typeface="ＭＳ Ｐゴシック" pitchFamily="34" charset="-128"/>
              </a:rPr>
              <a:t> are both three-dimensional tolerances.</a:t>
            </a:r>
          </a:p>
          <a:p>
            <a:pPr eaLnBrk="1" hangingPunct="1"/>
            <a:endParaRPr lang="en-US" altLang="en-US" sz="1800" b="1" smtClean="0">
              <a:effectLst>
                <a:outerShdw blurRad="38100" dist="38100" dir="2700000" algn="tl">
                  <a:srgbClr val="C0C0C0"/>
                </a:outerShdw>
              </a:effectLst>
              <a:ea typeface="ＭＳ Ｐゴシック" pitchFamily="34" charset="-128"/>
            </a:endParaRPr>
          </a:p>
          <a:p>
            <a:pPr eaLnBrk="1" hangingPunct="1"/>
            <a:endParaRPr lang="en-US" altLang="en-US" sz="1800" b="1" smtClean="0">
              <a:effectLst>
                <a:outerShdw blurRad="38100" dist="38100" dir="2700000" algn="tl">
                  <a:srgbClr val="C0C0C0"/>
                </a:outerShdw>
              </a:effectLst>
              <a:ea typeface="ＭＳ Ｐゴシック" pitchFamily="34" charset="-128"/>
            </a:endParaRPr>
          </a:p>
          <a:p>
            <a:pPr eaLnBrk="1" hangingPunct="1"/>
            <a:r>
              <a:rPr lang="en-US" altLang="en-US" sz="1800" b="1" smtClean="0">
                <a:solidFill>
                  <a:srgbClr val="CC00CC"/>
                </a:solidFill>
                <a:effectLst>
                  <a:outerShdw blurRad="38100" dist="38100" dir="2700000" algn="tl">
                    <a:srgbClr val="C0C0C0"/>
                  </a:outerShdw>
                </a:effectLst>
                <a:ea typeface="ＭＳ Ｐゴシック" pitchFamily="34" charset="-128"/>
              </a:rPr>
              <a:t>Concentricity</a:t>
            </a:r>
            <a:r>
              <a:rPr lang="en-US" altLang="en-US" sz="1800" b="1" smtClean="0">
                <a:effectLst>
                  <a:outerShdw blurRad="38100" dist="38100" dir="2700000" algn="tl">
                    <a:srgbClr val="C0C0C0"/>
                  </a:outerShdw>
                </a:effectLst>
                <a:ea typeface="ＭＳ Ｐゴシック" pitchFamily="34" charset="-128"/>
              </a:rPr>
              <a:t> is not commonly measured.</a:t>
            </a:r>
          </a:p>
          <a:p>
            <a:pPr eaLnBrk="1" hangingPunct="1">
              <a:buFont typeface="Wingdings" pitchFamily="2" charset="2"/>
              <a:buNone/>
            </a:pPr>
            <a:r>
              <a:rPr lang="en-US" altLang="en-US" sz="1800" b="1" smtClean="0">
                <a:effectLst>
                  <a:outerShdw blurRad="38100" dist="38100" dir="2700000" algn="tl">
                    <a:srgbClr val="C0C0C0"/>
                  </a:outerShdw>
                </a:effectLst>
                <a:ea typeface="ＭＳ Ｐゴシック" pitchFamily="34" charset="-128"/>
              </a:rPr>
              <a:t>	- It relates a feature to one or more other datum features.</a:t>
            </a:r>
          </a:p>
          <a:p>
            <a:pPr eaLnBrk="1" hangingPunct="1">
              <a:buFont typeface="Wingdings" pitchFamily="2" charset="2"/>
              <a:buNone/>
            </a:pPr>
            <a:endParaRPr lang="en-US" altLang="en-US" sz="1800" b="1" smtClean="0">
              <a:effectLst>
                <a:outerShdw blurRad="38100" dist="38100" dir="2700000" algn="tl">
                  <a:srgbClr val="C0C0C0"/>
                </a:outerShdw>
              </a:effectLst>
              <a:ea typeface="ＭＳ Ｐゴシック" pitchFamily="34" charset="-128"/>
            </a:endParaRPr>
          </a:p>
          <a:p>
            <a:pPr eaLnBrk="1" hangingPunct="1">
              <a:buFont typeface="Wingdings" pitchFamily="2" charset="2"/>
              <a:buNone/>
            </a:pPr>
            <a:r>
              <a:rPr lang="en-US" altLang="en-US" sz="1800" b="1" smtClean="0">
                <a:effectLst>
                  <a:outerShdw blurRad="38100" dist="38100" dir="2700000" algn="tl">
                    <a:srgbClr val="C0C0C0"/>
                  </a:outerShdw>
                </a:effectLst>
                <a:ea typeface="ＭＳ Ｐゴシック" pitchFamily="34" charset="-128"/>
              </a:rPr>
              <a:t>	- This shaft is measured in multiple diameters to ensure that they share a common center-axis.</a:t>
            </a:r>
          </a:p>
          <a:p>
            <a:pPr eaLnBrk="1" hangingPunct="1"/>
            <a:endParaRPr lang="en-US" altLang="en-US" sz="1800" b="1" smtClean="0">
              <a:effectLst>
                <a:outerShdw blurRad="38100" dist="38100" dir="2700000" algn="tl">
                  <a:srgbClr val="C0C0C0"/>
                </a:outerShdw>
              </a:effectLst>
              <a:ea typeface="ＭＳ Ｐゴシック" pitchFamily="34" charset="-128"/>
            </a:endParaRPr>
          </a:p>
          <a:p>
            <a:pPr eaLnBrk="1" hangingPunct="1">
              <a:buFont typeface="Wingdings" pitchFamily="2" charset="2"/>
              <a:buNone/>
            </a:pPr>
            <a:endParaRPr lang="en-US" altLang="en-US" sz="1800" smtClean="0">
              <a:solidFill>
                <a:srgbClr val="CC00CC"/>
              </a:solidFill>
              <a:effectLst>
                <a:outerShdw blurRad="38100" dist="38100" dir="2700000" algn="tl">
                  <a:srgbClr val="C0C0C0"/>
                </a:outerShdw>
              </a:effectLst>
              <a:ea typeface="ＭＳ Ｐゴシック" pitchFamily="34" charset="-128"/>
            </a:endParaRPr>
          </a:p>
          <a:p>
            <a:pPr eaLnBrk="1" hangingPunct="1">
              <a:buFont typeface="Wingdings" pitchFamily="2" charset="2"/>
              <a:buNone/>
            </a:pPr>
            <a:endParaRPr lang="en-US" altLang="en-US" sz="1800" smtClean="0">
              <a:effectLst>
                <a:outerShdw blurRad="38100" dist="38100" dir="2700000" algn="tl">
                  <a:srgbClr val="C0C0C0"/>
                </a:outerShdw>
              </a:effectLst>
              <a:ea typeface="ＭＳ Ｐゴシック" pitchFamily="34" charset="-128"/>
            </a:endParaRPr>
          </a:p>
        </p:txBody>
      </p:sp>
      <p:sp>
        <p:nvSpPr>
          <p:cNvPr id="165892" name="Rectangle 5"/>
          <p:cNvSpPr>
            <a:spLocks noChangeArrowheads="1"/>
          </p:cNvSpPr>
          <p:nvPr/>
        </p:nvSpPr>
        <p:spPr bwMode="auto">
          <a:xfrm>
            <a:off x="1174750" y="655638"/>
            <a:ext cx="6662738"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65893" name="Picture 9" descr="gdt2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3238" y="2181225"/>
            <a:ext cx="2857500" cy="3333750"/>
          </a:xfr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fade">
                                      <p:cBhvr>
                                        <p:cTn id="7" dur="800" decel="100000"/>
                                        <p:tgtEl>
                                          <p:spTgt spid="79876"/>
                                        </p:tgtEl>
                                      </p:cBhvr>
                                    </p:animEffect>
                                    <p:anim calcmode="lin" valueType="num">
                                      <p:cBhvr>
                                        <p:cTn id="8" dur="800" decel="100000" fill="hold"/>
                                        <p:tgtEl>
                                          <p:spTgt spid="79876"/>
                                        </p:tgtEl>
                                        <p:attrNameLst>
                                          <p:attrName>style.rotation</p:attrName>
                                        </p:attrNameLst>
                                      </p:cBhvr>
                                      <p:tavLst>
                                        <p:tav tm="0">
                                          <p:val>
                                            <p:fltVal val="-90"/>
                                          </p:val>
                                        </p:tav>
                                        <p:tav tm="100000">
                                          <p:val>
                                            <p:fltVal val="0"/>
                                          </p:val>
                                        </p:tav>
                                      </p:tavLst>
                                    </p:anim>
                                    <p:anim calcmode="lin" valueType="num">
                                      <p:cBhvr>
                                        <p:cTn id="9" dur="800" decel="100000" fill="hold"/>
                                        <p:tgtEl>
                                          <p:spTgt spid="79876"/>
                                        </p:tgtEl>
                                        <p:attrNameLst>
                                          <p:attrName>ppt_x</p:attrName>
                                        </p:attrNameLst>
                                      </p:cBhvr>
                                      <p:tavLst>
                                        <p:tav tm="0">
                                          <p:val>
                                            <p:strVal val="#ppt_x+0.4"/>
                                          </p:val>
                                        </p:tav>
                                        <p:tav tm="100000">
                                          <p:val>
                                            <p:strVal val="#ppt_x-0.05"/>
                                          </p:val>
                                        </p:tav>
                                      </p:tavLst>
                                    </p:anim>
                                    <p:anim calcmode="lin" valueType="num">
                                      <p:cBhvr>
                                        <p:cTn id="10" dur="800" decel="100000" fill="hold"/>
                                        <p:tgtEl>
                                          <p:spTgt spid="7987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987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987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9875">
                                            <p:txEl>
                                              <p:pRg st="0" end="0"/>
                                            </p:txEl>
                                          </p:spTgt>
                                        </p:tgtEl>
                                        <p:attrNameLst>
                                          <p:attrName>style.visibility</p:attrName>
                                        </p:attrNameLst>
                                      </p:cBhvr>
                                      <p:to>
                                        <p:strVal val="visible"/>
                                      </p:to>
                                    </p:set>
                                    <p:animEffect transition="in" filter="fade">
                                      <p:cBhvr>
                                        <p:cTn id="17" dur="1000"/>
                                        <p:tgtEl>
                                          <p:spTgt spid="79875">
                                            <p:txEl>
                                              <p:pRg st="0" end="0"/>
                                            </p:txEl>
                                          </p:spTgt>
                                        </p:tgtEl>
                                      </p:cBhvr>
                                    </p:animEffect>
                                    <p:anim calcmode="lin" valueType="num">
                                      <p:cBhvr>
                                        <p:cTn id="18"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9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9875">
                                            <p:txEl>
                                              <p:pRg st="3" end="3"/>
                                            </p:txEl>
                                          </p:spTgt>
                                        </p:tgtEl>
                                        <p:attrNameLst>
                                          <p:attrName>style.visibility</p:attrName>
                                        </p:attrNameLst>
                                      </p:cBhvr>
                                      <p:to>
                                        <p:strVal val="visible"/>
                                      </p:to>
                                    </p:set>
                                    <p:animEffect transition="in" filter="fade">
                                      <p:cBhvr>
                                        <p:cTn id="24" dur="1000"/>
                                        <p:tgtEl>
                                          <p:spTgt spid="79875">
                                            <p:txEl>
                                              <p:pRg st="3" end="3"/>
                                            </p:txEl>
                                          </p:spTgt>
                                        </p:tgtEl>
                                      </p:cBhvr>
                                    </p:animEffect>
                                    <p:anim calcmode="lin" valueType="num">
                                      <p:cBhvr>
                                        <p:cTn id="25" dur="10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98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Effect transition="in" filter="fade">
                                      <p:cBhvr>
                                        <p:cTn id="31" dur="1000"/>
                                        <p:tgtEl>
                                          <p:spTgt spid="79875">
                                            <p:txEl>
                                              <p:pRg st="4" end="4"/>
                                            </p:txEl>
                                          </p:spTgt>
                                        </p:tgtEl>
                                      </p:cBhvr>
                                    </p:animEffect>
                                    <p:anim calcmode="lin" valueType="num">
                                      <p:cBhvr>
                                        <p:cTn id="32" dur="10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98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79875">
                                            <p:txEl>
                                              <p:pRg st="6" end="6"/>
                                            </p:txEl>
                                          </p:spTgt>
                                        </p:tgtEl>
                                        <p:attrNameLst>
                                          <p:attrName>style.visibility</p:attrName>
                                        </p:attrNameLst>
                                      </p:cBhvr>
                                      <p:to>
                                        <p:strVal val="visible"/>
                                      </p:to>
                                    </p:set>
                                    <p:animEffect transition="in" filter="fade">
                                      <p:cBhvr>
                                        <p:cTn id="38" dur="1000"/>
                                        <p:tgtEl>
                                          <p:spTgt spid="79875">
                                            <p:txEl>
                                              <p:pRg st="6" end="6"/>
                                            </p:txEl>
                                          </p:spTgt>
                                        </p:tgtEl>
                                      </p:cBhvr>
                                    </p:animEffect>
                                    <p:anim calcmode="lin" valueType="num">
                                      <p:cBhvr>
                                        <p:cTn id="39" dur="10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7987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7987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1377950" y="228600"/>
            <a:ext cx="7461250" cy="463550"/>
          </a:xfrm>
        </p:spPr>
        <p:txBody>
          <a:bodyPr/>
          <a:lstStyle/>
          <a:p>
            <a:pPr eaLnBrk="1" hangingPunct="1"/>
            <a:r>
              <a:rPr lang="en-US" altLang="en-US" sz="2400" b="1" smtClean="0">
                <a:effectLst>
                  <a:outerShdw blurRad="38100" dist="38100" dir="2700000" algn="tl">
                    <a:srgbClr val="C0C0C0"/>
                  </a:outerShdw>
                </a:effectLst>
                <a:ea typeface="ＭＳ Ｐゴシック" pitchFamily="34" charset="-128"/>
              </a:rPr>
              <a:t>Orientation and Location Tolerances (con’t)</a:t>
            </a:r>
          </a:p>
        </p:txBody>
      </p:sp>
      <p:sp>
        <p:nvSpPr>
          <p:cNvPr id="86019" name="Rectangle 3"/>
          <p:cNvSpPr>
            <a:spLocks noGrp="1" noChangeArrowheads="1"/>
          </p:cNvSpPr>
          <p:nvPr>
            <p:ph type="body" sz="half" idx="1"/>
          </p:nvPr>
        </p:nvSpPr>
        <p:spPr>
          <a:xfrm>
            <a:off x="1290638" y="874713"/>
            <a:ext cx="4670425" cy="5005387"/>
          </a:xfrm>
        </p:spPr>
        <p:txBody>
          <a:bodyPr/>
          <a:lstStyle/>
          <a:p>
            <a:pPr eaLnBrk="1" hangingPunct="1">
              <a:buFont typeface="Wingdings" pitchFamily="2" charset="2"/>
              <a:buNone/>
            </a:pPr>
            <a:r>
              <a:rPr lang="en-US" altLang="en-US" sz="2800" smtClean="0">
                <a:effectLst>
                  <a:outerShdw blurRad="38100" dist="38100" dir="2700000" algn="tl">
                    <a:srgbClr val="C0C0C0"/>
                  </a:outerShdw>
                </a:effectLst>
                <a:ea typeface="ＭＳ Ｐゴシック" pitchFamily="34" charset="-128"/>
              </a:rPr>
              <a:t>	</a:t>
            </a:r>
            <a:r>
              <a:rPr lang="en-US" altLang="en-US" sz="2000" smtClean="0">
                <a:effectLst>
                  <a:outerShdw blurRad="38100" dist="38100" dir="2700000" algn="tl">
                    <a:srgbClr val="C0C0C0"/>
                  </a:outerShdw>
                </a:effectLst>
                <a:ea typeface="ＭＳ Ｐゴシック" pitchFamily="34" charset="-128"/>
              </a:rPr>
              <a:t>- </a:t>
            </a:r>
            <a:r>
              <a:rPr lang="en-US" altLang="en-US" sz="2000" smtClean="0">
                <a:solidFill>
                  <a:srgbClr val="009900"/>
                </a:solidFill>
                <a:effectLst>
                  <a:outerShdw blurRad="38100" dist="38100" dir="2700000" algn="tl">
                    <a:srgbClr val="C0C0C0"/>
                  </a:outerShdw>
                </a:effectLst>
                <a:ea typeface="ＭＳ Ｐゴシック" pitchFamily="34" charset="-128"/>
              </a:rPr>
              <a:t>Symmetry</a:t>
            </a:r>
            <a:r>
              <a:rPr lang="en-US" altLang="en-US" sz="2000" smtClean="0">
                <a:effectLst>
                  <a:outerShdw blurRad="38100" dist="38100" dir="2700000" algn="tl">
                    <a:srgbClr val="C0C0C0"/>
                  </a:outerShdw>
                </a:effectLst>
                <a:ea typeface="ＭＳ Ｐゴシック" pitchFamily="34" charset="-128"/>
              </a:rPr>
              <a:t> is much like concentricity.</a:t>
            </a:r>
          </a:p>
          <a:p>
            <a:pPr eaLnBrk="1" hangingPunct="1">
              <a:buFont typeface="Wingdings" pitchFamily="2" charset="2"/>
              <a:buNone/>
            </a:pPr>
            <a:r>
              <a:rPr lang="en-US" altLang="en-US" sz="2000" smtClean="0">
                <a:effectLst>
                  <a:outerShdw blurRad="38100" dist="38100" dir="2700000" algn="tl">
                    <a:srgbClr val="C0C0C0"/>
                  </a:outerShdw>
                </a:effectLst>
                <a:ea typeface="ＭＳ Ｐゴシック" pitchFamily="34" charset="-128"/>
              </a:rPr>
              <a:t>		* Difference is that it controls rectangular features and involves two imaginary flat planes, much like parallelism.</a:t>
            </a:r>
          </a:p>
          <a:p>
            <a:pPr eaLnBrk="1" hangingPunct="1">
              <a:buFont typeface="Wingdings" pitchFamily="2" charset="2"/>
              <a:buNone/>
            </a:pPr>
            <a:endParaRPr lang="en-US" altLang="en-US" sz="2000" smtClean="0">
              <a:effectLst>
                <a:outerShdw blurRad="38100" dist="38100" dir="2700000" algn="tl">
                  <a:srgbClr val="C0C0C0"/>
                </a:outerShdw>
              </a:effectLst>
              <a:ea typeface="ＭＳ Ｐゴシック" pitchFamily="34" charset="-128"/>
            </a:endParaRPr>
          </a:p>
          <a:p>
            <a:pPr eaLnBrk="1" hangingPunct="1">
              <a:buFont typeface="Wingdings" pitchFamily="2" charset="2"/>
              <a:buNone/>
            </a:pPr>
            <a:endParaRPr lang="en-US" altLang="en-US" sz="2000" smtClean="0">
              <a:effectLst>
                <a:outerShdw blurRad="38100" dist="38100" dir="2700000" algn="tl">
                  <a:srgbClr val="C0C0C0"/>
                </a:outerShdw>
              </a:effectLst>
              <a:ea typeface="ＭＳ Ｐゴシック" pitchFamily="34" charset="-128"/>
            </a:endParaRPr>
          </a:p>
          <a:p>
            <a:pPr eaLnBrk="1" hangingPunct="1">
              <a:buFont typeface="Wingdings" pitchFamily="2" charset="2"/>
              <a:buNone/>
            </a:pPr>
            <a:r>
              <a:rPr lang="en-US" altLang="en-US" sz="2000" smtClean="0">
                <a:effectLst>
                  <a:outerShdw blurRad="38100" dist="38100" dir="2700000" algn="tl">
                    <a:srgbClr val="C0C0C0"/>
                  </a:outerShdw>
                </a:effectLst>
                <a:ea typeface="ＭＳ Ｐゴシック" pitchFamily="34" charset="-128"/>
              </a:rPr>
              <a:t>		* Both symmetry and concentricity are difficult to measure and increase costs of inspection.</a:t>
            </a:r>
          </a:p>
          <a:p>
            <a:pPr eaLnBrk="1" hangingPunct="1">
              <a:buFont typeface="Wingdings" pitchFamily="2" charset="2"/>
              <a:buNone/>
            </a:pPr>
            <a:r>
              <a:rPr lang="en-US" altLang="en-US" sz="2000" smtClean="0">
                <a:effectLst>
                  <a:outerShdw blurRad="38100" dist="38100" dir="2700000" algn="tl">
                    <a:srgbClr val="C0C0C0"/>
                  </a:outerShdw>
                </a:effectLst>
                <a:ea typeface="ＭＳ Ｐゴシック" pitchFamily="34" charset="-128"/>
              </a:rPr>
              <a:t>		* When a certain characteristic, such as balance, is important, these tolerances are very effective.</a:t>
            </a:r>
          </a:p>
        </p:txBody>
      </p:sp>
      <p:sp>
        <p:nvSpPr>
          <p:cNvPr id="166916" name="Rectangle 5"/>
          <p:cNvSpPr>
            <a:spLocks noChangeArrowheads="1"/>
          </p:cNvSpPr>
          <p:nvPr/>
        </p:nvSpPr>
        <p:spPr bwMode="auto">
          <a:xfrm>
            <a:off x="1174750" y="655638"/>
            <a:ext cx="6662738"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66917" name="Picture 6" descr="gdt2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45175" y="2181225"/>
            <a:ext cx="2595563" cy="3028950"/>
          </a:xfr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800" decel="100000"/>
                                        <p:tgtEl>
                                          <p:spTgt spid="86020"/>
                                        </p:tgtEl>
                                      </p:cBhvr>
                                    </p:animEffect>
                                    <p:anim calcmode="lin" valueType="num">
                                      <p:cBhvr>
                                        <p:cTn id="8" dur="800" decel="100000" fill="hold"/>
                                        <p:tgtEl>
                                          <p:spTgt spid="86020"/>
                                        </p:tgtEl>
                                        <p:attrNameLst>
                                          <p:attrName>style.rotation</p:attrName>
                                        </p:attrNameLst>
                                      </p:cBhvr>
                                      <p:tavLst>
                                        <p:tav tm="0">
                                          <p:val>
                                            <p:fltVal val="-90"/>
                                          </p:val>
                                        </p:tav>
                                        <p:tav tm="100000">
                                          <p:val>
                                            <p:fltVal val="0"/>
                                          </p:val>
                                        </p:tav>
                                      </p:tavLst>
                                    </p:anim>
                                    <p:anim calcmode="lin" valueType="num">
                                      <p:cBhvr>
                                        <p:cTn id="9" dur="800" decel="100000" fill="hold"/>
                                        <p:tgtEl>
                                          <p:spTgt spid="86020"/>
                                        </p:tgtEl>
                                        <p:attrNameLst>
                                          <p:attrName>ppt_x</p:attrName>
                                        </p:attrNameLst>
                                      </p:cBhvr>
                                      <p:tavLst>
                                        <p:tav tm="0">
                                          <p:val>
                                            <p:strVal val="#ppt_x+0.4"/>
                                          </p:val>
                                        </p:tav>
                                        <p:tav tm="100000">
                                          <p:val>
                                            <p:strVal val="#ppt_x-0.05"/>
                                          </p:val>
                                        </p:tav>
                                      </p:tavLst>
                                    </p:anim>
                                    <p:anim calcmode="lin" valueType="num">
                                      <p:cBhvr>
                                        <p:cTn id="10" dur="800" decel="100000" fill="hold"/>
                                        <p:tgtEl>
                                          <p:spTgt spid="860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60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602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6019">
                                            <p:txEl>
                                              <p:pRg st="0" end="0"/>
                                            </p:txEl>
                                          </p:spTgt>
                                        </p:tgtEl>
                                        <p:attrNameLst>
                                          <p:attrName>style.visibility</p:attrName>
                                        </p:attrNameLst>
                                      </p:cBhvr>
                                      <p:to>
                                        <p:strVal val="visible"/>
                                      </p:to>
                                    </p:set>
                                    <p:animEffect transition="in" filter="fade">
                                      <p:cBhvr>
                                        <p:cTn id="17" dur="1000"/>
                                        <p:tgtEl>
                                          <p:spTgt spid="86019">
                                            <p:txEl>
                                              <p:pRg st="0" end="0"/>
                                            </p:txEl>
                                          </p:spTgt>
                                        </p:tgtEl>
                                      </p:cBhvr>
                                    </p:animEffect>
                                    <p:anim calcmode="lin" valueType="num">
                                      <p:cBhvr>
                                        <p:cTn id="18" dur="1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60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6019">
                                            <p:txEl>
                                              <p:pRg st="1" end="1"/>
                                            </p:txEl>
                                          </p:spTgt>
                                        </p:tgtEl>
                                        <p:attrNameLst>
                                          <p:attrName>style.visibility</p:attrName>
                                        </p:attrNameLst>
                                      </p:cBhvr>
                                      <p:to>
                                        <p:strVal val="visible"/>
                                      </p:to>
                                    </p:set>
                                    <p:animEffect transition="in" filter="fade">
                                      <p:cBhvr>
                                        <p:cTn id="24" dur="1000"/>
                                        <p:tgtEl>
                                          <p:spTgt spid="86019">
                                            <p:txEl>
                                              <p:pRg st="1" end="1"/>
                                            </p:txEl>
                                          </p:spTgt>
                                        </p:tgtEl>
                                      </p:cBhvr>
                                    </p:animEffect>
                                    <p:anim calcmode="lin" valueType="num">
                                      <p:cBhvr>
                                        <p:cTn id="25"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60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Effect transition="in" filter="fade">
                                      <p:cBhvr>
                                        <p:cTn id="31" dur="1000"/>
                                        <p:tgtEl>
                                          <p:spTgt spid="86019">
                                            <p:txEl>
                                              <p:pRg st="4" end="4"/>
                                            </p:txEl>
                                          </p:spTgt>
                                        </p:tgtEl>
                                      </p:cBhvr>
                                    </p:animEffect>
                                    <p:anim calcmode="lin" valueType="num">
                                      <p:cBhvr>
                                        <p:cTn id="32" dur="10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60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86019">
                                            <p:txEl>
                                              <p:pRg st="5" end="5"/>
                                            </p:txEl>
                                          </p:spTgt>
                                        </p:tgtEl>
                                        <p:attrNameLst>
                                          <p:attrName>style.visibility</p:attrName>
                                        </p:attrNameLst>
                                      </p:cBhvr>
                                      <p:to>
                                        <p:strVal val="visible"/>
                                      </p:to>
                                    </p:set>
                                    <p:animEffect transition="in" filter="fade">
                                      <p:cBhvr>
                                        <p:cTn id="38" dur="1000"/>
                                        <p:tgtEl>
                                          <p:spTgt spid="86019">
                                            <p:txEl>
                                              <p:pRg st="5" end="5"/>
                                            </p:txEl>
                                          </p:spTgt>
                                        </p:tgtEl>
                                      </p:cBhvr>
                                    </p:animEffect>
                                    <p:anim calcmode="lin" valueType="num">
                                      <p:cBhvr>
                                        <p:cTn id="39" dur="10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860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1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1377950" y="228600"/>
            <a:ext cx="7461250" cy="493713"/>
          </a:xfrm>
        </p:spPr>
        <p:txBody>
          <a:bodyPr/>
          <a:lstStyle/>
          <a:p>
            <a:pPr eaLnBrk="1" hangingPunct="1"/>
            <a:r>
              <a:rPr lang="en-US" altLang="en-US" sz="2400" b="1" smtClean="0">
                <a:effectLst>
                  <a:outerShdw blurRad="38100" dist="38100" dir="2700000" algn="tl">
                    <a:srgbClr val="C0C0C0"/>
                  </a:outerShdw>
                </a:effectLst>
                <a:ea typeface="ＭＳ Ｐゴシック" pitchFamily="34" charset="-128"/>
              </a:rPr>
              <a:t>Orientation and Location Tolerances (con’t)</a:t>
            </a:r>
          </a:p>
        </p:txBody>
      </p:sp>
      <p:sp>
        <p:nvSpPr>
          <p:cNvPr id="88067" name="Rectangle 3"/>
          <p:cNvSpPr>
            <a:spLocks noGrp="1" noChangeArrowheads="1"/>
          </p:cNvSpPr>
          <p:nvPr>
            <p:ph type="body" sz="half" idx="1"/>
          </p:nvPr>
        </p:nvSpPr>
        <p:spPr>
          <a:xfrm>
            <a:off x="1290638" y="990600"/>
            <a:ext cx="4699000" cy="4916488"/>
          </a:xfrm>
        </p:spPr>
        <p:txBody>
          <a:bodyPr/>
          <a:lstStyle/>
          <a:p>
            <a:pPr eaLnBrk="1" hangingPunct="1">
              <a:lnSpc>
                <a:spcPct val="90000"/>
              </a:lnSpc>
            </a:pPr>
            <a:r>
              <a:rPr lang="en-US" altLang="en-US" sz="1800" b="1" smtClean="0">
                <a:solidFill>
                  <a:srgbClr val="CC00CC"/>
                </a:solidFill>
                <a:effectLst>
                  <a:outerShdw blurRad="38100" dist="38100" dir="2700000" algn="tl">
                    <a:srgbClr val="C0C0C0"/>
                  </a:outerShdw>
                </a:effectLst>
                <a:ea typeface="ＭＳ Ｐゴシック" pitchFamily="34" charset="-128"/>
              </a:rPr>
              <a:t>Circular</a:t>
            </a:r>
            <a:r>
              <a:rPr lang="en-US" altLang="en-US" sz="1800" b="1" smtClean="0">
                <a:effectLst>
                  <a:outerShdw blurRad="38100" dist="38100" dir="2700000" algn="tl">
                    <a:srgbClr val="C0C0C0"/>
                  </a:outerShdw>
                </a:effectLst>
                <a:ea typeface="ＭＳ Ｐゴシック" pitchFamily="34" charset="-128"/>
              </a:rPr>
              <a:t> and </a:t>
            </a:r>
            <a:r>
              <a:rPr lang="en-US" altLang="en-US" sz="1800" b="1" smtClean="0">
                <a:solidFill>
                  <a:srgbClr val="CC00CC"/>
                </a:solidFill>
                <a:effectLst>
                  <a:outerShdw blurRad="38100" dist="38100" dir="2700000" algn="tl">
                    <a:srgbClr val="C0C0C0"/>
                  </a:outerShdw>
                </a:effectLst>
                <a:ea typeface="ＭＳ Ｐゴシック" pitchFamily="34" charset="-128"/>
              </a:rPr>
              <a:t>Total Runout </a:t>
            </a:r>
            <a:r>
              <a:rPr lang="en-US" altLang="en-US" sz="1800" b="1" smtClean="0">
                <a:solidFill>
                  <a:srgbClr val="000000"/>
                </a:solidFill>
                <a:effectLst>
                  <a:outerShdw blurRad="38100" dist="38100" dir="2700000" algn="tl">
                    <a:srgbClr val="C0C0C0"/>
                  </a:outerShdw>
                </a:effectLst>
                <a:ea typeface="ＭＳ Ｐゴシック" pitchFamily="34" charset="-128"/>
              </a:rPr>
              <a:t>are three-dimensional and apply only to cylindrical parts.</a:t>
            </a:r>
          </a:p>
          <a:p>
            <a:pPr eaLnBrk="1" hangingPunct="1">
              <a:lnSpc>
                <a:spcPct val="90000"/>
              </a:lnSpc>
            </a:pPr>
            <a:r>
              <a:rPr lang="en-US" altLang="en-US" sz="1800" b="1" smtClean="0">
                <a:solidFill>
                  <a:srgbClr val="000000"/>
                </a:solidFill>
                <a:effectLst>
                  <a:outerShdw blurRad="38100" dist="38100" dir="2700000" algn="tl">
                    <a:srgbClr val="C0C0C0"/>
                  </a:outerShdw>
                </a:effectLst>
                <a:ea typeface="ＭＳ Ｐゴシック" pitchFamily="34" charset="-128"/>
              </a:rPr>
              <a:t>Both tolerances reference a cylindrical feature to a center datum-axis, and simultaneously control the location, form and orientation of the feature.</a:t>
            </a:r>
          </a:p>
          <a:p>
            <a:pPr eaLnBrk="1" hangingPunct="1">
              <a:lnSpc>
                <a:spcPct val="90000"/>
              </a:lnSpc>
            </a:pPr>
            <a:endParaRPr lang="en-US" altLang="en-US" sz="1800" b="1" smtClean="0">
              <a:solidFill>
                <a:srgbClr val="000000"/>
              </a:solidFill>
              <a:effectLst>
                <a:outerShdw blurRad="38100" dist="38100" dir="2700000" algn="tl">
                  <a:srgbClr val="C0C0C0"/>
                </a:outerShdw>
              </a:effectLst>
              <a:ea typeface="ＭＳ Ｐゴシック" pitchFamily="34" charset="-128"/>
            </a:endParaRPr>
          </a:p>
          <a:p>
            <a:pPr eaLnBrk="1" hangingPunct="1">
              <a:lnSpc>
                <a:spcPct val="90000"/>
              </a:lnSpc>
            </a:pPr>
            <a:r>
              <a:rPr lang="en-US" altLang="en-US" sz="1800" b="1" smtClean="0">
                <a:solidFill>
                  <a:srgbClr val="009900"/>
                </a:solidFill>
                <a:effectLst>
                  <a:outerShdw blurRad="38100" dist="38100" dir="2700000" algn="tl">
                    <a:srgbClr val="C0C0C0"/>
                  </a:outerShdw>
                </a:effectLst>
                <a:ea typeface="ＭＳ Ｐゴシック" pitchFamily="34" charset="-128"/>
              </a:rPr>
              <a:t>Circular runout</a:t>
            </a:r>
            <a:r>
              <a:rPr lang="en-US" altLang="en-US" sz="1800" b="1" smtClean="0">
                <a:solidFill>
                  <a:srgbClr val="000000"/>
                </a:solidFill>
                <a:effectLst>
                  <a:outerShdw blurRad="38100" dist="38100" dir="2700000" algn="tl">
                    <a:srgbClr val="C0C0C0"/>
                  </a:outerShdw>
                </a:effectLst>
                <a:ea typeface="ＭＳ Ｐゴシック" pitchFamily="34" charset="-128"/>
              </a:rPr>
              <a:t> can only be inspected when a part is rotated.</a:t>
            </a:r>
          </a:p>
          <a:p>
            <a:pPr eaLnBrk="1" hangingPunct="1">
              <a:lnSpc>
                <a:spcPct val="90000"/>
              </a:lnSpc>
              <a:buFont typeface="Wingdings" pitchFamily="2" charset="2"/>
              <a:buNone/>
            </a:pPr>
            <a:r>
              <a:rPr lang="en-US" altLang="en-US" sz="1800" b="1" smtClean="0">
                <a:solidFill>
                  <a:srgbClr val="000000"/>
                </a:solidFill>
                <a:effectLst>
                  <a:outerShdw blurRad="38100" dist="38100" dir="2700000" algn="tl">
                    <a:srgbClr val="C0C0C0"/>
                  </a:outerShdw>
                </a:effectLst>
                <a:ea typeface="ＭＳ Ｐゴシック" pitchFamily="34" charset="-128"/>
              </a:rPr>
              <a:t>	- Calibrated instrument is placed against the surface of the rotating part to detect the highest and lowest points.</a:t>
            </a:r>
          </a:p>
          <a:p>
            <a:pPr eaLnBrk="1" hangingPunct="1">
              <a:lnSpc>
                <a:spcPct val="90000"/>
              </a:lnSpc>
              <a:buFont typeface="Wingdings" pitchFamily="2" charset="2"/>
              <a:buNone/>
            </a:pPr>
            <a:r>
              <a:rPr lang="en-US" altLang="en-US" sz="1800" b="1" smtClean="0">
                <a:solidFill>
                  <a:srgbClr val="000000"/>
                </a:solidFill>
                <a:effectLst>
                  <a:outerShdw blurRad="38100" dist="38100" dir="2700000" algn="tl">
                    <a:srgbClr val="C0C0C0"/>
                  </a:outerShdw>
                </a:effectLst>
                <a:ea typeface="ＭＳ Ｐゴシック" pitchFamily="34" charset="-128"/>
              </a:rPr>
              <a:t>	- The surface must remain within two imaginary circles, having their centers located on the center axis.</a:t>
            </a:r>
          </a:p>
          <a:p>
            <a:pPr eaLnBrk="1" hangingPunct="1">
              <a:lnSpc>
                <a:spcPct val="90000"/>
              </a:lnSpc>
              <a:buFont typeface="Wingdings" pitchFamily="2" charset="2"/>
              <a:buNone/>
            </a:pPr>
            <a:endParaRPr lang="en-US" altLang="en-US" sz="1800" b="1" smtClean="0">
              <a:solidFill>
                <a:srgbClr val="000000"/>
              </a:solidFill>
              <a:effectLst>
                <a:outerShdw blurRad="38100" dist="38100" dir="2700000" algn="tl">
                  <a:srgbClr val="C0C0C0"/>
                </a:outerShdw>
              </a:effectLst>
              <a:ea typeface="ＭＳ Ｐゴシック" pitchFamily="34" charset="-128"/>
            </a:endParaRPr>
          </a:p>
        </p:txBody>
      </p:sp>
      <p:sp>
        <p:nvSpPr>
          <p:cNvPr id="167940" name="Rectangle 5"/>
          <p:cNvSpPr>
            <a:spLocks noChangeArrowheads="1"/>
          </p:cNvSpPr>
          <p:nvPr/>
        </p:nvSpPr>
        <p:spPr bwMode="auto">
          <a:xfrm>
            <a:off x="1174750" y="655638"/>
            <a:ext cx="6662738"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67941" name="Picture 6" descr="gdt2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18200" y="2136775"/>
            <a:ext cx="2624138" cy="3062288"/>
          </a:xfr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800" decel="100000"/>
                                        <p:tgtEl>
                                          <p:spTgt spid="88068"/>
                                        </p:tgtEl>
                                      </p:cBhvr>
                                    </p:animEffect>
                                    <p:anim calcmode="lin" valueType="num">
                                      <p:cBhvr>
                                        <p:cTn id="8" dur="800" decel="100000" fill="hold"/>
                                        <p:tgtEl>
                                          <p:spTgt spid="88068"/>
                                        </p:tgtEl>
                                        <p:attrNameLst>
                                          <p:attrName>style.rotation</p:attrName>
                                        </p:attrNameLst>
                                      </p:cBhvr>
                                      <p:tavLst>
                                        <p:tav tm="0">
                                          <p:val>
                                            <p:fltVal val="-90"/>
                                          </p:val>
                                        </p:tav>
                                        <p:tav tm="100000">
                                          <p:val>
                                            <p:fltVal val="0"/>
                                          </p:val>
                                        </p:tav>
                                      </p:tavLst>
                                    </p:anim>
                                    <p:anim calcmode="lin" valueType="num">
                                      <p:cBhvr>
                                        <p:cTn id="9" dur="800" decel="100000" fill="hold"/>
                                        <p:tgtEl>
                                          <p:spTgt spid="88068"/>
                                        </p:tgtEl>
                                        <p:attrNameLst>
                                          <p:attrName>ppt_x</p:attrName>
                                        </p:attrNameLst>
                                      </p:cBhvr>
                                      <p:tavLst>
                                        <p:tav tm="0">
                                          <p:val>
                                            <p:strVal val="#ppt_x+0.4"/>
                                          </p:val>
                                        </p:tav>
                                        <p:tav tm="100000">
                                          <p:val>
                                            <p:strVal val="#ppt_x-0.05"/>
                                          </p:val>
                                        </p:tav>
                                      </p:tavLst>
                                    </p:anim>
                                    <p:anim calcmode="lin" valueType="num">
                                      <p:cBhvr>
                                        <p:cTn id="10" dur="800" decel="100000" fill="hold"/>
                                        <p:tgtEl>
                                          <p:spTgt spid="880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80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806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8067">
                                            <p:txEl>
                                              <p:pRg st="0" end="0"/>
                                            </p:txEl>
                                          </p:spTgt>
                                        </p:tgtEl>
                                        <p:attrNameLst>
                                          <p:attrName>style.visibility</p:attrName>
                                        </p:attrNameLst>
                                      </p:cBhvr>
                                      <p:to>
                                        <p:strVal val="visible"/>
                                      </p:to>
                                    </p:set>
                                    <p:animEffect transition="in" filter="fade">
                                      <p:cBhvr>
                                        <p:cTn id="17" dur="1000"/>
                                        <p:tgtEl>
                                          <p:spTgt spid="88067">
                                            <p:txEl>
                                              <p:pRg st="0" end="0"/>
                                            </p:txEl>
                                          </p:spTgt>
                                        </p:tgtEl>
                                      </p:cBhvr>
                                    </p:animEffect>
                                    <p:anim calcmode="lin" valueType="num">
                                      <p:cBhvr>
                                        <p:cTn id="18" dur="10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80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8067">
                                            <p:txEl>
                                              <p:pRg st="1" end="1"/>
                                            </p:txEl>
                                          </p:spTgt>
                                        </p:tgtEl>
                                        <p:attrNameLst>
                                          <p:attrName>style.visibility</p:attrName>
                                        </p:attrNameLst>
                                      </p:cBhvr>
                                      <p:to>
                                        <p:strVal val="visible"/>
                                      </p:to>
                                    </p:set>
                                    <p:animEffect transition="in" filter="fade">
                                      <p:cBhvr>
                                        <p:cTn id="24" dur="1000"/>
                                        <p:tgtEl>
                                          <p:spTgt spid="88067">
                                            <p:txEl>
                                              <p:pRg st="1" end="1"/>
                                            </p:txEl>
                                          </p:spTgt>
                                        </p:tgtEl>
                                      </p:cBhvr>
                                    </p:animEffect>
                                    <p:anim calcmode="lin" valueType="num">
                                      <p:cBhvr>
                                        <p:cTn id="25" dur="10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80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8067">
                                            <p:txEl>
                                              <p:pRg st="3" end="3"/>
                                            </p:txEl>
                                          </p:spTgt>
                                        </p:tgtEl>
                                        <p:attrNameLst>
                                          <p:attrName>style.visibility</p:attrName>
                                        </p:attrNameLst>
                                      </p:cBhvr>
                                      <p:to>
                                        <p:strVal val="visible"/>
                                      </p:to>
                                    </p:set>
                                    <p:animEffect transition="in" filter="fade">
                                      <p:cBhvr>
                                        <p:cTn id="31" dur="1000"/>
                                        <p:tgtEl>
                                          <p:spTgt spid="88067">
                                            <p:txEl>
                                              <p:pRg st="3" end="3"/>
                                            </p:txEl>
                                          </p:spTgt>
                                        </p:tgtEl>
                                      </p:cBhvr>
                                    </p:animEffect>
                                    <p:anim calcmode="lin" valueType="num">
                                      <p:cBhvr>
                                        <p:cTn id="32" dur="10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880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88067">
                                            <p:txEl>
                                              <p:pRg st="4" end="4"/>
                                            </p:txEl>
                                          </p:spTgt>
                                        </p:tgtEl>
                                        <p:attrNameLst>
                                          <p:attrName>style.visibility</p:attrName>
                                        </p:attrNameLst>
                                      </p:cBhvr>
                                      <p:to>
                                        <p:strVal val="visible"/>
                                      </p:to>
                                    </p:set>
                                    <p:animEffect transition="in" filter="fade">
                                      <p:cBhvr>
                                        <p:cTn id="38" dur="1000"/>
                                        <p:tgtEl>
                                          <p:spTgt spid="88067">
                                            <p:txEl>
                                              <p:pRg st="4" end="4"/>
                                            </p:txEl>
                                          </p:spTgt>
                                        </p:tgtEl>
                                      </p:cBhvr>
                                    </p:animEffect>
                                    <p:anim calcmode="lin" valueType="num">
                                      <p:cBhvr>
                                        <p:cTn id="39" dur="10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880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88067">
                                            <p:txEl>
                                              <p:pRg st="5" end="5"/>
                                            </p:txEl>
                                          </p:spTgt>
                                        </p:tgtEl>
                                        <p:attrNameLst>
                                          <p:attrName>style.visibility</p:attrName>
                                        </p:attrNameLst>
                                      </p:cBhvr>
                                      <p:to>
                                        <p:strVal val="visible"/>
                                      </p:to>
                                    </p:set>
                                    <p:animEffect transition="in" filter="fade">
                                      <p:cBhvr>
                                        <p:cTn id="45" dur="1000"/>
                                        <p:tgtEl>
                                          <p:spTgt spid="88067">
                                            <p:txEl>
                                              <p:pRg st="5" end="5"/>
                                            </p:txEl>
                                          </p:spTgt>
                                        </p:tgtEl>
                                      </p:cBhvr>
                                    </p:animEffect>
                                    <p:anim calcmode="lin" valueType="num">
                                      <p:cBhvr>
                                        <p:cTn id="46" dur="10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8806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6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1377950" y="228600"/>
            <a:ext cx="7461250" cy="463550"/>
          </a:xfrm>
        </p:spPr>
        <p:txBody>
          <a:bodyPr/>
          <a:lstStyle/>
          <a:p>
            <a:pPr eaLnBrk="1" hangingPunct="1"/>
            <a:r>
              <a:rPr lang="en-US" altLang="en-US" sz="2400" b="1" smtClean="0">
                <a:effectLst>
                  <a:outerShdw blurRad="38100" dist="38100" dir="2700000" algn="tl">
                    <a:srgbClr val="C0C0C0"/>
                  </a:outerShdw>
                </a:effectLst>
                <a:ea typeface="ＭＳ Ｐゴシック" pitchFamily="34" charset="-128"/>
              </a:rPr>
              <a:t>Orientation and Location Tolerances (con’t)</a:t>
            </a:r>
          </a:p>
        </p:txBody>
      </p:sp>
      <p:sp>
        <p:nvSpPr>
          <p:cNvPr id="90115" name="Rectangle 3"/>
          <p:cNvSpPr>
            <a:spLocks noGrp="1" noChangeArrowheads="1"/>
          </p:cNvSpPr>
          <p:nvPr>
            <p:ph type="body" sz="half" idx="1"/>
          </p:nvPr>
        </p:nvSpPr>
        <p:spPr>
          <a:xfrm>
            <a:off x="1189038" y="773113"/>
            <a:ext cx="4568825" cy="4959350"/>
          </a:xfrm>
        </p:spPr>
        <p:txBody>
          <a:bodyPr/>
          <a:lstStyle/>
          <a:p>
            <a:pPr eaLnBrk="1" hangingPunct="1"/>
            <a:r>
              <a:rPr lang="en-US" altLang="en-US" sz="1800" b="1" smtClean="0">
                <a:solidFill>
                  <a:srgbClr val="009900"/>
                </a:solidFill>
                <a:effectLst>
                  <a:outerShdw blurRad="38100" dist="38100" dir="2700000" algn="tl">
                    <a:srgbClr val="C0C0C0"/>
                  </a:outerShdw>
                </a:effectLst>
                <a:ea typeface="ＭＳ Ｐゴシック" pitchFamily="34" charset="-128"/>
              </a:rPr>
              <a:t>Total Runout</a:t>
            </a:r>
            <a:r>
              <a:rPr lang="en-US" altLang="en-US" sz="1800" b="1" smtClean="0">
                <a:effectLst>
                  <a:outerShdw blurRad="38100" dist="38100" dir="2700000" algn="tl">
                    <a:srgbClr val="C0C0C0"/>
                  </a:outerShdw>
                </a:effectLst>
                <a:ea typeface="ＭＳ Ｐゴシック" pitchFamily="34" charset="-128"/>
              </a:rPr>
              <a:t> is similar to circular runout except that it involves tolerance control along the entire length of, and between, two imaginary cylinders, not just at cross sections.</a:t>
            </a:r>
          </a:p>
          <a:p>
            <a:pPr eaLnBrk="1" hangingPunct="1">
              <a:buFont typeface="Wingdings" pitchFamily="2" charset="2"/>
              <a:buNone/>
            </a:pPr>
            <a:r>
              <a:rPr lang="en-US" altLang="en-US" sz="1800" b="1" smtClean="0">
                <a:effectLst>
                  <a:outerShdw blurRad="38100" dist="38100" dir="2700000" algn="tl">
                    <a:srgbClr val="C0C0C0"/>
                  </a:outerShdw>
                </a:effectLst>
                <a:ea typeface="ＭＳ Ｐゴシック" pitchFamily="34" charset="-128"/>
              </a:rPr>
              <a:t>	</a:t>
            </a:r>
          </a:p>
          <a:p>
            <a:pPr eaLnBrk="1" hangingPunct="1">
              <a:buFont typeface="Wingdings" pitchFamily="2" charset="2"/>
              <a:buNone/>
            </a:pPr>
            <a:r>
              <a:rPr lang="en-US" altLang="en-US" sz="1800" b="1" smtClean="0">
                <a:effectLst>
                  <a:outerShdw blurRad="38100" dist="38100" dir="2700000" algn="tl">
                    <a:srgbClr val="C0C0C0"/>
                  </a:outerShdw>
                </a:effectLst>
                <a:ea typeface="ＭＳ Ｐゴシック" pitchFamily="34" charset="-128"/>
              </a:rPr>
              <a:t>	- By default, parts that meet total runout tolerance automatically satisfy all of the circular runout tolerances.</a:t>
            </a:r>
          </a:p>
          <a:p>
            <a:pPr eaLnBrk="1" hangingPunct="1">
              <a:buFont typeface="Wingdings" pitchFamily="2" charset="2"/>
              <a:buNone/>
            </a:pPr>
            <a:endParaRPr lang="en-US" altLang="en-US" sz="1800" b="1" smtClean="0">
              <a:effectLst>
                <a:outerShdw blurRad="38100" dist="38100" dir="2700000" algn="tl">
                  <a:srgbClr val="C0C0C0"/>
                </a:outerShdw>
              </a:effectLst>
              <a:ea typeface="ＭＳ Ｐゴシック" pitchFamily="34" charset="-128"/>
            </a:endParaRPr>
          </a:p>
          <a:p>
            <a:pPr eaLnBrk="1" hangingPunct="1">
              <a:buFont typeface="Wingdings" pitchFamily="2" charset="2"/>
              <a:buNone/>
            </a:pPr>
            <a:r>
              <a:rPr lang="en-US" altLang="en-US" sz="1800" b="1" smtClean="0">
                <a:effectLst>
                  <a:outerShdw blurRad="38100" dist="38100" dir="2700000" algn="tl">
                    <a:srgbClr val="C0C0C0"/>
                  </a:outerShdw>
                </a:effectLst>
                <a:ea typeface="ＭＳ Ｐゴシック" pitchFamily="34" charset="-128"/>
              </a:rPr>
              <a:t>	- Runout tolerances, especially total runout, are very demanding and present costly barriers to manufacturing and inspection.</a:t>
            </a:r>
          </a:p>
          <a:p>
            <a:pPr eaLnBrk="1" hangingPunct="1">
              <a:buFont typeface="Wingdings" pitchFamily="2" charset="2"/>
              <a:buNone/>
            </a:pPr>
            <a:endParaRPr lang="en-US" altLang="en-US" sz="1800" b="1" smtClean="0">
              <a:effectLst>
                <a:outerShdw blurRad="38100" dist="38100" dir="2700000" algn="tl">
                  <a:srgbClr val="C0C0C0"/>
                </a:outerShdw>
              </a:effectLst>
              <a:ea typeface="ＭＳ Ｐゴシック" pitchFamily="34" charset="-128"/>
            </a:endParaRPr>
          </a:p>
        </p:txBody>
      </p:sp>
      <p:sp>
        <p:nvSpPr>
          <p:cNvPr id="168964" name="Rectangle 5"/>
          <p:cNvSpPr>
            <a:spLocks noChangeArrowheads="1"/>
          </p:cNvSpPr>
          <p:nvPr/>
        </p:nvSpPr>
        <p:spPr bwMode="auto">
          <a:xfrm>
            <a:off x="1174750" y="655638"/>
            <a:ext cx="6662738" cy="889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68965" name="Picture 6" descr="gdt2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3238" y="2181225"/>
            <a:ext cx="2857500" cy="3333750"/>
          </a:xfr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800" decel="100000"/>
                                        <p:tgtEl>
                                          <p:spTgt spid="90116"/>
                                        </p:tgtEl>
                                      </p:cBhvr>
                                    </p:animEffect>
                                    <p:anim calcmode="lin" valueType="num">
                                      <p:cBhvr>
                                        <p:cTn id="8" dur="800" decel="100000" fill="hold"/>
                                        <p:tgtEl>
                                          <p:spTgt spid="90116"/>
                                        </p:tgtEl>
                                        <p:attrNameLst>
                                          <p:attrName>style.rotation</p:attrName>
                                        </p:attrNameLst>
                                      </p:cBhvr>
                                      <p:tavLst>
                                        <p:tav tm="0">
                                          <p:val>
                                            <p:fltVal val="-90"/>
                                          </p:val>
                                        </p:tav>
                                        <p:tav tm="100000">
                                          <p:val>
                                            <p:fltVal val="0"/>
                                          </p:val>
                                        </p:tav>
                                      </p:tavLst>
                                    </p:anim>
                                    <p:anim calcmode="lin" valueType="num">
                                      <p:cBhvr>
                                        <p:cTn id="9" dur="800" decel="100000" fill="hold"/>
                                        <p:tgtEl>
                                          <p:spTgt spid="90116"/>
                                        </p:tgtEl>
                                        <p:attrNameLst>
                                          <p:attrName>ppt_x</p:attrName>
                                        </p:attrNameLst>
                                      </p:cBhvr>
                                      <p:tavLst>
                                        <p:tav tm="0">
                                          <p:val>
                                            <p:strVal val="#ppt_x+0.4"/>
                                          </p:val>
                                        </p:tav>
                                        <p:tav tm="100000">
                                          <p:val>
                                            <p:strVal val="#ppt_x-0.05"/>
                                          </p:val>
                                        </p:tav>
                                      </p:tavLst>
                                    </p:anim>
                                    <p:anim calcmode="lin" valueType="num">
                                      <p:cBhvr>
                                        <p:cTn id="10" dur="800" decel="100000" fill="hold"/>
                                        <p:tgtEl>
                                          <p:spTgt spid="901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0115">
                                            <p:txEl>
                                              <p:pRg st="0" end="0"/>
                                            </p:txEl>
                                          </p:spTgt>
                                        </p:tgtEl>
                                        <p:attrNameLst>
                                          <p:attrName>style.visibility</p:attrName>
                                        </p:attrNameLst>
                                      </p:cBhvr>
                                      <p:to>
                                        <p:strVal val="visible"/>
                                      </p:to>
                                    </p:set>
                                    <p:animEffect transition="in" filter="fade">
                                      <p:cBhvr>
                                        <p:cTn id="17" dur="1000"/>
                                        <p:tgtEl>
                                          <p:spTgt spid="90115">
                                            <p:txEl>
                                              <p:pRg st="0" end="0"/>
                                            </p:txEl>
                                          </p:spTgt>
                                        </p:tgtEl>
                                      </p:cBhvr>
                                    </p:animEffect>
                                    <p:anim calcmode="lin" valueType="num">
                                      <p:cBhvr>
                                        <p:cTn id="18" dur="1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0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0115">
                                            <p:txEl>
                                              <p:pRg st="1" end="1"/>
                                            </p:txEl>
                                          </p:spTgt>
                                        </p:tgtEl>
                                        <p:attrNameLst>
                                          <p:attrName>style.visibility</p:attrName>
                                        </p:attrNameLst>
                                      </p:cBhvr>
                                      <p:to>
                                        <p:strVal val="visible"/>
                                      </p:to>
                                    </p:set>
                                    <p:animEffect transition="in" filter="fade">
                                      <p:cBhvr>
                                        <p:cTn id="24" dur="1000"/>
                                        <p:tgtEl>
                                          <p:spTgt spid="90115">
                                            <p:txEl>
                                              <p:pRg st="1" end="1"/>
                                            </p:txEl>
                                          </p:spTgt>
                                        </p:tgtEl>
                                      </p:cBhvr>
                                    </p:animEffect>
                                    <p:anim calcmode="lin" valueType="num">
                                      <p:cBhvr>
                                        <p:cTn id="25" dur="10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0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0115">
                                            <p:txEl>
                                              <p:pRg st="2" end="2"/>
                                            </p:txEl>
                                          </p:spTgt>
                                        </p:tgtEl>
                                        <p:attrNameLst>
                                          <p:attrName>style.visibility</p:attrName>
                                        </p:attrNameLst>
                                      </p:cBhvr>
                                      <p:to>
                                        <p:strVal val="visible"/>
                                      </p:to>
                                    </p:set>
                                    <p:animEffect transition="in" filter="fade">
                                      <p:cBhvr>
                                        <p:cTn id="31" dur="1000"/>
                                        <p:tgtEl>
                                          <p:spTgt spid="90115">
                                            <p:txEl>
                                              <p:pRg st="2" end="2"/>
                                            </p:txEl>
                                          </p:spTgt>
                                        </p:tgtEl>
                                      </p:cBhvr>
                                    </p:animEffect>
                                    <p:anim calcmode="lin" valueType="num">
                                      <p:cBhvr>
                                        <p:cTn id="32" dur="10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0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90115">
                                            <p:txEl>
                                              <p:pRg st="4" end="4"/>
                                            </p:txEl>
                                          </p:spTgt>
                                        </p:tgtEl>
                                        <p:attrNameLst>
                                          <p:attrName>style.visibility</p:attrName>
                                        </p:attrNameLst>
                                      </p:cBhvr>
                                      <p:to>
                                        <p:strVal val="visible"/>
                                      </p:to>
                                    </p:set>
                                    <p:animEffect transition="in" filter="fade">
                                      <p:cBhvr>
                                        <p:cTn id="38" dur="1000"/>
                                        <p:tgtEl>
                                          <p:spTgt spid="90115">
                                            <p:txEl>
                                              <p:pRg st="4" end="4"/>
                                            </p:txEl>
                                          </p:spTgt>
                                        </p:tgtEl>
                                      </p:cBhvr>
                                    </p:animEffect>
                                    <p:anim calcmode="lin" valueType="num">
                                      <p:cBhvr>
                                        <p:cTn id="39" dur="10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901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5"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AutoShape 2"/>
          <p:cNvSpPr>
            <a:spLocks noGrp="1" noChangeArrowheads="1"/>
          </p:cNvSpPr>
          <p:nvPr>
            <p:ph type="title"/>
          </p:nvPr>
        </p:nvSpPr>
        <p:spPr/>
        <p:txBody>
          <a:bodyPr/>
          <a:lstStyle/>
          <a:p>
            <a:pPr eaLnBrk="1" hangingPunct="1"/>
            <a:r>
              <a:rPr lang="en-US" altLang="en-US" sz="3200" smtClean="0">
                <a:solidFill>
                  <a:srgbClr val="FFFF00"/>
                </a:solidFill>
                <a:ea typeface="ＭＳ Ｐゴシック" pitchFamily="34" charset="-128"/>
              </a:rPr>
              <a:t>GENERAL RULES  OF  GD&amp;T</a:t>
            </a:r>
          </a:p>
        </p:txBody>
      </p:sp>
      <p:sp>
        <p:nvSpPr>
          <p:cNvPr id="114691" name="Rectangle 3"/>
          <p:cNvSpPr>
            <a:spLocks noGrp="1" noChangeArrowheads="1"/>
          </p:cNvSpPr>
          <p:nvPr>
            <p:ph type="body" idx="1"/>
          </p:nvPr>
        </p:nvSpPr>
        <p:spPr>
          <a:xfrm>
            <a:off x="401638" y="1606550"/>
            <a:ext cx="8129587" cy="4479925"/>
          </a:xfrm>
        </p:spPr>
        <p:txBody>
          <a:bodyPr/>
          <a:lstStyle/>
          <a:p>
            <a:pPr algn="just" eaLnBrk="1" hangingPunct="1">
              <a:buFont typeface="Wingdings" pitchFamily="2" charset="2"/>
              <a:buChar char="•"/>
            </a:pPr>
            <a:r>
              <a:rPr lang="en-US" altLang="en-US" sz="2400" b="1" smtClean="0">
                <a:ea typeface="ＭＳ Ｐゴシック" pitchFamily="34" charset="-128"/>
              </a:rPr>
              <a:t>Geometric dimensioning and tolerancing is based on certain fundamental rules.  Some of these follow from standard interpretation of the various characteristics, some govern specification, and some are General Rules applying across the entire system.</a:t>
            </a:r>
          </a:p>
          <a:p>
            <a:pPr algn="just" eaLnBrk="1" hangingPunct="1">
              <a:buFont typeface="Wingdings" pitchFamily="2" charset="2"/>
              <a:buChar char="•"/>
            </a:pPr>
            <a:r>
              <a:rPr lang="en-US" altLang="en-US" sz="1600" b="1" smtClean="0">
                <a:ea typeface="ＭＳ Ｐゴシック" pitchFamily="34" charset="-128"/>
              </a:rPr>
              <a:t>Rule #1 is the Taylor Principle, attributed to William Taylor who in 1905 obtained a patent on the full form “go-gage”.  It is referred to as Rule #1 or “Limits of Size” in the Y14.5M, 1994 standard.  The Taylor Principle is a very important concept that defines the size and form limits for an individual feature of size.  In the international community the Taylor Principle is often called the “envelope principle”.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1000"/>
                                        <p:tgtEl>
                                          <p:spTgt spid="114690"/>
                                        </p:tgtEl>
                                      </p:cBhvr>
                                    </p:animEffect>
                                    <p:anim calcmode="lin" valueType="num">
                                      <p:cBhvr>
                                        <p:cTn id="8" dur="1000" fill="hold"/>
                                        <p:tgtEl>
                                          <p:spTgt spid="114690"/>
                                        </p:tgtEl>
                                        <p:attrNameLst>
                                          <p:attrName>ppt_x</p:attrName>
                                        </p:attrNameLst>
                                      </p:cBhvr>
                                      <p:tavLst>
                                        <p:tav tm="0">
                                          <p:val>
                                            <p:strVal val="#ppt_x"/>
                                          </p:val>
                                        </p:tav>
                                        <p:tav tm="100000">
                                          <p:val>
                                            <p:strVal val="#ppt_x"/>
                                          </p:val>
                                        </p:tav>
                                      </p:tavLst>
                                    </p:anim>
                                    <p:anim calcmode="lin" valueType="num">
                                      <p:cBhvr>
                                        <p:cTn id="9" dur="898" decel="100000" fill="hold"/>
                                        <p:tgtEl>
                                          <p:spTgt spid="11469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469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4691">
                                            <p:txEl>
                                              <p:pRg st="0" end="0"/>
                                            </p:txEl>
                                          </p:spTgt>
                                        </p:tgtEl>
                                        <p:attrNameLst>
                                          <p:attrName>style.visibility</p:attrName>
                                        </p:attrNameLst>
                                      </p:cBhvr>
                                      <p:to>
                                        <p:strVal val="visible"/>
                                      </p:to>
                                    </p:set>
                                    <p:animEffect transition="in" filter="fade">
                                      <p:cBhvr>
                                        <p:cTn id="15" dur="1000"/>
                                        <p:tgtEl>
                                          <p:spTgt spid="114691">
                                            <p:txEl>
                                              <p:pRg st="0" end="0"/>
                                            </p:txEl>
                                          </p:spTgt>
                                        </p:tgtEl>
                                      </p:cBhvr>
                                    </p:animEffect>
                                    <p:anim calcmode="lin" valueType="num">
                                      <p:cBhvr>
                                        <p:cTn id="16" dur="10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1469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146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4691">
                                            <p:txEl>
                                              <p:pRg st="1" end="1"/>
                                            </p:txEl>
                                          </p:spTgt>
                                        </p:tgtEl>
                                        <p:attrNameLst>
                                          <p:attrName>style.visibility</p:attrName>
                                        </p:attrNameLst>
                                      </p:cBhvr>
                                      <p:to>
                                        <p:strVal val="visible"/>
                                      </p:to>
                                    </p:set>
                                    <p:animEffect transition="in" filter="fade">
                                      <p:cBhvr>
                                        <p:cTn id="23" dur="1000"/>
                                        <p:tgtEl>
                                          <p:spTgt spid="114691">
                                            <p:txEl>
                                              <p:pRg st="1" end="1"/>
                                            </p:txEl>
                                          </p:spTgt>
                                        </p:tgtEl>
                                      </p:cBhvr>
                                    </p:animEffect>
                                    <p:anim calcmode="lin" valueType="num">
                                      <p:cBhvr>
                                        <p:cTn id="24" dur="10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1469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1469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Grp="1" noChangeArrowheads="1"/>
          </p:cNvSpPr>
          <p:nvPr>
            <p:ph type="title"/>
          </p:nvPr>
        </p:nvSpPr>
        <p:spPr/>
        <p:txBody>
          <a:bodyPr/>
          <a:lstStyle/>
          <a:p>
            <a:pPr eaLnBrk="1" hangingPunct="1"/>
            <a:r>
              <a:rPr lang="en-US" altLang="en-US" sz="1800" smtClean="0">
                <a:solidFill>
                  <a:srgbClr val="FFFF00"/>
                </a:solidFill>
                <a:ea typeface="ＭＳ Ｐゴシック" pitchFamily="34" charset="-128"/>
              </a:rPr>
              <a:t>GENERAL RULES  OF  GD&amp;T (con’t)</a:t>
            </a:r>
          </a:p>
        </p:txBody>
      </p:sp>
      <p:sp>
        <p:nvSpPr>
          <p:cNvPr id="171011" name="Rectangle 3"/>
          <p:cNvSpPr>
            <a:spLocks noGrp="1" noChangeArrowheads="1"/>
          </p:cNvSpPr>
          <p:nvPr>
            <p:ph type="body" idx="1"/>
          </p:nvPr>
        </p:nvSpPr>
        <p:spPr>
          <a:xfrm>
            <a:off x="5254625" y="2058988"/>
            <a:ext cx="3889375" cy="4799012"/>
          </a:xfrm>
        </p:spPr>
        <p:txBody>
          <a:bodyPr/>
          <a:lstStyle/>
          <a:p>
            <a:pPr eaLnBrk="1" hangingPunct="1">
              <a:lnSpc>
                <a:spcPct val="90000"/>
              </a:lnSpc>
              <a:buClr>
                <a:schemeClr val="bg2"/>
              </a:buClr>
            </a:pPr>
            <a:r>
              <a:rPr lang="en-US" altLang="en-US" sz="2000" smtClean="0">
                <a:ea typeface="ＭＳ Ｐゴシック" pitchFamily="34" charset="-128"/>
              </a:rPr>
              <a:t>Variations in size are possible while still keeping within the perfect boundaries.  The limits of size define the “size” (outside measurements) as well as the “form” (shape) of a feature.  The feature may vary within the limits.  That is, it may be bent, tapered, or out of round, but if it is produced at its maximum material condition, the form must be perfect. </a:t>
            </a:r>
            <a:r>
              <a:rPr lang="en-US" altLang="en-US" sz="1200" smtClean="0">
                <a:ea typeface="ＭＳ Ｐゴシック" pitchFamily="34" charset="-128"/>
              </a:rPr>
              <a:t>(or, as close as possible) </a:t>
            </a:r>
          </a:p>
        </p:txBody>
      </p:sp>
      <p:pic>
        <p:nvPicPr>
          <p:cNvPr id="171012" name="Picture 4" descr="Limits of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798638"/>
            <a:ext cx="45339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AutoShape 2"/>
          <p:cNvSpPr>
            <a:spLocks noGrp="1" noChangeArrowheads="1"/>
          </p:cNvSpPr>
          <p:nvPr>
            <p:ph type="title"/>
          </p:nvPr>
        </p:nvSpPr>
        <p:spPr/>
        <p:txBody>
          <a:bodyPr/>
          <a:lstStyle/>
          <a:p>
            <a:pPr eaLnBrk="1" hangingPunct="1"/>
            <a:r>
              <a:rPr lang="en-US" altLang="en-US" sz="2000" smtClean="0">
                <a:solidFill>
                  <a:srgbClr val="FFFF00"/>
                </a:solidFill>
                <a:ea typeface="ＭＳ Ｐゴシック" pitchFamily="34" charset="-128"/>
              </a:rPr>
              <a:t>GENERAL RULES  OF  GD&amp;T (con’t)</a:t>
            </a:r>
          </a:p>
        </p:txBody>
      </p:sp>
      <p:sp>
        <p:nvSpPr>
          <p:cNvPr id="172035" name="Rectangle 3"/>
          <p:cNvSpPr>
            <a:spLocks noGrp="1" noChangeArrowheads="1"/>
          </p:cNvSpPr>
          <p:nvPr>
            <p:ph type="body" idx="1"/>
          </p:nvPr>
        </p:nvSpPr>
        <p:spPr/>
        <p:txBody>
          <a:bodyPr/>
          <a:lstStyle/>
          <a:p>
            <a:pPr marL="533400" indent="-533400" eaLnBrk="1" hangingPunct="1"/>
            <a:r>
              <a:rPr lang="en-US" altLang="en-US" b="1" smtClean="0">
                <a:ea typeface="ＭＳ Ｐゴシック" pitchFamily="34" charset="-128"/>
              </a:rPr>
              <a:t>Individual Feature of  Size:</a:t>
            </a:r>
            <a:endParaRPr lang="en-US" altLang="en-US" smtClean="0">
              <a:ea typeface="ＭＳ Ｐゴシック" pitchFamily="34" charset="-128"/>
            </a:endParaRPr>
          </a:p>
          <a:p>
            <a:pPr marL="914400" lvl="1" indent="-457200" eaLnBrk="1" hangingPunct="1"/>
            <a:r>
              <a:rPr lang="en-US" altLang="en-US" smtClean="0">
                <a:ea typeface="ＭＳ Ｐゴシック" pitchFamily="34" charset="-128"/>
              </a:rPr>
              <a:t>When only a tolerance of size is specified, the limits of size of an individual feature prescribe the extent to which variations in its geometric form as well as size are allowed.</a:t>
            </a:r>
            <a:endParaRPr lang="en-US" altLang="en-US" b="1" smtClean="0">
              <a:ea typeface="ＭＳ Ｐゴシック" pitchFamily="34" charset="-128"/>
            </a:endParaRPr>
          </a:p>
          <a:p>
            <a:pPr marL="533400" indent="-533400" eaLnBrk="1" hangingPunct="1"/>
            <a:r>
              <a:rPr lang="en-US" altLang="en-US" b="1" smtClean="0">
                <a:ea typeface="ＭＳ Ｐゴシック" pitchFamily="34" charset="-128"/>
              </a:rPr>
              <a:t>Variation of Size:</a:t>
            </a:r>
            <a:endParaRPr lang="en-US" altLang="en-US" smtClean="0">
              <a:ea typeface="ＭＳ Ｐゴシック" pitchFamily="34" charset="-128"/>
            </a:endParaRPr>
          </a:p>
          <a:p>
            <a:pPr marL="914400" lvl="1" indent="-457200" eaLnBrk="1" hangingPunct="1"/>
            <a:r>
              <a:rPr lang="en-US" altLang="en-US" smtClean="0">
                <a:ea typeface="ＭＳ Ｐゴシック" pitchFamily="34" charset="-128"/>
              </a:rPr>
              <a:t>The actual size of an individual feature at any cross section shall be within the specified tolerance size.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AutoShape 2"/>
          <p:cNvSpPr>
            <a:spLocks noGrp="1" noChangeArrowheads="1"/>
          </p:cNvSpPr>
          <p:nvPr>
            <p:ph type="title"/>
          </p:nvPr>
        </p:nvSpPr>
        <p:spPr>
          <a:xfrm>
            <a:off x="747713" y="587375"/>
            <a:ext cx="7924800" cy="592138"/>
          </a:xfrm>
        </p:spPr>
        <p:txBody>
          <a:bodyPr/>
          <a:lstStyle/>
          <a:p>
            <a:pPr eaLnBrk="1" hangingPunct="1"/>
            <a:r>
              <a:rPr lang="en-US" altLang="en-US" sz="2000" smtClean="0">
                <a:solidFill>
                  <a:srgbClr val="FFFF00"/>
                </a:solidFill>
                <a:ea typeface="ＭＳ Ｐゴシック" pitchFamily="34" charset="-128"/>
              </a:rPr>
              <a:t>GENERAL RULES  OF  GD&amp;T (con’t)</a:t>
            </a:r>
          </a:p>
        </p:txBody>
      </p:sp>
      <p:sp>
        <p:nvSpPr>
          <p:cNvPr id="173059" name="Rectangle 3"/>
          <p:cNvSpPr>
            <a:spLocks noGrp="1" noChangeArrowheads="1"/>
          </p:cNvSpPr>
          <p:nvPr>
            <p:ph type="body" idx="1"/>
          </p:nvPr>
        </p:nvSpPr>
        <p:spPr>
          <a:xfrm>
            <a:off x="823913" y="1606550"/>
            <a:ext cx="8113712" cy="5251450"/>
          </a:xfrm>
        </p:spPr>
        <p:txBody>
          <a:bodyPr/>
          <a:lstStyle/>
          <a:p>
            <a:pPr marL="533400" indent="-533400" eaLnBrk="1" hangingPunct="1">
              <a:lnSpc>
                <a:spcPct val="80000"/>
              </a:lnSpc>
            </a:pPr>
            <a:r>
              <a:rPr lang="en-US" altLang="en-US" sz="2400" b="1" smtClean="0">
                <a:ea typeface="ＭＳ Ｐゴシック" pitchFamily="34" charset="-128"/>
              </a:rPr>
              <a:t>Variation of Form:</a:t>
            </a:r>
            <a:endParaRPr lang="en-US" altLang="en-US" sz="2400" smtClean="0">
              <a:ea typeface="ＭＳ Ｐゴシック" pitchFamily="34" charset="-128"/>
            </a:endParaRPr>
          </a:p>
          <a:p>
            <a:pPr marL="533400" indent="-533400" eaLnBrk="1" hangingPunct="1">
              <a:lnSpc>
                <a:spcPct val="80000"/>
              </a:lnSpc>
              <a:buFont typeface="Wingdings" pitchFamily="2" charset="2"/>
              <a:buNone/>
            </a:pPr>
            <a:r>
              <a:rPr lang="en-US" altLang="en-US" sz="2400" smtClean="0">
                <a:ea typeface="ＭＳ Ｐゴシック" pitchFamily="34" charset="-128"/>
              </a:rPr>
              <a:t>      The form of an individual feature is controlled by its limits of size to the extent prescribed in the following paragraph and illustration.</a:t>
            </a:r>
          </a:p>
          <a:p>
            <a:pPr marL="914400" lvl="1" indent="-457200" eaLnBrk="1" hangingPunct="1">
              <a:lnSpc>
                <a:spcPct val="80000"/>
              </a:lnSpc>
            </a:pPr>
            <a:r>
              <a:rPr lang="en-US" altLang="en-US" sz="1800" b="1" smtClean="0">
                <a:ea typeface="ＭＳ Ｐゴシック" pitchFamily="34" charset="-128"/>
              </a:rPr>
              <a:t>The surface or surfaces of a feature shall not extend beyond a boundary (envelope) of perfect form at Maximum Material Condition (MMC).  This boundary is the true geometric form represented by the drawing.  No variation is permitted if the feature is produced at its MMC limit of size.  </a:t>
            </a:r>
            <a:r>
              <a:rPr lang="en-US" altLang="en-US" sz="1600" b="1" smtClean="0">
                <a:ea typeface="ＭＳ Ｐゴシック" pitchFamily="34" charset="-128"/>
              </a:rPr>
              <a:t>(</a:t>
            </a:r>
            <a:r>
              <a:rPr lang="en-US" altLang="en-US" sz="1600" b="1" u="sng" smtClean="0">
                <a:ea typeface="ＭＳ Ｐゴシック" pitchFamily="34" charset="-128"/>
              </a:rPr>
              <a:t>Plain English</a:t>
            </a:r>
            <a:r>
              <a:rPr lang="en-US" altLang="en-US" sz="1600" b="1" smtClean="0">
                <a:ea typeface="ＭＳ Ｐゴシック" pitchFamily="34" charset="-128"/>
              </a:rPr>
              <a:t>- </a:t>
            </a:r>
            <a:r>
              <a:rPr lang="en-US" altLang="en-US" sz="1600" b="1" i="1" smtClean="0">
                <a:ea typeface="ＭＳ Ｐゴシック" pitchFamily="34" charset="-128"/>
              </a:rPr>
              <a:t>If the part is produced at Maximum Material Condition, it shall not be bigger than the perfect form of the drawing.</a:t>
            </a:r>
            <a:r>
              <a:rPr lang="en-US" altLang="en-US" sz="1600" b="1" smtClean="0">
                <a:ea typeface="ＭＳ Ｐゴシック" pitchFamily="34" charset="-128"/>
              </a:rPr>
              <a:t>)</a:t>
            </a:r>
          </a:p>
          <a:p>
            <a:pPr marL="914400" lvl="1" indent="-457200" eaLnBrk="1" hangingPunct="1">
              <a:lnSpc>
                <a:spcPct val="80000"/>
              </a:lnSpc>
            </a:pPr>
            <a:endParaRPr lang="en-US" altLang="en-US" sz="1800" b="1" smtClean="0">
              <a:ea typeface="ＭＳ Ｐゴシック" pitchFamily="34" charset="-128"/>
            </a:endParaRPr>
          </a:p>
          <a:p>
            <a:pPr marL="914400" lvl="1" indent="-457200" eaLnBrk="1" hangingPunct="1">
              <a:lnSpc>
                <a:spcPct val="80000"/>
              </a:lnSpc>
            </a:pPr>
            <a:r>
              <a:rPr lang="en-US" altLang="en-US" sz="1800" b="1" smtClean="0">
                <a:ea typeface="ＭＳ Ｐゴシック" pitchFamily="34" charset="-128"/>
              </a:rPr>
              <a:t>Where the actual size of a feature has departed from MMC toward LMC, a variation in form is allowed equal to the amount of such departure.</a:t>
            </a:r>
          </a:p>
          <a:p>
            <a:pPr marL="914400" lvl="1" indent="-457200" eaLnBrk="1" hangingPunct="1">
              <a:lnSpc>
                <a:spcPct val="80000"/>
              </a:lnSpc>
            </a:pPr>
            <a:endParaRPr lang="en-US" altLang="en-US" sz="1800" b="1" smtClean="0">
              <a:ea typeface="ＭＳ Ｐゴシック" pitchFamily="34" charset="-128"/>
            </a:endParaRPr>
          </a:p>
          <a:p>
            <a:pPr marL="914400" lvl="1" indent="-457200" eaLnBrk="1" hangingPunct="1">
              <a:lnSpc>
                <a:spcPct val="80000"/>
              </a:lnSpc>
            </a:pPr>
            <a:r>
              <a:rPr lang="en-US" altLang="en-US" sz="1800" b="1" smtClean="0">
                <a:ea typeface="ＭＳ Ｐゴシック" pitchFamily="34" charset="-128"/>
              </a:rPr>
              <a:t>There is no requirement for a boundary of perfect form at LMC.  Thus, a feature produced at LMC limit of size is permitted to vary from true form to the maximum variation allowed by the boundary of perfect form at MMC.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AutoShape 2"/>
          <p:cNvSpPr>
            <a:spLocks noGrp="1" noChangeArrowheads="1"/>
          </p:cNvSpPr>
          <p:nvPr>
            <p:ph type="title"/>
          </p:nvPr>
        </p:nvSpPr>
        <p:spPr/>
        <p:txBody>
          <a:bodyPr/>
          <a:lstStyle/>
          <a:p>
            <a:pPr eaLnBrk="1" hangingPunct="1"/>
            <a:r>
              <a:rPr lang="en-US" altLang="en-US" sz="2000" smtClean="0">
                <a:solidFill>
                  <a:srgbClr val="FFFF00"/>
                </a:solidFill>
                <a:ea typeface="ＭＳ Ｐゴシック" pitchFamily="34" charset="-128"/>
              </a:rPr>
              <a:t>GENERAL RULES  OF  GD&amp;T (con’t)</a:t>
            </a:r>
          </a:p>
        </p:txBody>
      </p:sp>
      <p:sp>
        <p:nvSpPr>
          <p:cNvPr id="174083" name="Rectangle 3"/>
          <p:cNvSpPr>
            <a:spLocks noGrp="1" noChangeArrowheads="1"/>
          </p:cNvSpPr>
          <p:nvPr>
            <p:ph type="body" idx="1"/>
          </p:nvPr>
        </p:nvSpPr>
        <p:spPr/>
        <p:txBody>
          <a:bodyPr/>
          <a:lstStyle/>
          <a:p>
            <a:pPr eaLnBrk="1" hangingPunct="1"/>
            <a:r>
              <a:rPr lang="en-US" altLang="en-US" sz="2400" b="1" u="sng" smtClean="0">
                <a:ea typeface="ＭＳ Ｐゴシック" pitchFamily="34" charset="-128"/>
              </a:rPr>
              <a:t>Rule #2 – Applicability of MMC, LMC, &amp; RFS :</a:t>
            </a:r>
            <a:endParaRPr lang="en-US" altLang="en-US" sz="2400" smtClean="0">
              <a:ea typeface="ＭＳ Ｐゴシック" pitchFamily="34" charset="-128"/>
            </a:endParaRPr>
          </a:p>
          <a:p>
            <a:pPr eaLnBrk="1" hangingPunct="1"/>
            <a:r>
              <a:rPr lang="en-US" altLang="en-US" sz="2000" smtClean="0">
                <a:ea typeface="ＭＳ Ｐゴシック" pitchFamily="34" charset="-128"/>
              </a:rPr>
              <a:t>In the current ASME Y14.5M-1994, Rule # 2 governs the applicability of modifiers in the Feature Control Frame.  The rule states that “Where no modifying symbol is specified with respect to the individual tolerance, datum reference, or both, then RFS (Regardless of Feature Size) automatically applies and is assumed.  Since RFS is implied, it is not necessary to include the symbol.  Therefore, the symbol  </a:t>
            </a:r>
            <a:r>
              <a:rPr lang="en-US" altLang="en-US" sz="2000" b="1" smtClean="0">
                <a:ea typeface="ＭＳ Ｐゴシック" pitchFamily="34" charset="-128"/>
              </a:rPr>
              <a:t>S</a:t>
            </a:r>
            <a:r>
              <a:rPr lang="en-US" altLang="en-US" sz="2000" smtClean="0">
                <a:ea typeface="ＭＳ Ｐゴシック" pitchFamily="34" charset="-128"/>
              </a:rPr>
              <a:t>  has been eliminated from the current standard.</a:t>
            </a:r>
          </a:p>
          <a:p>
            <a:pPr eaLnBrk="1" hangingPunct="1"/>
            <a:r>
              <a:rPr lang="en-US" altLang="en-US" sz="2000" smtClean="0">
                <a:ea typeface="ＭＳ Ｐゴシック" pitchFamily="34" charset="-128"/>
              </a:rPr>
              <a:t>MMC and LMC must be specified where required.</a:t>
            </a:r>
          </a:p>
          <a:p>
            <a:pPr eaLnBrk="1" hangingPunct="1"/>
            <a:r>
              <a:rPr lang="en-US" altLang="en-US" sz="2400" b="1" u="sng" smtClean="0">
                <a:ea typeface="ＭＳ Ｐゴシック" pitchFamily="34" charset="-128"/>
              </a:rPr>
              <a:t>Rule #3 – Eliminated:</a:t>
            </a:r>
          </a:p>
          <a:p>
            <a:pPr eaLnBrk="1" hangingPunct="1"/>
            <a:r>
              <a:rPr lang="en-US" altLang="en-US" sz="2400" b="1" u="sng" smtClean="0">
                <a:ea typeface="ＭＳ Ｐゴシック" pitchFamily="34" charset="-128"/>
              </a:rPr>
              <a:t>Rule #4 &amp; #5 - Eliminated:</a:t>
            </a:r>
            <a:endParaRPr lang="en-US" altLang="en-US" sz="2000" smtClean="0">
              <a:ea typeface="ＭＳ Ｐゴシック" pitchFamily="34" charset="-128"/>
            </a:endParaRPr>
          </a:p>
          <a:p>
            <a:pPr eaLnBrk="1" hangingPunct="1"/>
            <a:endParaRPr lang="en-US" altLang="en-US" sz="2000" smtClean="0">
              <a:ea typeface="ＭＳ Ｐゴシック" pitchFamily="34" charset="-128"/>
            </a:endParaRPr>
          </a:p>
        </p:txBody>
      </p:sp>
      <p:sp>
        <p:nvSpPr>
          <p:cNvPr id="174084" name="Oval 4"/>
          <p:cNvSpPr>
            <a:spLocks noChangeArrowheads="1"/>
          </p:cNvSpPr>
          <p:nvPr/>
        </p:nvSpPr>
        <p:spPr bwMode="auto">
          <a:xfrm>
            <a:off x="6110288" y="3875088"/>
            <a:ext cx="377825" cy="3778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158750"/>
            <a:ext cx="8229600" cy="446088"/>
          </a:xfrm>
        </p:spPr>
        <p:txBody>
          <a:bodyPr/>
          <a:lstStyle/>
          <a:p>
            <a:pPr eaLnBrk="1" hangingPunct="1"/>
            <a:r>
              <a:rPr lang="en-US" altLang="en-US" sz="2400" b="1" smtClean="0">
                <a:ea typeface="ＭＳ Ｐゴシック" pitchFamily="34" charset="-128"/>
              </a:rPr>
              <a:t>The GD&amp;T Process (con’t)</a:t>
            </a:r>
          </a:p>
        </p:txBody>
      </p:sp>
      <p:sp>
        <p:nvSpPr>
          <p:cNvPr id="120835" name="Rectangle 3"/>
          <p:cNvSpPr>
            <a:spLocks noGrp="1" noChangeArrowheads="1"/>
          </p:cNvSpPr>
          <p:nvPr>
            <p:ph type="body" idx="1"/>
          </p:nvPr>
        </p:nvSpPr>
        <p:spPr>
          <a:xfrm>
            <a:off x="442913" y="787400"/>
            <a:ext cx="8375650" cy="5691188"/>
          </a:xfrm>
          <a:solidFill>
            <a:srgbClr val="000000"/>
          </a:solidFill>
        </p:spPr>
        <p:txBody>
          <a:bodyPr/>
          <a:lstStyle/>
          <a:p>
            <a:pPr eaLnBrk="1" hangingPunct="1"/>
            <a:r>
              <a:rPr lang="en-US" altLang="en-US" sz="1800" b="1" smtClean="0">
                <a:effectLst>
                  <a:outerShdw blurRad="38100" dist="38100" dir="2700000" algn="tl">
                    <a:srgbClr val="800000"/>
                  </a:outerShdw>
                </a:effectLst>
                <a:ea typeface="ＭＳ Ｐゴシック" pitchFamily="34" charset="-128"/>
              </a:rPr>
              <a:t>GD</a:t>
            </a:r>
            <a:r>
              <a:rPr lang="en-US" altLang="en-US" sz="1200" b="1" smtClean="0">
                <a:effectLst>
                  <a:outerShdw blurRad="38100" dist="38100" dir="2700000" algn="tl">
                    <a:srgbClr val="800000"/>
                  </a:outerShdw>
                </a:effectLst>
                <a:ea typeface="ＭＳ Ｐゴシック" pitchFamily="34" charset="-128"/>
              </a:rPr>
              <a:t>&amp;</a:t>
            </a:r>
            <a:r>
              <a:rPr lang="en-US" altLang="en-US" sz="1800" b="1" smtClean="0">
                <a:effectLst>
                  <a:outerShdw blurRad="38100" dist="38100" dir="2700000" algn="tl">
                    <a:srgbClr val="800000"/>
                  </a:outerShdw>
                </a:effectLst>
                <a:ea typeface="ＭＳ Ｐゴシック" pitchFamily="34" charset="-128"/>
              </a:rPr>
              <a:t>T has developed as a method to question and measure the “truth” about the </a:t>
            </a:r>
            <a:r>
              <a:rPr lang="en-US" altLang="en-US" sz="1800" b="1" i="1" smtClean="0">
                <a:solidFill>
                  <a:srgbClr val="99FF66"/>
                </a:solidFill>
                <a:effectLst>
                  <a:outerShdw blurRad="38100" dist="38100" dir="2700000" algn="tl">
                    <a:srgbClr val="FFFFFF"/>
                  </a:outerShdw>
                </a:effectLst>
                <a:ea typeface="ＭＳ Ｐゴシック" pitchFamily="34" charset="-128"/>
              </a:rPr>
              <a:t>form, orientation, and location</a:t>
            </a:r>
            <a:r>
              <a:rPr lang="en-US" altLang="en-US" sz="1800" b="1" smtClean="0">
                <a:effectLst>
                  <a:outerShdw blurRad="38100" dist="38100" dir="2700000" algn="tl">
                    <a:srgbClr val="800000"/>
                  </a:outerShdw>
                </a:effectLst>
                <a:ea typeface="ＭＳ Ｐゴシック" pitchFamily="34" charset="-128"/>
              </a:rPr>
              <a:t> of manufactured parts.</a:t>
            </a:r>
          </a:p>
          <a:p>
            <a:pPr eaLnBrk="1" hangingPunct="1"/>
            <a:r>
              <a:rPr lang="en-US" altLang="en-US" sz="1800" b="1" smtClean="0">
                <a:effectLst>
                  <a:outerShdw blurRad="38100" dist="38100" dir="2700000" algn="tl">
                    <a:srgbClr val="800000"/>
                  </a:outerShdw>
                </a:effectLst>
                <a:ea typeface="ＭＳ Ｐゴシック" pitchFamily="34" charset="-128"/>
              </a:rPr>
              <a:t>Like other languages, GD&amp;T uses special punctuation and grammar rules.</a:t>
            </a:r>
          </a:p>
          <a:p>
            <a:pPr eaLnBrk="1" hangingPunct="1"/>
            <a:r>
              <a:rPr lang="en-US" altLang="en-US" sz="1800" b="1" smtClean="0">
                <a:effectLst>
                  <a:outerShdw blurRad="38100" dist="38100" dir="2700000" algn="tl">
                    <a:srgbClr val="800000"/>
                  </a:outerShdw>
                </a:effectLst>
                <a:ea typeface="ＭＳ Ｐゴシック" pitchFamily="34" charset="-128"/>
              </a:rPr>
              <a:t>Must be used properly in order to prevent misinterpretation.</a:t>
            </a:r>
          </a:p>
          <a:p>
            <a:pPr eaLnBrk="1" hangingPunct="1"/>
            <a:r>
              <a:rPr lang="en-US" altLang="en-US" sz="1800" b="1" smtClean="0">
                <a:effectLst>
                  <a:outerShdw blurRad="38100" dist="38100" dir="2700000" algn="tl">
                    <a:srgbClr val="800000"/>
                  </a:outerShdw>
                </a:effectLst>
                <a:ea typeface="ＭＳ Ｐゴシック" pitchFamily="34" charset="-128"/>
              </a:rPr>
              <a:t>Comparable to learning a new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500" fill="hold"/>
                                        <p:tgtEl>
                                          <p:spTgt spid="120834"/>
                                        </p:tgtEl>
                                        <p:attrNameLst>
                                          <p:attrName>ppt_w</p:attrName>
                                        </p:attrNameLst>
                                      </p:cBhvr>
                                      <p:tavLst>
                                        <p:tav tm="0">
                                          <p:val>
                                            <p:fltVal val="0"/>
                                          </p:val>
                                        </p:tav>
                                        <p:tav tm="100000">
                                          <p:val>
                                            <p:strVal val="#ppt_w"/>
                                          </p:val>
                                        </p:tav>
                                      </p:tavLst>
                                    </p:anim>
                                    <p:anim calcmode="lin" valueType="num">
                                      <p:cBhvr>
                                        <p:cTn id="8" dur="500" fill="hold"/>
                                        <p:tgtEl>
                                          <p:spTgt spid="12083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0835">
                                            <p:bg/>
                                          </p:spTgt>
                                        </p:tgtEl>
                                        <p:attrNameLst>
                                          <p:attrName>style.visibility</p:attrName>
                                        </p:attrNameLst>
                                      </p:cBhvr>
                                      <p:to>
                                        <p:strVal val="visible"/>
                                      </p:to>
                                    </p:set>
                                    <p:animEffect transition="in" filter="fade">
                                      <p:cBhvr>
                                        <p:cTn id="13" dur="2000"/>
                                        <p:tgtEl>
                                          <p:spTgt spid="120835">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0835">
                                            <p:txEl>
                                              <p:pRg st="0" end="0"/>
                                            </p:txEl>
                                          </p:spTgt>
                                        </p:tgtEl>
                                        <p:attrNameLst>
                                          <p:attrName>style.visibility</p:attrName>
                                        </p:attrNameLst>
                                      </p:cBhvr>
                                      <p:to>
                                        <p:strVal val="visible"/>
                                      </p:to>
                                    </p:set>
                                    <p:animEffect transition="in" filter="fade">
                                      <p:cBhvr>
                                        <p:cTn id="16" dur="2000"/>
                                        <p:tgtEl>
                                          <p:spTgt spid="12083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0835">
                                            <p:txEl>
                                              <p:pRg st="1" end="1"/>
                                            </p:txEl>
                                          </p:spTgt>
                                        </p:tgtEl>
                                        <p:attrNameLst>
                                          <p:attrName>style.visibility</p:attrName>
                                        </p:attrNameLst>
                                      </p:cBhvr>
                                      <p:to>
                                        <p:strVal val="visible"/>
                                      </p:to>
                                    </p:set>
                                    <p:animEffect transition="in" filter="fade">
                                      <p:cBhvr>
                                        <p:cTn id="19" dur="2000"/>
                                        <p:tgtEl>
                                          <p:spTgt spid="120835">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0835">
                                            <p:txEl>
                                              <p:pRg st="2" end="2"/>
                                            </p:txEl>
                                          </p:spTgt>
                                        </p:tgtEl>
                                        <p:attrNameLst>
                                          <p:attrName>style.visibility</p:attrName>
                                        </p:attrNameLst>
                                      </p:cBhvr>
                                      <p:to>
                                        <p:strVal val="visible"/>
                                      </p:to>
                                    </p:set>
                                    <p:animEffect transition="in" filter="fade">
                                      <p:cBhvr>
                                        <p:cTn id="22" dur="2000"/>
                                        <p:tgtEl>
                                          <p:spTgt spid="12083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0835">
                                            <p:txEl>
                                              <p:pRg st="3" end="3"/>
                                            </p:txEl>
                                          </p:spTgt>
                                        </p:tgtEl>
                                        <p:attrNameLst>
                                          <p:attrName>style.visibility</p:attrName>
                                        </p:attrNameLst>
                                      </p:cBhvr>
                                      <p:to>
                                        <p:strVal val="visible"/>
                                      </p:to>
                                    </p:set>
                                    <p:animEffect transition="in" filter="fade">
                                      <p:cBhvr>
                                        <p:cTn id="25" dur="2000"/>
                                        <p:tgtEl>
                                          <p:spTgt spid="120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AutoShape 2"/>
          <p:cNvSpPr>
            <a:spLocks noGrp="1" noChangeArrowheads="1"/>
          </p:cNvSpPr>
          <p:nvPr>
            <p:ph type="title"/>
          </p:nvPr>
        </p:nvSpPr>
        <p:spPr/>
        <p:txBody>
          <a:bodyPr/>
          <a:lstStyle/>
          <a:p>
            <a:pPr eaLnBrk="1" hangingPunct="1"/>
            <a:r>
              <a:rPr lang="en-US" altLang="en-US" sz="2000" smtClean="0">
                <a:solidFill>
                  <a:srgbClr val="FFFF00"/>
                </a:solidFill>
                <a:ea typeface="ＭＳ Ｐゴシック" pitchFamily="34" charset="-128"/>
              </a:rPr>
              <a:t>GENERAL RULES  OF  GD&amp;T (con’t)</a:t>
            </a:r>
          </a:p>
        </p:txBody>
      </p:sp>
      <p:sp>
        <p:nvSpPr>
          <p:cNvPr id="175107" name="Rectangle 3"/>
          <p:cNvSpPr>
            <a:spLocks noGrp="1" noChangeArrowheads="1"/>
          </p:cNvSpPr>
          <p:nvPr>
            <p:ph type="body" idx="1"/>
          </p:nvPr>
        </p:nvSpPr>
        <p:spPr/>
        <p:txBody>
          <a:bodyPr/>
          <a:lstStyle/>
          <a:p>
            <a:pPr eaLnBrk="1" hangingPunct="1"/>
            <a:r>
              <a:rPr lang="en-US" altLang="en-US" sz="2400" b="1" smtClean="0">
                <a:solidFill>
                  <a:srgbClr val="66FFFF"/>
                </a:solidFill>
                <a:ea typeface="ＭＳ Ｐゴシック" pitchFamily="34" charset="-128"/>
              </a:rPr>
              <a:t>What is Virtual Condition ?</a:t>
            </a:r>
          </a:p>
          <a:p>
            <a:pPr eaLnBrk="1" hangingPunct="1">
              <a:buFont typeface="Wingdings" pitchFamily="2" charset="2"/>
              <a:buNone/>
            </a:pPr>
            <a:r>
              <a:rPr lang="en-US" altLang="en-US" sz="2400" b="1" smtClean="0">
                <a:ea typeface="ＭＳ Ｐゴシック" pitchFamily="34" charset="-128"/>
              </a:rPr>
              <a:t>	</a:t>
            </a:r>
            <a:r>
              <a:rPr lang="en-US" altLang="en-US" sz="2000" b="1" smtClean="0">
                <a:ea typeface="ＭＳ Ｐゴシック" pitchFamily="34" charset="-128"/>
              </a:rPr>
              <a:t>Depending upon its intended purpose, a feature may be controlled by tolerances such as form, size, orientation and location.  The collective (total) effects of these factors determine the clearances between mating parts and they establish gage feature sizes.  The collective effect of these factors is called “virtual condition”.</a:t>
            </a:r>
          </a:p>
          <a:p>
            <a:pPr eaLnBrk="1" hangingPunct="1">
              <a:buFont typeface="Wingdings" pitchFamily="2" charset="2"/>
              <a:buNone/>
            </a:pPr>
            <a:r>
              <a:rPr lang="en-US" altLang="en-US" sz="2000" b="1" smtClean="0">
                <a:ea typeface="ＭＳ Ｐゴシック" pitchFamily="34" charset="-128"/>
              </a:rPr>
              <a:t>     </a:t>
            </a:r>
          </a:p>
          <a:p>
            <a:pPr eaLnBrk="1" hangingPunct="1">
              <a:buFont typeface="Wingdings" pitchFamily="2" charset="2"/>
              <a:buNone/>
            </a:pPr>
            <a:r>
              <a:rPr lang="en-US" altLang="en-US" sz="2000" b="1" smtClean="0">
                <a:ea typeface="ＭＳ Ｐゴシック" pitchFamily="34" charset="-128"/>
              </a:rPr>
              <a:t>     Virtual condition is a constant boundary created by the total effects of a “size” feature based on its MMC or LMC condition and the geometric tolerance for that material condition.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p:cNvSpPr>
            <a:spLocks noGrp="1" noChangeArrowheads="1"/>
          </p:cNvSpPr>
          <p:nvPr>
            <p:ph type="title"/>
          </p:nvPr>
        </p:nvSpPr>
        <p:spPr/>
        <p:txBody>
          <a:bodyPr/>
          <a:lstStyle/>
          <a:p>
            <a:pPr eaLnBrk="1" hangingPunct="1"/>
            <a:r>
              <a:rPr lang="en-US" altLang="en-US" sz="2000" smtClean="0">
                <a:solidFill>
                  <a:srgbClr val="FFFF00"/>
                </a:solidFill>
                <a:ea typeface="ＭＳ Ｐゴシック" pitchFamily="34" charset="-128"/>
              </a:rPr>
              <a:t>GENERAL RULES  OF  GD&amp;T (con’t)</a:t>
            </a:r>
          </a:p>
        </p:txBody>
      </p:sp>
      <p:sp>
        <p:nvSpPr>
          <p:cNvPr id="176131" name="Rectangle 3"/>
          <p:cNvSpPr>
            <a:spLocks noGrp="1" noChangeArrowheads="1"/>
          </p:cNvSpPr>
          <p:nvPr>
            <p:ph type="body" idx="1"/>
          </p:nvPr>
        </p:nvSpPr>
        <p:spPr>
          <a:xfrm>
            <a:off x="793750" y="1547813"/>
            <a:ext cx="4368800" cy="5310187"/>
          </a:xfrm>
        </p:spPr>
        <p:txBody>
          <a:bodyPr/>
          <a:lstStyle/>
          <a:p>
            <a:pPr eaLnBrk="1" hangingPunct="1">
              <a:lnSpc>
                <a:spcPct val="90000"/>
              </a:lnSpc>
            </a:pPr>
            <a:r>
              <a:rPr lang="en-US" altLang="en-US" sz="2000" smtClean="0">
                <a:ea typeface="ＭＳ Ｐゴシック" pitchFamily="34" charset="-128"/>
              </a:rPr>
              <a:t>The size tolerance for the pin (.250 </a:t>
            </a:r>
            <a:r>
              <a:rPr lang="en-US" altLang="en-US" sz="2000" u="sng" smtClean="0">
                <a:ea typeface="ＭＳ Ｐゴシック" pitchFamily="34" charset="-128"/>
              </a:rPr>
              <a:t>+</a:t>
            </a:r>
            <a:r>
              <a:rPr lang="en-US" altLang="en-US" sz="2000" smtClean="0">
                <a:ea typeface="ＭＳ Ｐゴシック" pitchFamily="34" charset="-128"/>
              </a:rPr>
              <a:t> .002) and the location and perpendicularity tolerances listed in the Feature Control Frame combine to create two possible virtual sizes.  First, regardless of its position or angle, the pin must still lie within the .002 boundary specified for its width.  However, the tolerance for perpendicularity allows a margin of .005.  So, if the part were produced at MMC to .252 and it deviates from perpendicularity by the .005 allowed, the total virtual size of the pin can be considered to be </a:t>
            </a:r>
            <a:r>
              <a:rPr lang="en-US" altLang="en-US" sz="2000" b="1" smtClean="0">
                <a:ea typeface="ＭＳ Ｐゴシック" pitchFamily="34" charset="-128"/>
              </a:rPr>
              <a:t>.257</a:t>
            </a:r>
            <a:r>
              <a:rPr lang="en-US" altLang="en-US" sz="2000" smtClean="0">
                <a:ea typeface="ＭＳ Ｐゴシック" pitchFamily="34" charset="-128"/>
              </a:rPr>
              <a:t> in relation to datum A.</a:t>
            </a:r>
          </a:p>
        </p:txBody>
      </p:sp>
      <p:pic>
        <p:nvPicPr>
          <p:cNvPr id="176132" name="Picture 4" descr="pin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450" y="2700338"/>
            <a:ext cx="3892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AutoShape 2"/>
          <p:cNvSpPr>
            <a:spLocks noGrp="1" noChangeArrowheads="1"/>
          </p:cNvSpPr>
          <p:nvPr>
            <p:ph type="title"/>
          </p:nvPr>
        </p:nvSpPr>
        <p:spPr/>
        <p:txBody>
          <a:bodyPr/>
          <a:lstStyle/>
          <a:p>
            <a:pPr eaLnBrk="1" hangingPunct="1"/>
            <a:r>
              <a:rPr lang="en-US" altLang="en-US" sz="2000" smtClean="0">
                <a:solidFill>
                  <a:srgbClr val="FFFF00"/>
                </a:solidFill>
                <a:ea typeface="ＭＳ Ｐゴシック" pitchFamily="34" charset="-128"/>
              </a:rPr>
              <a:t>GENERAL RULES  OF  GD&amp;T (con’t)</a:t>
            </a:r>
          </a:p>
        </p:txBody>
      </p:sp>
      <p:sp>
        <p:nvSpPr>
          <p:cNvPr id="177155" name="Rectangle 3"/>
          <p:cNvSpPr>
            <a:spLocks noGrp="1" noChangeArrowheads="1"/>
          </p:cNvSpPr>
          <p:nvPr>
            <p:ph type="body" idx="1"/>
          </p:nvPr>
        </p:nvSpPr>
        <p:spPr>
          <a:xfrm>
            <a:off x="838200" y="1562100"/>
            <a:ext cx="4397375" cy="5018088"/>
          </a:xfrm>
        </p:spPr>
        <p:txBody>
          <a:bodyPr/>
          <a:lstStyle/>
          <a:p>
            <a:pPr eaLnBrk="1" hangingPunct="1">
              <a:lnSpc>
                <a:spcPct val="90000"/>
              </a:lnSpc>
            </a:pPr>
            <a:r>
              <a:rPr lang="en-US" altLang="en-US" sz="2000" smtClean="0">
                <a:ea typeface="ＭＳ Ｐゴシック" pitchFamily="34" charset="-128"/>
              </a:rPr>
              <a:t>Second, the position tolerance of .010 combined with the size tolerance of .002 would produce a virtual size of </a:t>
            </a:r>
            <a:r>
              <a:rPr lang="en-US" altLang="en-US" sz="2000" b="1" smtClean="0">
                <a:ea typeface="ＭＳ Ｐゴシック" pitchFamily="34" charset="-128"/>
              </a:rPr>
              <a:t>.262</a:t>
            </a:r>
            <a:r>
              <a:rPr lang="en-US" altLang="en-US" sz="2000" smtClean="0">
                <a:ea typeface="ＭＳ Ｐゴシック" pitchFamily="34" charset="-128"/>
              </a:rPr>
              <a:t> in relation to datums A, B and C.</a:t>
            </a:r>
          </a:p>
          <a:p>
            <a:pPr eaLnBrk="1" hangingPunct="1">
              <a:lnSpc>
                <a:spcPct val="90000"/>
              </a:lnSpc>
              <a:buFont typeface="Wingdings" pitchFamily="2" charset="2"/>
              <a:buNone/>
            </a:pPr>
            <a:r>
              <a:rPr lang="en-US" altLang="en-US" sz="2000" smtClean="0">
                <a:ea typeface="ＭＳ Ｐゴシック" pitchFamily="34" charset="-128"/>
              </a:rPr>
              <a:t>     </a:t>
            </a:r>
          </a:p>
          <a:p>
            <a:pPr eaLnBrk="1" hangingPunct="1">
              <a:lnSpc>
                <a:spcPct val="90000"/>
              </a:lnSpc>
              <a:buFont typeface="Wingdings" pitchFamily="2" charset="2"/>
              <a:buNone/>
            </a:pPr>
            <a:r>
              <a:rPr lang="en-US" altLang="en-US" sz="2000" smtClean="0">
                <a:ea typeface="ＭＳ Ｐゴシック" pitchFamily="34" charset="-128"/>
              </a:rPr>
              <a:t>     This means that an inspection gage would have to have a hole of .262 to allow for the combined tolerances, even though the pin can be no more than .252 diameter.  Therefore, three inspections would be necessary in order to check for size, perpendicularity, and location.</a:t>
            </a:r>
          </a:p>
        </p:txBody>
      </p:sp>
      <p:pic>
        <p:nvPicPr>
          <p:cNvPr id="177156" name="Picture 4" descr="pin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2490788"/>
            <a:ext cx="352425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p:cNvSpPr>
            <a:spLocks noGrp="1" noChangeArrowheads="1"/>
          </p:cNvSpPr>
          <p:nvPr>
            <p:ph type="title"/>
          </p:nvPr>
        </p:nvSpPr>
        <p:spPr/>
        <p:txBody>
          <a:bodyPr/>
          <a:lstStyle/>
          <a:p>
            <a:pPr eaLnBrk="1" hangingPunct="1"/>
            <a:r>
              <a:rPr lang="en-US" altLang="en-US" sz="2000" smtClean="0">
                <a:solidFill>
                  <a:srgbClr val="FFFF00"/>
                </a:solidFill>
                <a:ea typeface="ＭＳ Ｐゴシック" pitchFamily="34" charset="-128"/>
              </a:rPr>
              <a:t>GENERAL RULES  OF  GD&amp;T (con’t)</a:t>
            </a:r>
          </a:p>
        </p:txBody>
      </p:sp>
      <p:sp>
        <p:nvSpPr>
          <p:cNvPr id="178179" name="Rectangle 3"/>
          <p:cNvSpPr>
            <a:spLocks noGrp="1" noChangeArrowheads="1"/>
          </p:cNvSpPr>
          <p:nvPr>
            <p:ph type="body" idx="1"/>
          </p:nvPr>
        </p:nvSpPr>
        <p:spPr/>
        <p:txBody>
          <a:bodyPr/>
          <a:lstStyle/>
          <a:p>
            <a:pPr eaLnBrk="1" hangingPunct="1"/>
            <a:r>
              <a:rPr lang="en-US" altLang="en-US" sz="2400" smtClean="0">
                <a:ea typeface="ＭＳ Ｐゴシック" pitchFamily="34" charset="-128"/>
              </a:rPr>
              <a:t>Virtual size of a hole</a:t>
            </a:r>
          </a:p>
          <a:p>
            <a:pPr lvl="1" eaLnBrk="1" hangingPunct="1"/>
            <a:r>
              <a:rPr lang="en-US" altLang="en-US" sz="2000" smtClean="0">
                <a:ea typeface="ＭＳ Ｐゴシック" pitchFamily="34" charset="-128"/>
              </a:rPr>
              <a:t>When calculating the virtual size of a hole, you must remember the rule concerning Maximum Material Condition (MMC) and Least Material Condition (LMC) of holes.  Recall that when machining a hole, MMC means the “most material that can remain in the hole”.  Therefore, a hole machined at MMC will be smaller and a hole machined at LMC will be larger.  It is important to read the Feature Control Frame information carefully to make sure you understand which feature is specified and what material conditions are required.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AutoShape 2"/>
          <p:cNvSpPr>
            <a:spLocks noGrp="1" noChangeArrowheads="1"/>
          </p:cNvSpPr>
          <p:nvPr>
            <p:ph type="title"/>
          </p:nvPr>
        </p:nvSpPr>
        <p:spPr/>
        <p:txBody>
          <a:bodyPr/>
          <a:lstStyle/>
          <a:p>
            <a:pPr eaLnBrk="1" hangingPunct="1"/>
            <a:r>
              <a:rPr lang="en-US" altLang="en-US" sz="2000" smtClean="0">
                <a:solidFill>
                  <a:srgbClr val="FFFF00"/>
                </a:solidFill>
                <a:ea typeface="ＭＳ Ｐゴシック" pitchFamily="34" charset="-128"/>
              </a:rPr>
              <a:t>GENERAL RULES  OF  GD&amp;T (con’t)</a:t>
            </a:r>
          </a:p>
        </p:txBody>
      </p:sp>
      <p:pic>
        <p:nvPicPr>
          <p:cNvPr id="179203" name="Picture 4" descr="Virtual Size Hole&amp;Pin"/>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51038" y="2224088"/>
            <a:ext cx="5283200" cy="3490912"/>
          </a:xfrm>
          <a:noFill/>
        </p:spPr>
      </p:pic>
      <p:sp>
        <p:nvSpPr>
          <p:cNvPr id="179204" name="Text Box 5"/>
          <p:cNvSpPr txBox="1">
            <a:spLocks noChangeArrowheads="1"/>
          </p:cNvSpPr>
          <p:nvPr/>
        </p:nvSpPr>
        <p:spPr bwMode="auto">
          <a:xfrm>
            <a:off x="1316038" y="1690688"/>
            <a:ext cx="583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Calculate the virtual sizes for the indicated features.</a:t>
            </a:r>
          </a:p>
        </p:txBody>
      </p:sp>
      <p:sp>
        <p:nvSpPr>
          <p:cNvPr id="179205" name="Text Box 6"/>
          <p:cNvSpPr txBox="1">
            <a:spLocks noChangeArrowheads="1"/>
          </p:cNvSpPr>
          <p:nvPr/>
        </p:nvSpPr>
        <p:spPr bwMode="auto">
          <a:xfrm>
            <a:off x="4451350" y="2170113"/>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a:t>
            </a:r>
          </a:p>
        </p:txBody>
      </p:sp>
      <p:sp>
        <p:nvSpPr>
          <p:cNvPr id="212999" name="Text Box 7"/>
          <p:cNvSpPr txBox="1">
            <a:spLocks noChangeArrowheads="1"/>
          </p:cNvSpPr>
          <p:nvPr/>
        </p:nvSpPr>
        <p:spPr bwMode="auto">
          <a:xfrm>
            <a:off x="4741863" y="2203450"/>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solidFill>
                  <a:schemeClr val="bg2"/>
                </a:solidFill>
              </a:rPr>
              <a:t>.192</a:t>
            </a:r>
          </a:p>
        </p:txBody>
      </p:sp>
      <p:sp>
        <p:nvSpPr>
          <p:cNvPr id="213000" name="Text Box 8"/>
          <p:cNvSpPr txBox="1">
            <a:spLocks noChangeArrowheads="1"/>
          </p:cNvSpPr>
          <p:nvPr/>
        </p:nvSpPr>
        <p:spPr bwMode="auto">
          <a:xfrm>
            <a:off x="5095875" y="335915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solidFill>
                  <a:schemeClr val="bg2"/>
                </a:solidFill>
              </a:rPr>
              <a:t>.186</a:t>
            </a:r>
          </a:p>
        </p:txBody>
      </p:sp>
      <p:sp>
        <p:nvSpPr>
          <p:cNvPr id="213001" name="Text Box 9"/>
          <p:cNvSpPr txBox="1">
            <a:spLocks noChangeArrowheads="1"/>
          </p:cNvSpPr>
          <p:nvPr/>
        </p:nvSpPr>
        <p:spPr bwMode="auto">
          <a:xfrm>
            <a:off x="5918200" y="3903663"/>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solidFill>
                  <a:schemeClr val="bg2"/>
                </a:solidFill>
              </a:rPr>
              <a:t>.387</a:t>
            </a:r>
          </a:p>
        </p:txBody>
      </p:sp>
      <p:sp>
        <p:nvSpPr>
          <p:cNvPr id="213002" name="Text Box 10"/>
          <p:cNvSpPr txBox="1">
            <a:spLocks noChangeArrowheads="1"/>
          </p:cNvSpPr>
          <p:nvPr/>
        </p:nvSpPr>
        <p:spPr bwMode="auto">
          <a:xfrm>
            <a:off x="5910263" y="49688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solidFill>
                  <a:schemeClr val="bg2"/>
                </a:solidFill>
              </a:rPr>
              <a:t>.379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2999"/>
                                        </p:tgtEl>
                                        <p:attrNameLst>
                                          <p:attrName>style.visibility</p:attrName>
                                        </p:attrNameLst>
                                      </p:cBhvr>
                                      <p:to>
                                        <p:strVal val="visible"/>
                                      </p:to>
                                    </p:set>
                                    <p:anim calcmode="lin" valueType="num">
                                      <p:cBhvr>
                                        <p:cTn id="7" dur="2000" fill="hold"/>
                                        <p:tgtEl>
                                          <p:spTgt spid="212999"/>
                                        </p:tgtEl>
                                        <p:attrNameLst>
                                          <p:attrName>ppt_w</p:attrName>
                                        </p:attrNameLst>
                                      </p:cBhvr>
                                      <p:tavLst>
                                        <p:tav tm="0">
                                          <p:val>
                                            <p:fltVal val="0"/>
                                          </p:val>
                                        </p:tav>
                                        <p:tav tm="100000">
                                          <p:val>
                                            <p:strVal val="#ppt_w"/>
                                          </p:val>
                                        </p:tav>
                                      </p:tavLst>
                                    </p:anim>
                                    <p:anim calcmode="lin" valueType="num">
                                      <p:cBhvr>
                                        <p:cTn id="8" dur="2000" fill="hold"/>
                                        <p:tgtEl>
                                          <p:spTgt spid="212999"/>
                                        </p:tgtEl>
                                        <p:attrNameLst>
                                          <p:attrName>ppt_h</p:attrName>
                                        </p:attrNameLst>
                                      </p:cBhvr>
                                      <p:tavLst>
                                        <p:tav tm="0">
                                          <p:val>
                                            <p:fltVal val="0"/>
                                          </p:val>
                                        </p:tav>
                                        <p:tav tm="100000">
                                          <p:val>
                                            <p:strVal val="#ppt_h"/>
                                          </p:val>
                                        </p:tav>
                                      </p:tavLst>
                                    </p:anim>
                                    <p:anim calcmode="lin" valueType="num">
                                      <p:cBhvr>
                                        <p:cTn id="9" dur="2000" fill="hold"/>
                                        <p:tgtEl>
                                          <p:spTgt spid="21299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129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3000"/>
                                        </p:tgtEl>
                                        <p:attrNameLst>
                                          <p:attrName>style.visibility</p:attrName>
                                        </p:attrNameLst>
                                      </p:cBhvr>
                                      <p:to>
                                        <p:strVal val="visible"/>
                                      </p:to>
                                    </p:set>
                                    <p:anim calcmode="lin" valueType="num">
                                      <p:cBhvr>
                                        <p:cTn id="15" dur="2000" fill="hold"/>
                                        <p:tgtEl>
                                          <p:spTgt spid="213000"/>
                                        </p:tgtEl>
                                        <p:attrNameLst>
                                          <p:attrName>ppt_w</p:attrName>
                                        </p:attrNameLst>
                                      </p:cBhvr>
                                      <p:tavLst>
                                        <p:tav tm="0">
                                          <p:val>
                                            <p:fltVal val="0"/>
                                          </p:val>
                                        </p:tav>
                                        <p:tav tm="100000">
                                          <p:val>
                                            <p:strVal val="#ppt_w"/>
                                          </p:val>
                                        </p:tav>
                                      </p:tavLst>
                                    </p:anim>
                                    <p:anim calcmode="lin" valueType="num">
                                      <p:cBhvr>
                                        <p:cTn id="16" dur="2000" fill="hold"/>
                                        <p:tgtEl>
                                          <p:spTgt spid="213000"/>
                                        </p:tgtEl>
                                        <p:attrNameLst>
                                          <p:attrName>ppt_h</p:attrName>
                                        </p:attrNameLst>
                                      </p:cBhvr>
                                      <p:tavLst>
                                        <p:tav tm="0">
                                          <p:val>
                                            <p:fltVal val="0"/>
                                          </p:val>
                                        </p:tav>
                                        <p:tav tm="100000">
                                          <p:val>
                                            <p:strVal val="#ppt_h"/>
                                          </p:val>
                                        </p:tav>
                                      </p:tavLst>
                                    </p:anim>
                                    <p:anim calcmode="lin" valueType="num">
                                      <p:cBhvr>
                                        <p:cTn id="17" dur="2000" fill="hold"/>
                                        <p:tgtEl>
                                          <p:spTgt spid="213000"/>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2130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13001"/>
                                        </p:tgtEl>
                                        <p:attrNameLst>
                                          <p:attrName>style.visibility</p:attrName>
                                        </p:attrNameLst>
                                      </p:cBhvr>
                                      <p:to>
                                        <p:strVal val="visible"/>
                                      </p:to>
                                    </p:set>
                                    <p:anim calcmode="lin" valueType="num">
                                      <p:cBhvr>
                                        <p:cTn id="23" dur="2000" fill="hold"/>
                                        <p:tgtEl>
                                          <p:spTgt spid="213001"/>
                                        </p:tgtEl>
                                        <p:attrNameLst>
                                          <p:attrName>ppt_w</p:attrName>
                                        </p:attrNameLst>
                                      </p:cBhvr>
                                      <p:tavLst>
                                        <p:tav tm="0">
                                          <p:val>
                                            <p:fltVal val="0"/>
                                          </p:val>
                                        </p:tav>
                                        <p:tav tm="100000">
                                          <p:val>
                                            <p:strVal val="#ppt_w"/>
                                          </p:val>
                                        </p:tav>
                                      </p:tavLst>
                                    </p:anim>
                                    <p:anim calcmode="lin" valueType="num">
                                      <p:cBhvr>
                                        <p:cTn id="24" dur="2000" fill="hold"/>
                                        <p:tgtEl>
                                          <p:spTgt spid="213001"/>
                                        </p:tgtEl>
                                        <p:attrNameLst>
                                          <p:attrName>ppt_h</p:attrName>
                                        </p:attrNameLst>
                                      </p:cBhvr>
                                      <p:tavLst>
                                        <p:tav tm="0">
                                          <p:val>
                                            <p:fltVal val="0"/>
                                          </p:val>
                                        </p:tav>
                                        <p:tav tm="100000">
                                          <p:val>
                                            <p:strVal val="#ppt_h"/>
                                          </p:val>
                                        </p:tav>
                                      </p:tavLst>
                                    </p:anim>
                                    <p:anim calcmode="lin" valueType="num">
                                      <p:cBhvr>
                                        <p:cTn id="25" dur="2000" fill="hold"/>
                                        <p:tgtEl>
                                          <p:spTgt spid="213001"/>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2130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2000" fill="hold"/>
                                        <p:tgtEl>
                                          <p:spTgt spid="213002"/>
                                        </p:tgtEl>
                                        <p:attrNameLst>
                                          <p:attrName>ppt_w</p:attrName>
                                        </p:attrNameLst>
                                      </p:cBhvr>
                                      <p:tavLst>
                                        <p:tav tm="0">
                                          <p:val>
                                            <p:fltVal val="0"/>
                                          </p:val>
                                        </p:tav>
                                        <p:tav tm="100000">
                                          <p:val>
                                            <p:strVal val="#ppt_w"/>
                                          </p:val>
                                        </p:tav>
                                      </p:tavLst>
                                    </p:anim>
                                    <p:anim calcmode="lin" valueType="num">
                                      <p:cBhvr>
                                        <p:cTn id="32" dur="2000" fill="hold"/>
                                        <p:tgtEl>
                                          <p:spTgt spid="213002"/>
                                        </p:tgtEl>
                                        <p:attrNameLst>
                                          <p:attrName>ppt_h</p:attrName>
                                        </p:attrNameLst>
                                      </p:cBhvr>
                                      <p:tavLst>
                                        <p:tav tm="0">
                                          <p:val>
                                            <p:fltVal val="0"/>
                                          </p:val>
                                        </p:tav>
                                        <p:tav tm="100000">
                                          <p:val>
                                            <p:strVal val="#ppt_h"/>
                                          </p:val>
                                        </p:tav>
                                      </p:tavLst>
                                    </p:anim>
                                    <p:anim calcmode="lin" valueType="num">
                                      <p:cBhvr>
                                        <p:cTn id="33" dur="2000" fill="hold"/>
                                        <p:tgtEl>
                                          <p:spTgt spid="213002"/>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2130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p:bldP spid="213000" grpId="0"/>
      <p:bldP spid="213001" grpId="0"/>
      <p:bldP spid="21300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295400" y="0"/>
            <a:ext cx="7583488" cy="779463"/>
          </a:xfrm>
        </p:spPr>
        <p:txBody>
          <a:bodyPr/>
          <a:lstStyle/>
          <a:p>
            <a:pPr eaLnBrk="1" hangingPunct="1"/>
            <a:r>
              <a:rPr lang="en-US" altLang="en-US" smtClean="0">
                <a:latin typeface="Times New Roman" pitchFamily="18" charset="0"/>
                <a:ea typeface="ＭＳ Ｐゴシック" pitchFamily="34" charset="-128"/>
              </a:rPr>
              <a:t>Limit (+/-) Tolerancing vs. Geometric Tolerancing</a:t>
            </a:r>
          </a:p>
        </p:txBody>
      </p:sp>
      <p:sp>
        <p:nvSpPr>
          <p:cNvPr id="180227" name="Rectangle 3"/>
          <p:cNvSpPr>
            <a:spLocks noGrp="1" noChangeArrowheads="1"/>
          </p:cNvSpPr>
          <p:nvPr>
            <p:ph type="body" idx="1"/>
          </p:nvPr>
        </p:nvSpPr>
        <p:spPr>
          <a:xfrm>
            <a:off x="315913" y="998538"/>
            <a:ext cx="3822700" cy="5576887"/>
          </a:xfrm>
        </p:spPr>
        <p:txBody>
          <a:bodyPr/>
          <a:lstStyle/>
          <a:p>
            <a:pPr eaLnBrk="1" hangingPunct="1"/>
            <a:r>
              <a:rPr lang="en-US" altLang="en-US" sz="2000" b="1" smtClean="0">
                <a:ea typeface="ＭＳ Ｐゴシック" pitchFamily="34" charset="-128"/>
              </a:rPr>
              <a:t>Limit Tolerancing (+/-) is restricted when inspecting all features of a part and their relationships.</a:t>
            </a:r>
          </a:p>
          <a:p>
            <a:pPr lvl="1" eaLnBrk="1" hangingPunct="1"/>
            <a:r>
              <a:rPr lang="en-US" altLang="en-US" sz="1800" b="1" smtClean="0">
                <a:ea typeface="ＭＳ Ｐゴシック" pitchFamily="34" charset="-128"/>
              </a:rPr>
              <a:t>(+/-) is basically a two-dimensional tolerancing system (a caliper/ micrometer type measurement.</a:t>
            </a:r>
          </a:p>
          <a:p>
            <a:pPr lvl="1" eaLnBrk="1" hangingPunct="1"/>
            <a:r>
              <a:rPr lang="en-US" altLang="en-US" sz="1800" b="1" smtClean="0">
                <a:ea typeface="ＭＳ Ｐゴシック" pitchFamily="34" charset="-128"/>
              </a:rPr>
              <a:t>Works well for individual features.</a:t>
            </a:r>
          </a:p>
          <a:p>
            <a:pPr lvl="1" eaLnBrk="1" hangingPunct="1"/>
            <a:r>
              <a:rPr lang="en-US" altLang="en-US" sz="1800" b="1" smtClean="0">
                <a:ea typeface="ＭＳ Ｐゴシック" pitchFamily="34" charset="-128"/>
              </a:rPr>
              <a:t>Does not control the relationship between individual features.</a:t>
            </a:r>
          </a:p>
          <a:p>
            <a:pPr eaLnBrk="1" hangingPunct="1"/>
            <a:endParaRPr lang="en-US" altLang="en-US" sz="2000" b="1" smtClean="0">
              <a:ea typeface="ＭＳ Ｐゴシック" pitchFamily="34" charset="-128"/>
            </a:endParaRPr>
          </a:p>
        </p:txBody>
      </p:sp>
      <p:pic>
        <p:nvPicPr>
          <p:cNvPr id="180228" name="Picture 4" descr="limit tolerance on angle b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75" y="1103313"/>
            <a:ext cx="4735513"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1295400" y="0"/>
            <a:ext cx="7162800" cy="620713"/>
          </a:xfrm>
        </p:spPr>
        <p:txBody>
          <a:bodyPr/>
          <a:lstStyle/>
          <a:p>
            <a:pPr eaLnBrk="1" hangingPunct="1"/>
            <a:r>
              <a:rPr lang="en-US" altLang="en-US" sz="2400" smtClean="0">
                <a:latin typeface="Times New Roman" pitchFamily="18" charset="0"/>
                <a:ea typeface="ＭＳ Ｐゴシック" pitchFamily="34" charset="-128"/>
              </a:rPr>
              <a:t>Limit (+/-) Tolerancing vs. Geometric Tolerancing</a:t>
            </a:r>
          </a:p>
        </p:txBody>
      </p:sp>
      <p:sp>
        <p:nvSpPr>
          <p:cNvPr id="181251" name="Rectangle 3"/>
          <p:cNvSpPr>
            <a:spLocks noGrp="1" noChangeArrowheads="1"/>
          </p:cNvSpPr>
          <p:nvPr>
            <p:ph type="body" idx="1"/>
          </p:nvPr>
        </p:nvSpPr>
        <p:spPr>
          <a:xfrm>
            <a:off x="315913" y="1317625"/>
            <a:ext cx="4230687" cy="5294313"/>
          </a:xfrm>
        </p:spPr>
        <p:txBody>
          <a:bodyPr/>
          <a:lstStyle/>
          <a:p>
            <a:pPr eaLnBrk="1" hangingPunct="1">
              <a:lnSpc>
                <a:spcPct val="80000"/>
              </a:lnSpc>
            </a:pPr>
            <a:r>
              <a:rPr lang="en-US" altLang="en-US" sz="1400" b="1" smtClean="0">
                <a:ea typeface="ＭＳ Ｐゴシック" pitchFamily="34" charset="-128"/>
              </a:rPr>
              <a:t>Visually, the block will look straight and square.  The variations will be so small that they are undetectable with the human eye.  However, when the parts are inspected using precision measuring equipment such as a CMM, the angle block starts to look like the bottom drawing (greatly exaggerated). </a:t>
            </a:r>
          </a:p>
          <a:p>
            <a:pPr eaLnBrk="1" hangingPunct="1">
              <a:lnSpc>
                <a:spcPct val="80000"/>
              </a:lnSpc>
            </a:pPr>
            <a:endParaRPr lang="en-US" altLang="en-US" sz="1400" b="1" smtClean="0">
              <a:ea typeface="ＭＳ Ｐゴシック" pitchFamily="34" charset="-128"/>
            </a:endParaRPr>
          </a:p>
          <a:p>
            <a:pPr eaLnBrk="1" hangingPunct="1">
              <a:lnSpc>
                <a:spcPct val="80000"/>
              </a:lnSpc>
            </a:pPr>
            <a:r>
              <a:rPr lang="en-US" altLang="en-US" sz="1400" b="1" smtClean="0">
                <a:ea typeface="ＭＳ Ｐゴシック" pitchFamily="34" charset="-128"/>
              </a:rPr>
              <a:t>The block is not square in either view.  The surfaces are warped and not flat.  The hole is not square to any surface and it is not round.  It is at this point that the limit system of tolerance breaks down.  Plus/minus tolerances are two dimensional; the actual parts are three dimensional.  Limit tolerances usually do not have an origin or any location or orientation relative to datums.  The datums are usually implied.  Most of our modern engineering, manufacturing and quality systems all work square or relative to a coordinate system.  Parts must be described in a three dimensional mathematical language to ensure clear and concise communication of information relating to product definition.  That is why we need geometric tolerancing.</a:t>
            </a:r>
          </a:p>
        </p:txBody>
      </p:sp>
      <p:pic>
        <p:nvPicPr>
          <p:cNvPr id="181252" name="Picture 4" descr="limit tolerance on angle b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74750"/>
            <a:ext cx="43815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altLang="en-US" sz="2400" smtClean="0">
                <a:latin typeface="Times New Roman" pitchFamily="18" charset="0"/>
                <a:ea typeface="ＭＳ Ｐゴシック" pitchFamily="34" charset="-128"/>
              </a:rPr>
              <a:t>Limit (+/-) Tolerancing vs. Geometric Tolerancing</a:t>
            </a:r>
          </a:p>
        </p:txBody>
      </p:sp>
      <p:sp>
        <p:nvSpPr>
          <p:cNvPr id="182275" name="Rectangle 3"/>
          <p:cNvSpPr>
            <a:spLocks noGrp="1" noChangeArrowheads="1"/>
          </p:cNvSpPr>
          <p:nvPr>
            <p:ph type="body" idx="1"/>
          </p:nvPr>
        </p:nvSpPr>
        <p:spPr>
          <a:xfrm>
            <a:off x="315913" y="1012825"/>
            <a:ext cx="3694112" cy="5613400"/>
          </a:xfrm>
        </p:spPr>
        <p:txBody>
          <a:bodyPr/>
          <a:lstStyle/>
          <a:p>
            <a:pPr eaLnBrk="1" hangingPunct="1"/>
            <a:r>
              <a:rPr lang="en-US" altLang="en-US" smtClean="0">
                <a:ea typeface="ＭＳ Ｐゴシック" pitchFamily="34" charset="-128"/>
              </a:rPr>
              <a:t>The same angle block is now done with geometrics.</a:t>
            </a:r>
          </a:p>
          <a:p>
            <a:pPr lvl="1" eaLnBrk="1" hangingPunct="1"/>
            <a:r>
              <a:rPr lang="en-US" altLang="en-US" smtClean="0">
                <a:ea typeface="ＭＳ Ｐゴシック" pitchFamily="34" charset="-128"/>
              </a:rPr>
              <a:t>Notice that datums A, B and C have been applied to features on the part establishing a X, Y and Z Cartesian coordinate system. </a:t>
            </a:r>
          </a:p>
          <a:p>
            <a:pPr lvl="1" eaLnBrk="1" hangingPunct="1"/>
            <a:r>
              <a:rPr lang="en-US" altLang="en-US" smtClean="0">
                <a:ea typeface="ＭＳ Ｐゴシック" pitchFamily="34" charset="-128"/>
              </a:rPr>
              <a:t>Geometrics provides a very clear, concise three dimensional mathematical language for product definition.</a:t>
            </a:r>
          </a:p>
        </p:txBody>
      </p:sp>
      <p:pic>
        <p:nvPicPr>
          <p:cNvPr id="182276" name="Picture 4" descr="geo tolera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638" y="1211263"/>
            <a:ext cx="4625975"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altLang="en-US" sz="2400" smtClean="0">
                <a:latin typeface="Times New Roman" pitchFamily="18" charset="0"/>
                <a:ea typeface="ＭＳ Ｐゴシック" pitchFamily="34" charset="-128"/>
              </a:rPr>
              <a:t>Limit (+/-) Tolerancing vs. Geometric Tolerancing</a:t>
            </a:r>
          </a:p>
        </p:txBody>
      </p:sp>
      <p:sp>
        <p:nvSpPr>
          <p:cNvPr id="183299" name="Rectangle 3"/>
          <p:cNvSpPr>
            <a:spLocks noGrp="1" noChangeArrowheads="1"/>
          </p:cNvSpPr>
          <p:nvPr>
            <p:ph type="body" idx="1"/>
          </p:nvPr>
        </p:nvSpPr>
        <p:spPr>
          <a:xfrm>
            <a:off x="315913" y="1071563"/>
            <a:ext cx="8556625" cy="931862"/>
          </a:xfrm>
        </p:spPr>
        <p:txBody>
          <a:bodyPr/>
          <a:lstStyle/>
          <a:p>
            <a:pPr eaLnBrk="1" hangingPunct="1"/>
            <a:r>
              <a:rPr lang="en-US" altLang="en-US" sz="1800" b="1" smtClean="0">
                <a:ea typeface="ＭＳ Ｐゴシック" pitchFamily="34" charset="-128"/>
              </a:rPr>
              <a:t>A close-up look at the angle block shows how the features are controlled.  For example, the hole location is controlled by the feature control frame shown below.</a:t>
            </a:r>
          </a:p>
        </p:txBody>
      </p:sp>
      <p:sp>
        <p:nvSpPr>
          <p:cNvPr id="183300" name="Rectangle 6"/>
          <p:cNvSpPr>
            <a:spLocks noChangeArrowheads="1"/>
          </p:cNvSpPr>
          <p:nvPr/>
        </p:nvSpPr>
        <p:spPr bwMode="auto">
          <a:xfrm>
            <a:off x="1693863" y="2008188"/>
            <a:ext cx="5486400" cy="3552825"/>
          </a:xfrm>
          <a:prstGeom prst="rect">
            <a:avLst/>
          </a:prstGeom>
          <a:solidFill>
            <a:srgbClr val="FFFFCC"/>
          </a:solidFill>
          <a:ln w="9525">
            <a:solidFill>
              <a:srgbClr val="000000"/>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p>
        </p:txBody>
      </p:sp>
      <p:grpSp>
        <p:nvGrpSpPr>
          <p:cNvPr id="2" name="Group 7"/>
          <p:cNvGrpSpPr>
            <a:grpSpLocks/>
          </p:cNvGrpSpPr>
          <p:nvPr/>
        </p:nvGrpSpPr>
        <p:grpSpPr bwMode="auto">
          <a:xfrm>
            <a:off x="3335338" y="2971800"/>
            <a:ext cx="1897062" cy="1893888"/>
            <a:chOff x="2256" y="1440"/>
            <a:chExt cx="1920" cy="1920"/>
          </a:xfrm>
        </p:grpSpPr>
        <p:sp>
          <p:nvSpPr>
            <p:cNvPr id="183342" name="Oval 8"/>
            <p:cNvSpPr>
              <a:spLocks noChangeArrowheads="1"/>
            </p:cNvSpPr>
            <p:nvPr/>
          </p:nvSpPr>
          <p:spPr bwMode="auto">
            <a:xfrm>
              <a:off x="2256" y="1440"/>
              <a:ext cx="1920" cy="1920"/>
            </a:xfrm>
            <a:prstGeom prst="ellipse">
              <a:avLst/>
            </a:prstGeom>
            <a:solidFill>
              <a:srgbClr val="BBE0E3"/>
            </a:solidFill>
            <a:ln w="9525">
              <a:solidFill>
                <a:srgbClr val="000000"/>
              </a:solidFill>
              <a:round/>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3343" name="Oval 9"/>
            <p:cNvSpPr>
              <a:spLocks noChangeArrowheads="1"/>
            </p:cNvSpPr>
            <p:nvPr/>
          </p:nvSpPr>
          <p:spPr bwMode="auto">
            <a:xfrm>
              <a:off x="3190" y="2373"/>
              <a:ext cx="48" cy="48"/>
            </a:xfrm>
            <a:prstGeom prst="ellipse">
              <a:avLst/>
            </a:prstGeom>
            <a:solidFill>
              <a:srgbClr val="000000"/>
            </a:solidFill>
            <a:ln w="9525">
              <a:solidFill>
                <a:srgbClr val="000000"/>
              </a:solidFill>
              <a:round/>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183302" name="Line 10"/>
          <p:cNvSpPr>
            <a:spLocks noChangeShapeType="1"/>
          </p:cNvSpPr>
          <p:nvPr/>
        </p:nvSpPr>
        <p:spPr bwMode="auto">
          <a:xfrm>
            <a:off x="5308600" y="2789238"/>
            <a:ext cx="0" cy="25288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03" name="Line 11"/>
          <p:cNvSpPr>
            <a:spLocks noChangeShapeType="1"/>
          </p:cNvSpPr>
          <p:nvPr/>
        </p:nvSpPr>
        <p:spPr bwMode="auto">
          <a:xfrm>
            <a:off x="3270250" y="2890838"/>
            <a:ext cx="0" cy="248602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04" name="Line 12"/>
          <p:cNvSpPr>
            <a:spLocks noChangeShapeType="1"/>
          </p:cNvSpPr>
          <p:nvPr/>
        </p:nvSpPr>
        <p:spPr bwMode="auto">
          <a:xfrm>
            <a:off x="2841625" y="2905125"/>
            <a:ext cx="33274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05" name="Line 13"/>
          <p:cNvSpPr>
            <a:spLocks noChangeShapeType="1"/>
          </p:cNvSpPr>
          <p:nvPr/>
        </p:nvSpPr>
        <p:spPr bwMode="auto">
          <a:xfrm>
            <a:off x="2906713" y="4938713"/>
            <a:ext cx="3246437"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06" name="Oval 14"/>
          <p:cNvSpPr>
            <a:spLocks noChangeArrowheads="1"/>
          </p:cNvSpPr>
          <p:nvPr/>
        </p:nvSpPr>
        <p:spPr bwMode="auto">
          <a:xfrm>
            <a:off x="4189413" y="3824288"/>
            <a:ext cx="190500" cy="188912"/>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3307" name="Rectangle 16"/>
          <p:cNvSpPr>
            <a:spLocks noChangeArrowheads="1"/>
          </p:cNvSpPr>
          <p:nvPr/>
        </p:nvSpPr>
        <p:spPr bwMode="auto">
          <a:xfrm>
            <a:off x="5527675" y="3027363"/>
            <a:ext cx="1423988" cy="2476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3308" name="Oval 17"/>
          <p:cNvSpPr>
            <a:spLocks noChangeArrowheads="1"/>
          </p:cNvSpPr>
          <p:nvPr/>
        </p:nvSpPr>
        <p:spPr bwMode="auto">
          <a:xfrm>
            <a:off x="5607050" y="3084513"/>
            <a:ext cx="127000" cy="1333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3309" name="Line 18"/>
          <p:cNvSpPr>
            <a:spLocks noChangeShapeType="1"/>
          </p:cNvSpPr>
          <p:nvPr/>
        </p:nvSpPr>
        <p:spPr bwMode="auto">
          <a:xfrm>
            <a:off x="5670550" y="3054350"/>
            <a:ext cx="0" cy="193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0" name="Line 19"/>
          <p:cNvSpPr>
            <a:spLocks noChangeShapeType="1"/>
          </p:cNvSpPr>
          <p:nvPr/>
        </p:nvSpPr>
        <p:spPr bwMode="auto">
          <a:xfrm>
            <a:off x="5575300" y="3148013"/>
            <a:ext cx="190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3311" name="Group 20"/>
          <p:cNvGrpSpPr>
            <a:grpSpLocks/>
          </p:cNvGrpSpPr>
          <p:nvPr/>
        </p:nvGrpSpPr>
        <p:grpSpPr bwMode="auto">
          <a:xfrm>
            <a:off x="5821363" y="3067050"/>
            <a:ext cx="127000" cy="160338"/>
            <a:chOff x="3822" y="612"/>
            <a:chExt cx="128" cy="163"/>
          </a:xfrm>
        </p:grpSpPr>
        <p:sp>
          <p:nvSpPr>
            <p:cNvPr id="183340" name="Oval 21"/>
            <p:cNvSpPr>
              <a:spLocks noChangeArrowheads="1"/>
            </p:cNvSpPr>
            <p:nvPr/>
          </p:nvSpPr>
          <p:spPr bwMode="auto">
            <a:xfrm>
              <a:off x="3822" y="631"/>
              <a:ext cx="128" cy="12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3341" name="Line 22"/>
            <p:cNvSpPr>
              <a:spLocks noChangeShapeType="1"/>
            </p:cNvSpPr>
            <p:nvPr/>
          </p:nvSpPr>
          <p:spPr bwMode="auto">
            <a:xfrm flipH="1">
              <a:off x="3846" y="612"/>
              <a:ext cx="81" cy="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12" name="Text Box 23"/>
          <p:cNvSpPr txBox="1">
            <a:spLocks noChangeArrowheads="1"/>
          </p:cNvSpPr>
          <p:nvPr/>
        </p:nvSpPr>
        <p:spPr bwMode="auto">
          <a:xfrm>
            <a:off x="5946775" y="3060700"/>
            <a:ext cx="3143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693" tIns="28346" rIns="56693" bIns="28346">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ko-KR" sz="800" b="1">
                <a:solidFill>
                  <a:srgbClr val="000000"/>
                </a:solidFill>
                <a:ea typeface="Batang" pitchFamily="18" charset="-127"/>
              </a:rPr>
              <a:t>.010</a:t>
            </a:r>
            <a:endParaRPr lang="en-US" altLang="en-US" sz="1800">
              <a:ea typeface="Batang" pitchFamily="18" charset="-127"/>
            </a:endParaRPr>
          </a:p>
        </p:txBody>
      </p:sp>
      <p:grpSp>
        <p:nvGrpSpPr>
          <p:cNvPr id="183313" name="Group 24"/>
          <p:cNvGrpSpPr>
            <a:grpSpLocks/>
          </p:cNvGrpSpPr>
          <p:nvPr/>
        </p:nvGrpSpPr>
        <p:grpSpPr bwMode="auto">
          <a:xfrm>
            <a:off x="6192838" y="3038475"/>
            <a:ext cx="231775" cy="223838"/>
            <a:chOff x="4542" y="966"/>
            <a:chExt cx="223" cy="212"/>
          </a:xfrm>
        </p:grpSpPr>
        <p:sp>
          <p:nvSpPr>
            <p:cNvPr id="183338" name="Text Box 25"/>
            <p:cNvSpPr txBox="1">
              <a:spLocks noChangeArrowheads="1"/>
            </p:cNvSpPr>
            <p:nvPr/>
          </p:nvSpPr>
          <p:spPr bwMode="auto">
            <a:xfrm>
              <a:off x="4542" y="966"/>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ko-KR" sz="1000" b="1">
                  <a:solidFill>
                    <a:srgbClr val="000000"/>
                  </a:solidFill>
                  <a:ea typeface="Batang" pitchFamily="18" charset="-127"/>
                </a:rPr>
                <a:t>M</a:t>
              </a:r>
              <a:endParaRPr lang="en-US" altLang="en-US" sz="1800">
                <a:ea typeface="Batang" pitchFamily="18" charset="-127"/>
              </a:endParaRPr>
            </a:p>
          </p:txBody>
        </p:sp>
        <p:sp>
          <p:nvSpPr>
            <p:cNvPr id="183339" name="Oval 26"/>
            <p:cNvSpPr>
              <a:spLocks noChangeArrowheads="1"/>
            </p:cNvSpPr>
            <p:nvPr/>
          </p:nvSpPr>
          <p:spPr bwMode="auto">
            <a:xfrm>
              <a:off x="4581" y="1000"/>
              <a:ext cx="144" cy="151"/>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183314" name="Text Box 31"/>
          <p:cNvSpPr txBox="1">
            <a:spLocks noChangeArrowheads="1"/>
          </p:cNvSpPr>
          <p:nvPr/>
        </p:nvSpPr>
        <p:spPr bwMode="auto">
          <a:xfrm>
            <a:off x="6334125" y="297815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a:t>A</a:t>
            </a:r>
          </a:p>
        </p:txBody>
      </p:sp>
      <p:sp>
        <p:nvSpPr>
          <p:cNvPr id="183315" name="Text Box 32"/>
          <p:cNvSpPr txBox="1">
            <a:spLocks noChangeArrowheads="1"/>
          </p:cNvSpPr>
          <p:nvPr/>
        </p:nvSpPr>
        <p:spPr bwMode="auto">
          <a:xfrm>
            <a:off x="6507163" y="2979738"/>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a:t>B</a:t>
            </a:r>
          </a:p>
        </p:txBody>
      </p:sp>
      <p:sp>
        <p:nvSpPr>
          <p:cNvPr id="183316" name="Text Box 33"/>
          <p:cNvSpPr txBox="1">
            <a:spLocks noChangeArrowheads="1"/>
          </p:cNvSpPr>
          <p:nvPr/>
        </p:nvSpPr>
        <p:spPr bwMode="auto">
          <a:xfrm>
            <a:off x="6680200" y="2981325"/>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a:t>C</a:t>
            </a:r>
          </a:p>
        </p:txBody>
      </p:sp>
      <p:sp>
        <p:nvSpPr>
          <p:cNvPr id="183317" name="Line 34"/>
          <p:cNvSpPr>
            <a:spLocks noChangeShapeType="1"/>
          </p:cNvSpPr>
          <p:nvPr/>
        </p:nvSpPr>
        <p:spPr bwMode="auto">
          <a:xfrm>
            <a:off x="5789613" y="30368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8" name="Line 35"/>
          <p:cNvSpPr>
            <a:spLocks noChangeShapeType="1"/>
          </p:cNvSpPr>
          <p:nvPr/>
        </p:nvSpPr>
        <p:spPr bwMode="auto">
          <a:xfrm>
            <a:off x="6408738" y="304165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9" name="Line 36"/>
          <p:cNvSpPr>
            <a:spLocks noChangeShapeType="1"/>
          </p:cNvSpPr>
          <p:nvPr/>
        </p:nvSpPr>
        <p:spPr bwMode="auto">
          <a:xfrm>
            <a:off x="6584950" y="30368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0" name="Line 37"/>
          <p:cNvSpPr>
            <a:spLocks noChangeShapeType="1"/>
          </p:cNvSpPr>
          <p:nvPr/>
        </p:nvSpPr>
        <p:spPr bwMode="auto">
          <a:xfrm>
            <a:off x="6761163" y="303212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1" name="Line 38"/>
          <p:cNvSpPr>
            <a:spLocks noChangeShapeType="1"/>
          </p:cNvSpPr>
          <p:nvPr/>
        </p:nvSpPr>
        <p:spPr bwMode="auto">
          <a:xfrm flipH="1">
            <a:off x="4686300" y="26670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22" name="Line 39"/>
          <p:cNvSpPr>
            <a:spLocks noChangeShapeType="1"/>
          </p:cNvSpPr>
          <p:nvPr/>
        </p:nvSpPr>
        <p:spPr bwMode="auto">
          <a:xfrm flipH="1">
            <a:off x="5143500" y="2667000"/>
            <a:ext cx="247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3323" name="Group 40"/>
          <p:cNvGrpSpPr>
            <a:grpSpLocks/>
          </p:cNvGrpSpPr>
          <p:nvPr/>
        </p:nvGrpSpPr>
        <p:grpSpPr bwMode="auto">
          <a:xfrm>
            <a:off x="5421313" y="2590800"/>
            <a:ext cx="127000" cy="160338"/>
            <a:chOff x="3822" y="612"/>
            <a:chExt cx="128" cy="163"/>
          </a:xfrm>
        </p:grpSpPr>
        <p:sp>
          <p:nvSpPr>
            <p:cNvPr id="183336" name="Oval 41"/>
            <p:cNvSpPr>
              <a:spLocks noChangeArrowheads="1"/>
            </p:cNvSpPr>
            <p:nvPr/>
          </p:nvSpPr>
          <p:spPr bwMode="auto">
            <a:xfrm>
              <a:off x="3822" y="631"/>
              <a:ext cx="128" cy="12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3337" name="Line 42"/>
            <p:cNvSpPr>
              <a:spLocks noChangeShapeType="1"/>
            </p:cNvSpPr>
            <p:nvPr/>
          </p:nvSpPr>
          <p:spPr bwMode="auto">
            <a:xfrm flipH="1">
              <a:off x="3846" y="612"/>
              <a:ext cx="81" cy="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24" name="Text Box 43"/>
          <p:cNvSpPr txBox="1">
            <a:spLocks noChangeArrowheads="1"/>
          </p:cNvSpPr>
          <p:nvPr/>
        </p:nvSpPr>
        <p:spPr bwMode="auto">
          <a:xfrm>
            <a:off x="5527675" y="2508250"/>
            <a:ext cx="3143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693" tIns="28346" rIns="56693" bIns="28346">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ko-KR" sz="800" b="1">
                <a:solidFill>
                  <a:srgbClr val="000000"/>
                </a:solidFill>
                <a:ea typeface="Batang" pitchFamily="18" charset="-127"/>
              </a:rPr>
              <a:t>.630</a:t>
            </a:r>
            <a:endParaRPr lang="en-US" altLang="en-US" sz="1800">
              <a:ea typeface="Batang" pitchFamily="18" charset="-127"/>
            </a:endParaRPr>
          </a:p>
        </p:txBody>
      </p:sp>
      <p:sp>
        <p:nvSpPr>
          <p:cNvPr id="183325" name="Text Box 44"/>
          <p:cNvSpPr txBox="1">
            <a:spLocks noChangeArrowheads="1"/>
          </p:cNvSpPr>
          <p:nvPr/>
        </p:nvSpPr>
        <p:spPr bwMode="auto">
          <a:xfrm>
            <a:off x="5527675" y="2622550"/>
            <a:ext cx="3143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693" tIns="28346" rIns="56693" bIns="28346">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ko-KR" sz="800" b="1">
                <a:solidFill>
                  <a:srgbClr val="000000"/>
                </a:solidFill>
                <a:ea typeface="Batang" pitchFamily="18" charset="-127"/>
              </a:rPr>
              <a:t>.620</a:t>
            </a:r>
            <a:endParaRPr lang="en-US" altLang="en-US" sz="1800">
              <a:ea typeface="Batang" pitchFamily="18" charset="-127"/>
            </a:endParaRPr>
          </a:p>
        </p:txBody>
      </p:sp>
      <p:sp>
        <p:nvSpPr>
          <p:cNvPr id="183326" name="Line 45"/>
          <p:cNvSpPr>
            <a:spLocks noChangeShapeType="1"/>
          </p:cNvSpPr>
          <p:nvPr/>
        </p:nvSpPr>
        <p:spPr bwMode="auto">
          <a:xfrm flipH="1">
            <a:off x="4362450" y="3648075"/>
            <a:ext cx="261938" cy="209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27" name="Text Box 46"/>
          <p:cNvSpPr txBox="1">
            <a:spLocks noChangeArrowheads="1"/>
          </p:cNvSpPr>
          <p:nvPr/>
        </p:nvSpPr>
        <p:spPr bwMode="auto">
          <a:xfrm>
            <a:off x="4565650" y="3522663"/>
            <a:ext cx="1166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800" b="1"/>
              <a:t>.010 Tolerance Zone</a:t>
            </a:r>
          </a:p>
        </p:txBody>
      </p:sp>
      <p:sp>
        <p:nvSpPr>
          <p:cNvPr id="183328" name="Line 47"/>
          <p:cNvSpPr>
            <a:spLocks noChangeShapeType="1"/>
          </p:cNvSpPr>
          <p:nvPr/>
        </p:nvSpPr>
        <p:spPr bwMode="auto">
          <a:xfrm>
            <a:off x="2782888" y="3916363"/>
            <a:ext cx="29686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9" name="Line 48"/>
          <p:cNvSpPr>
            <a:spLocks noChangeShapeType="1"/>
          </p:cNvSpPr>
          <p:nvPr/>
        </p:nvSpPr>
        <p:spPr bwMode="auto">
          <a:xfrm>
            <a:off x="4284663" y="2589213"/>
            <a:ext cx="0" cy="27654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0" name="Text Box 49"/>
          <p:cNvSpPr txBox="1">
            <a:spLocks noChangeArrowheads="1"/>
          </p:cNvSpPr>
          <p:nvPr/>
        </p:nvSpPr>
        <p:spPr bwMode="auto">
          <a:xfrm>
            <a:off x="2646363" y="4333875"/>
            <a:ext cx="4635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693" tIns="28346" rIns="56693" bIns="28346">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ko-KR" sz="1100" b="1">
                <a:solidFill>
                  <a:srgbClr val="000000"/>
                </a:solidFill>
                <a:ea typeface="Batang" pitchFamily="18" charset="-127"/>
              </a:rPr>
              <a:t>1.000</a:t>
            </a:r>
            <a:endParaRPr lang="en-US" altLang="en-US" sz="1800">
              <a:ea typeface="Batang" pitchFamily="18" charset="-127"/>
            </a:endParaRPr>
          </a:p>
        </p:txBody>
      </p:sp>
      <p:sp>
        <p:nvSpPr>
          <p:cNvPr id="183331" name="Text Box 50"/>
          <p:cNvSpPr txBox="1">
            <a:spLocks noChangeArrowheads="1"/>
          </p:cNvSpPr>
          <p:nvPr/>
        </p:nvSpPr>
        <p:spPr bwMode="auto">
          <a:xfrm>
            <a:off x="3308350" y="5070475"/>
            <a:ext cx="4635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693" tIns="28346" rIns="56693" bIns="28346">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ko-KR" sz="1100" b="1">
                <a:solidFill>
                  <a:srgbClr val="000000"/>
                </a:solidFill>
                <a:ea typeface="Batang" pitchFamily="18" charset="-127"/>
              </a:rPr>
              <a:t>1.500</a:t>
            </a:r>
            <a:endParaRPr lang="en-US" altLang="en-US" sz="1800">
              <a:ea typeface="Batang" pitchFamily="18" charset="-127"/>
            </a:endParaRPr>
          </a:p>
        </p:txBody>
      </p:sp>
      <p:sp>
        <p:nvSpPr>
          <p:cNvPr id="183332" name="Line 51"/>
          <p:cNvSpPr>
            <a:spLocks noChangeShapeType="1"/>
          </p:cNvSpPr>
          <p:nvPr/>
        </p:nvSpPr>
        <p:spPr bwMode="auto">
          <a:xfrm flipV="1">
            <a:off x="2882900" y="3911600"/>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33" name="Line 52"/>
          <p:cNvSpPr>
            <a:spLocks noChangeShapeType="1"/>
          </p:cNvSpPr>
          <p:nvPr/>
        </p:nvSpPr>
        <p:spPr bwMode="auto">
          <a:xfrm>
            <a:off x="3759200" y="5181600"/>
            <a:ext cx="520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34" name="Text Box 53"/>
          <p:cNvSpPr txBox="1">
            <a:spLocks noChangeArrowheads="1"/>
          </p:cNvSpPr>
          <p:nvPr/>
        </p:nvSpPr>
        <p:spPr bwMode="auto">
          <a:xfrm>
            <a:off x="2689225" y="2054225"/>
            <a:ext cx="3084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a:t>Hole Location Tolerance Zone</a:t>
            </a:r>
          </a:p>
        </p:txBody>
      </p:sp>
      <p:sp>
        <p:nvSpPr>
          <p:cNvPr id="183335" name="Rectangle 54"/>
          <p:cNvSpPr>
            <a:spLocks noChangeArrowheads="1"/>
          </p:cNvSpPr>
          <p:nvPr/>
        </p:nvSpPr>
        <p:spPr bwMode="auto">
          <a:xfrm>
            <a:off x="638175" y="5702300"/>
            <a:ext cx="8096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86000" algn="l"/>
                <a:tab pos="2514600" algn="l"/>
              </a:tabLst>
              <a:defRPr sz="2400">
                <a:solidFill>
                  <a:schemeClr val="tx1"/>
                </a:solidFill>
                <a:latin typeface="Arial" pitchFamily="34" charset="0"/>
                <a:ea typeface="ＭＳ Ｐゴシック" pitchFamily="34" charset="-128"/>
              </a:defRPr>
            </a:lvl1pPr>
            <a:lvl2pPr marL="37931725" indent="-37474525" eaLnBrk="0" hangingPunct="0">
              <a:tabLst>
                <a:tab pos="2286000" algn="l"/>
                <a:tab pos="2514600" algn="l"/>
              </a:tabLst>
              <a:defRPr sz="2400">
                <a:solidFill>
                  <a:schemeClr val="tx1"/>
                </a:solidFill>
                <a:latin typeface="Arial" pitchFamily="34" charset="0"/>
                <a:ea typeface="ＭＳ Ｐゴシック" pitchFamily="34" charset="-128"/>
              </a:defRPr>
            </a:lvl2pPr>
            <a:lvl3pPr eaLnBrk="0" hangingPunct="0">
              <a:tabLst>
                <a:tab pos="2286000" algn="l"/>
                <a:tab pos="2514600" algn="l"/>
              </a:tabLst>
              <a:defRPr sz="2400">
                <a:solidFill>
                  <a:schemeClr val="tx1"/>
                </a:solidFill>
                <a:latin typeface="Arial" pitchFamily="34" charset="0"/>
                <a:ea typeface="ＭＳ Ｐゴシック" pitchFamily="34" charset="-128"/>
              </a:defRPr>
            </a:lvl3pPr>
            <a:lvl4pPr eaLnBrk="0" hangingPunct="0">
              <a:tabLst>
                <a:tab pos="2286000" algn="l"/>
                <a:tab pos="2514600" algn="l"/>
              </a:tabLst>
              <a:defRPr sz="2400">
                <a:solidFill>
                  <a:schemeClr val="tx1"/>
                </a:solidFill>
                <a:latin typeface="Arial" pitchFamily="34" charset="0"/>
                <a:ea typeface="ＭＳ Ｐゴシック" pitchFamily="34" charset="-128"/>
              </a:defRPr>
            </a:lvl4pPr>
            <a:lvl5pPr eaLnBrk="0" hangingPunct="0">
              <a:tabLst>
                <a:tab pos="2286000" algn="l"/>
                <a:tab pos="2514600" algn="l"/>
              </a:tabLst>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tabLst>
                <a:tab pos="2286000" algn="l"/>
                <a:tab pos="2514600" algn="l"/>
              </a:tabLs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tabLst>
                <a:tab pos="2286000" algn="l"/>
                <a:tab pos="2514600" algn="l"/>
              </a:tabLs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tabLst>
                <a:tab pos="2286000" algn="l"/>
                <a:tab pos="2514600" algn="l"/>
              </a:tabLs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tabLst>
                <a:tab pos="2286000" algn="l"/>
                <a:tab pos="2514600" algn="l"/>
              </a:tabLs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FFFF00"/>
                </a:solidFill>
              </a:rPr>
              <a:t>The MMC condition dictates a smaller position tolerance.  If the hole is made to the Least Material Condition (LMC), resulting in a larger hole, then the hole location can be farther off and still align with the mating pin.</a:t>
            </a:r>
          </a:p>
          <a:p>
            <a:pPr eaLnBrk="1" hangingPunct="1"/>
            <a:r>
              <a:rPr lang="en-US" altLang="en-US" sz="1200" b="1">
                <a:solidFill>
                  <a:srgbClr val="FFFF00"/>
                </a:solidFill>
              </a:rPr>
              <a:t>	.010 when hole size is .620 (MMC)</a:t>
            </a:r>
          </a:p>
          <a:p>
            <a:pPr eaLnBrk="1" hangingPunct="1"/>
            <a:r>
              <a:rPr lang="en-US" altLang="en-US" sz="1200" b="1">
                <a:solidFill>
                  <a:srgbClr val="FFFF00"/>
                </a:solidFill>
              </a:rPr>
              <a:t>	.020 when hole size is .630 (LMC)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accel="50000" decel="50000" fill="hold" nodeType="clickEffect">
                                  <p:stCondLst>
                                    <p:cond delay="0"/>
                                  </p:stCondLst>
                                  <p:childTnLst>
                                    <p:animMotion origin="layout" path="M -2.77778E-6 -0.00903 C 0.00382 -0.00903 0.00782 -0.00533 0.00782 3.7037E-6 C 0.00782 0.00509 0.00382 0.01018 -2.77778E-6 0.01018 C -0.00451 0.01018 -0.00729 0.00509 -0.00729 3.7037E-6 C -0.00729 -0.00533 -0.00451 -0.00903 -2.77778E-6 -0.00903 Z " pathEditMode="relative" rAng="0" ptsTypes="fffff">
                                      <p:cBhvr>
                                        <p:cTn id="6" dur="2000" fill="hold"/>
                                        <p:tgtEl>
                                          <p:spTgt spid="2"/>
                                        </p:tgtEl>
                                        <p:attrNameLst>
                                          <p:attrName>ppt_x</p:attrName>
                                          <p:attrName>ppt_y</p:attrName>
                                        </p:attrNameLst>
                                      </p:cBhvr>
                                      <p:rCtr x="17"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altLang="en-US" sz="2400" smtClean="0">
                <a:latin typeface="Times New Roman" pitchFamily="18" charset="0"/>
                <a:ea typeface="ＭＳ Ｐゴシック" pitchFamily="34" charset="-128"/>
              </a:rPr>
              <a:t>Limit (+/-) Tolerancing vs. Geometric Tolerancing</a:t>
            </a:r>
          </a:p>
        </p:txBody>
      </p:sp>
      <p:sp>
        <p:nvSpPr>
          <p:cNvPr id="227331" name="Rectangle 3"/>
          <p:cNvSpPr>
            <a:spLocks noGrp="1" noChangeArrowheads="1"/>
          </p:cNvSpPr>
          <p:nvPr>
            <p:ph type="body" idx="1"/>
          </p:nvPr>
        </p:nvSpPr>
        <p:spPr>
          <a:xfrm>
            <a:off x="315913" y="1071563"/>
            <a:ext cx="8556625" cy="365125"/>
          </a:xfrm>
        </p:spPr>
        <p:txBody>
          <a:bodyPr/>
          <a:lstStyle/>
          <a:p>
            <a:pPr eaLnBrk="1" hangingPunct="1">
              <a:lnSpc>
                <a:spcPct val="90000"/>
              </a:lnSpc>
            </a:pPr>
            <a:r>
              <a:rPr lang="en-US" altLang="en-US" sz="1800" b="1" smtClean="0">
                <a:ea typeface="ＭＳ Ｐゴシック" pitchFamily="34" charset="-128"/>
              </a:rPr>
              <a:t>Geometric Tolerancing Applied to an Angle Block – 2D View</a:t>
            </a:r>
          </a:p>
        </p:txBody>
      </p:sp>
      <p:pic>
        <p:nvPicPr>
          <p:cNvPr id="227332" name="Picture 4" descr="angle block desig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38" y="1466850"/>
            <a:ext cx="46672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3" name="Rectangle 5"/>
          <p:cNvSpPr>
            <a:spLocks noChangeArrowheads="1"/>
          </p:cNvSpPr>
          <p:nvPr/>
        </p:nvSpPr>
        <p:spPr bwMode="auto">
          <a:xfrm>
            <a:off x="485775" y="3917950"/>
            <a:ext cx="430371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a:solidFill>
                  <a:schemeClr val="tx2"/>
                </a:solidFill>
              </a:rPr>
              <a:t>The above drawing depicts the part as the designer intended it to be.  </a:t>
            </a:r>
            <a:r>
              <a:rPr lang="en-US" altLang="en-US" sz="1600" b="1">
                <a:solidFill>
                  <a:srgbClr val="FFFF00"/>
                </a:solidFill>
              </a:rPr>
              <a:t>In reality, no part can ever be made perfect.</a:t>
            </a:r>
            <a:r>
              <a:rPr lang="en-US" altLang="en-US" sz="1600" b="1">
                <a:solidFill>
                  <a:schemeClr val="tx2"/>
                </a:solidFill>
              </a:rPr>
              <a:t>  It will always be off by a few millionths of an inch.  With that in mind, the drawing on the right illustrates how the GD&amp;T instructions control the features of the part.  The drawing is </a:t>
            </a:r>
            <a:r>
              <a:rPr lang="en-US" altLang="en-US" sz="1600" b="1" i="1">
                <a:solidFill>
                  <a:schemeClr val="tx2"/>
                </a:solidFill>
              </a:rPr>
              <a:t>greatly exaggerated</a:t>
            </a:r>
            <a:r>
              <a:rPr lang="en-US" altLang="en-US" sz="1600" b="1">
                <a:solidFill>
                  <a:schemeClr val="tx2"/>
                </a:solidFill>
              </a:rPr>
              <a:t> to show what would be undetectable by the naked eye. </a:t>
            </a:r>
          </a:p>
        </p:txBody>
      </p:sp>
      <p:pic>
        <p:nvPicPr>
          <p:cNvPr id="227334" name="Picture 6" descr="angle block produc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3895725"/>
            <a:ext cx="3990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fade">
                                      <p:cBhvr>
                                        <p:cTn id="7" dur="800" decel="100000"/>
                                        <p:tgtEl>
                                          <p:spTgt spid="227330"/>
                                        </p:tgtEl>
                                      </p:cBhvr>
                                    </p:animEffect>
                                    <p:anim calcmode="lin" valueType="num">
                                      <p:cBhvr>
                                        <p:cTn id="8" dur="800" decel="100000" fill="hold"/>
                                        <p:tgtEl>
                                          <p:spTgt spid="227330"/>
                                        </p:tgtEl>
                                        <p:attrNameLst>
                                          <p:attrName>style.rotation</p:attrName>
                                        </p:attrNameLst>
                                      </p:cBhvr>
                                      <p:tavLst>
                                        <p:tav tm="0">
                                          <p:val>
                                            <p:fltVal val="-90"/>
                                          </p:val>
                                        </p:tav>
                                        <p:tav tm="100000">
                                          <p:val>
                                            <p:fltVal val="0"/>
                                          </p:val>
                                        </p:tav>
                                      </p:tavLst>
                                    </p:anim>
                                    <p:anim calcmode="lin" valueType="num">
                                      <p:cBhvr>
                                        <p:cTn id="9" dur="800" decel="100000" fill="hold"/>
                                        <p:tgtEl>
                                          <p:spTgt spid="227330"/>
                                        </p:tgtEl>
                                        <p:attrNameLst>
                                          <p:attrName>ppt_x</p:attrName>
                                        </p:attrNameLst>
                                      </p:cBhvr>
                                      <p:tavLst>
                                        <p:tav tm="0">
                                          <p:val>
                                            <p:strVal val="#ppt_x+0.4"/>
                                          </p:val>
                                        </p:tav>
                                        <p:tav tm="100000">
                                          <p:val>
                                            <p:strVal val="#ppt_x-0.05"/>
                                          </p:val>
                                        </p:tav>
                                      </p:tavLst>
                                    </p:anim>
                                    <p:anim calcmode="lin" valueType="num">
                                      <p:cBhvr>
                                        <p:cTn id="10" dur="800" decel="100000" fill="hold"/>
                                        <p:tgtEl>
                                          <p:spTgt spid="2273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227331">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227331">
                                            <p:txEl>
                                              <p:pRg st="0" end="0"/>
                                            </p:txEl>
                                          </p:spTgt>
                                        </p:tgtEl>
                                        <p:attrNameLst>
                                          <p:attrName>ppt_x</p:attrName>
                                        </p:attrNameLst>
                                      </p:cBhvr>
                                    </p:anim>
                                    <p:anim from="0" to="-1.0" calcmode="lin" valueType="num">
                                      <p:cBhvr>
                                        <p:cTn id="17" dur="200" decel="50000" autoRev="1" fill="hold">
                                          <p:stCondLst>
                                            <p:cond delay="600"/>
                                          </p:stCondLst>
                                        </p:cTn>
                                        <p:tgtEl>
                                          <p:spTgt spid="227331">
                                            <p:txEl>
                                              <p:pRg st="0" end="0"/>
                                            </p:txEl>
                                          </p:spTgt>
                                        </p:tgtEl>
                                        <p:attrNameLst>
                                          <p:attrName>xshear</p:attrName>
                                        </p:attrNameLst>
                                      </p:cBhvr>
                                    </p:anim>
                                    <p:animScale>
                                      <p:cBhvr>
                                        <p:cTn id="18" dur="200" decel="100000" autoRev="1" fill="hold">
                                          <p:stCondLst>
                                            <p:cond delay="600"/>
                                          </p:stCondLst>
                                        </p:cTn>
                                        <p:tgtEl>
                                          <p:spTgt spid="227331">
                                            <p:txEl>
                                              <p:pRg st="0" end="0"/>
                                            </p:txEl>
                                          </p:spTgt>
                                        </p:tgtEl>
                                      </p:cBhvr>
                                      <p:from x="100000" y="100000"/>
                                      <p:to x="80000" y="100000"/>
                                    </p:animScale>
                                    <p:anim by="(#ppt_h/3+#ppt_w*0.1)" calcmode="lin" valueType="num">
                                      <p:cBhvr additive="sum">
                                        <p:cTn id="19" dur="200" decel="100000" autoRev="1" fill="hold">
                                          <p:stCondLst>
                                            <p:cond delay="600"/>
                                          </p:stCondLst>
                                        </p:cTn>
                                        <p:tgtEl>
                                          <p:spTgt spid="227331">
                                            <p:txEl>
                                              <p:pRg st="0" end="0"/>
                                            </p:txEl>
                                          </p:spTgt>
                                        </p:tgtEl>
                                        <p:attrNameLst>
                                          <p:attrName>ppt_x</p:attrName>
                                        </p:attrNameLst>
                                      </p:cBhvr>
                                    </p:anim>
                                  </p:childTnLst>
                                </p:cTn>
                              </p:par>
                            </p:childTnLst>
                          </p:cTn>
                        </p:par>
                        <p:par>
                          <p:cTn id="20" fill="hold" nodeType="afterGroup">
                            <p:stCondLst>
                              <p:cond delay="2000"/>
                            </p:stCondLst>
                            <p:childTnLst>
                              <p:par>
                                <p:cTn id="21" presetID="15" presetClass="entr" presetSubtype="0" fill="hold" nodeType="afterEffect">
                                  <p:stCondLst>
                                    <p:cond delay="0"/>
                                  </p:stCondLst>
                                  <p:childTnLst>
                                    <p:set>
                                      <p:cBhvr>
                                        <p:cTn id="22" dur="1" fill="hold">
                                          <p:stCondLst>
                                            <p:cond delay="0"/>
                                          </p:stCondLst>
                                        </p:cTn>
                                        <p:tgtEl>
                                          <p:spTgt spid="227332"/>
                                        </p:tgtEl>
                                        <p:attrNameLst>
                                          <p:attrName>style.visibility</p:attrName>
                                        </p:attrNameLst>
                                      </p:cBhvr>
                                      <p:to>
                                        <p:strVal val="visible"/>
                                      </p:to>
                                    </p:set>
                                    <p:anim calcmode="lin" valueType="num">
                                      <p:cBhvr>
                                        <p:cTn id="23" dur="1000" fill="hold"/>
                                        <p:tgtEl>
                                          <p:spTgt spid="227332"/>
                                        </p:tgtEl>
                                        <p:attrNameLst>
                                          <p:attrName>ppt_w</p:attrName>
                                        </p:attrNameLst>
                                      </p:cBhvr>
                                      <p:tavLst>
                                        <p:tav tm="0">
                                          <p:val>
                                            <p:fltVal val="0"/>
                                          </p:val>
                                        </p:tav>
                                        <p:tav tm="100000">
                                          <p:val>
                                            <p:strVal val="#ppt_w"/>
                                          </p:val>
                                        </p:tav>
                                      </p:tavLst>
                                    </p:anim>
                                    <p:anim calcmode="lin" valueType="num">
                                      <p:cBhvr>
                                        <p:cTn id="24" dur="1000" fill="hold"/>
                                        <p:tgtEl>
                                          <p:spTgt spid="227332"/>
                                        </p:tgtEl>
                                        <p:attrNameLst>
                                          <p:attrName>ppt_h</p:attrName>
                                        </p:attrNameLst>
                                      </p:cBhvr>
                                      <p:tavLst>
                                        <p:tav tm="0">
                                          <p:val>
                                            <p:fltVal val="0"/>
                                          </p:val>
                                        </p:tav>
                                        <p:tav tm="100000">
                                          <p:val>
                                            <p:strVal val="#ppt_h"/>
                                          </p:val>
                                        </p:tav>
                                      </p:tavLst>
                                    </p:anim>
                                    <p:anim calcmode="lin" valueType="num">
                                      <p:cBhvr>
                                        <p:cTn id="25" dur="1000" fill="hold"/>
                                        <p:tgtEl>
                                          <p:spTgt spid="22733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73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7333"/>
                                        </p:tgtEl>
                                        <p:attrNameLst>
                                          <p:attrName>style.visibility</p:attrName>
                                        </p:attrNameLst>
                                      </p:cBhvr>
                                      <p:to>
                                        <p:strVal val="visible"/>
                                      </p:to>
                                    </p:set>
                                    <p:anim calcmode="lin" valueType="num">
                                      <p:cBhvr>
                                        <p:cTn id="31" dur="500" fill="hold"/>
                                        <p:tgtEl>
                                          <p:spTgt spid="227333"/>
                                        </p:tgtEl>
                                        <p:attrNameLst>
                                          <p:attrName>ppt_w</p:attrName>
                                        </p:attrNameLst>
                                      </p:cBhvr>
                                      <p:tavLst>
                                        <p:tav tm="0">
                                          <p:val>
                                            <p:fltVal val="0"/>
                                          </p:val>
                                        </p:tav>
                                        <p:tav tm="100000">
                                          <p:val>
                                            <p:strVal val="#ppt_w"/>
                                          </p:val>
                                        </p:tav>
                                      </p:tavLst>
                                    </p:anim>
                                    <p:anim calcmode="lin" valueType="num">
                                      <p:cBhvr>
                                        <p:cTn id="32" dur="500" fill="hold"/>
                                        <p:tgtEl>
                                          <p:spTgt spid="227333"/>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227334"/>
                                        </p:tgtEl>
                                        <p:attrNameLst>
                                          <p:attrName>style.visibility</p:attrName>
                                        </p:attrNameLst>
                                      </p:cBhvr>
                                      <p:to>
                                        <p:strVal val="visible"/>
                                      </p:to>
                                    </p:set>
                                    <p:anim calcmode="lin" valueType="num">
                                      <p:cBhvr>
                                        <p:cTn id="37" dur="1000" fill="hold"/>
                                        <p:tgtEl>
                                          <p:spTgt spid="227334"/>
                                        </p:tgtEl>
                                        <p:attrNameLst>
                                          <p:attrName>ppt_w</p:attrName>
                                        </p:attrNameLst>
                                      </p:cBhvr>
                                      <p:tavLst>
                                        <p:tav tm="0">
                                          <p:val>
                                            <p:fltVal val="0"/>
                                          </p:val>
                                        </p:tav>
                                        <p:tav tm="100000">
                                          <p:val>
                                            <p:strVal val="#ppt_w"/>
                                          </p:val>
                                        </p:tav>
                                      </p:tavLst>
                                    </p:anim>
                                    <p:anim calcmode="lin" valueType="num">
                                      <p:cBhvr>
                                        <p:cTn id="38" dur="1000" fill="hold"/>
                                        <p:tgtEl>
                                          <p:spTgt spid="227334"/>
                                        </p:tgtEl>
                                        <p:attrNameLst>
                                          <p:attrName>ppt_h</p:attrName>
                                        </p:attrNameLst>
                                      </p:cBhvr>
                                      <p:tavLst>
                                        <p:tav tm="0">
                                          <p:val>
                                            <p:fltVal val="0"/>
                                          </p:val>
                                        </p:tav>
                                        <p:tav tm="100000">
                                          <p:val>
                                            <p:strVal val="#ppt_h"/>
                                          </p:val>
                                        </p:tav>
                                      </p:tavLst>
                                    </p:anim>
                                    <p:anim calcmode="lin" valueType="num">
                                      <p:cBhvr>
                                        <p:cTn id="39" dur="1000" fill="hold"/>
                                        <p:tgtEl>
                                          <p:spTgt spid="22733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273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build="p"/>
      <p:bldP spid="2273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58750"/>
            <a:ext cx="8229600" cy="577850"/>
          </a:xfrm>
        </p:spPr>
        <p:txBody>
          <a:bodyPr/>
          <a:lstStyle/>
          <a:p>
            <a:pPr eaLnBrk="1" hangingPunct="1"/>
            <a:r>
              <a:rPr lang="en-US" altLang="en-US" sz="2400" b="1" smtClean="0">
                <a:ea typeface="ＭＳ Ｐゴシック" pitchFamily="34" charset="-128"/>
              </a:rPr>
              <a:t>The GD&amp;T Process (con’t)</a:t>
            </a:r>
          </a:p>
        </p:txBody>
      </p:sp>
      <p:sp>
        <p:nvSpPr>
          <p:cNvPr id="117763" name="Rectangle 3"/>
          <p:cNvSpPr>
            <a:spLocks noGrp="1" noChangeArrowheads="1"/>
          </p:cNvSpPr>
          <p:nvPr>
            <p:ph type="body" idx="1"/>
          </p:nvPr>
        </p:nvSpPr>
        <p:spPr>
          <a:xfrm>
            <a:off x="400050" y="933450"/>
            <a:ext cx="8229600" cy="5605463"/>
          </a:xfrm>
          <a:solidFill>
            <a:srgbClr val="000000"/>
          </a:solidFill>
        </p:spPr>
        <p:txBody>
          <a:bodyPr/>
          <a:lstStyle/>
          <a:p>
            <a:pPr eaLnBrk="1" hangingPunct="1"/>
            <a:r>
              <a:rPr lang="en-US" altLang="en-US" smtClean="0">
                <a:effectLst>
                  <a:outerShdw blurRad="38100" dist="38100" dir="2700000" algn="tl">
                    <a:srgbClr val="800000"/>
                  </a:outerShdw>
                </a:effectLst>
                <a:ea typeface="ＭＳ Ｐゴシック" pitchFamily="34" charset="-128"/>
              </a:rPr>
              <a:t>Background:</a:t>
            </a:r>
          </a:p>
          <a:p>
            <a:pPr lvl="1" eaLnBrk="1" hangingPunct="1">
              <a:buSzPct val="65000"/>
            </a:pPr>
            <a:r>
              <a:rPr lang="en-US" altLang="en-US" sz="4000" smtClean="0">
                <a:effectLst>
                  <a:outerShdw blurRad="38100" dist="38100" dir="2700000" algn="tl">
                    <a:srgbClr val="800000"/>
                  </a:outerShdw>
                </a:effectLst>
                <a:ea typeface="ＭＳ Ｐゴシック" pitchFamily="34" charset="-128"/>
              </a:rPr>
              <a:t>	</a:t>
            </a:r>
            <a:r>
              <a:rPr lang="en-US" altLang="en-US" sz="2400" b="1" smtClean="0">
                <a:effectLst>
                  <a:outerShdw blurRad="38100" dist="38100" dir="2700000" algn="tl">
                    <a:srgbClr val="800000"/>
                  </a:outerShdw>
                </a:effectLst>
                <a:ea typeface="ＭＳ Ｐゴシック" pitchFamily="34" charset="-128"/>
              </a:rPr>
              <a:t>Standards come from two organizations:</a:t>
            </a:r>
          </a:p>
          <a:p>
            <a:pPr eaLnBrk="1" hangingPunct="1">
              <a:buFont typeface="Wingdings" pitchFamily="2" charset="2"/>
              <a:buNone/>
            </a:pPr>
            <a:r>
              <a:rPr lang="en-US" altLang="en-US" sz="2000" smtClean="0">
                <a:effectLst>
                  <a:outerShdw blurRad="38100" dist="38100" dir="2700000" algn="tl">
                    <a:srgbClr val="800000"/>
                  </a:outerShdw>
                </a:effectLst>
                <a:ea typeface="ＭＳ Ｐゴシック" pitchFamily="34" charset="-128"/>
              </a:rPr>
              <a:t>		* ASME (American Society of Mechanical Engineering)</a:t>
            </a:r>
          </a:p>
          <a:p>
            <a:pPr eaLnBrk="1" hangingPunct="1">
              <a:buFont typeface="Wingdings" pitchFamily="2" charset="2"/>
              <a:buNone/>
            </a:pPr>
            <a:r>
              <a:rPr lang="en-US" altLang="en-US" sz="2000" smtClean="0">
                <a:effectLst>
                  <a:outerShdw blurRad="38100" dist="38100" dir="2700000" algn="tl">
                    <a:srgbClr val="800000"/>
                  </a:outerShdw>
                </a:effectLst>
                <a:ea typeface="ＭＳ Ｐゴシック" pitchFamily="34" charset="-128"/>
              </a:rPr>
              <a:t>		* ISO (International Organization for Standardization)</a:t>
            </a:r>
          </a:p>
          <a:p>
            <a:pPr eaLnBrk="1" hangingPunct="1">
              <a:buFont typeface="Wingdings" pitchFamily="2" charset="2"/>
              <a:buNone/>
            </a:pPr>
            <a:r>
              <a:rPr lang="en-US" altLang="en-US" sz="2000" smtClean="0">
                <a:effectLst>
                  <a:outerShdw blurRad="38100" dist="38100" dir="2700000" algn="tl">
                    <a:srgbClr val="800000"/>
                  </a:outerShdw>
                </a:effectLst>
                <a:ea typeface="ＭＳ Ｐゴシック" pitchFamily="34" charset="-128"/>
              </a:rPr>
              <a:t>	- ASME Y14.5 and ISO 1101 are the written standards.</a:t>
            </a:r>
          </a:p>
          <a:p>
            <a:pPr eaLnBrk="1" hangingPunct="1">
              <a:buFont typeface="Wingdings" pitchFamily="2" charset="2"/>
              <a:buNone/>
            </a:pPr>
            <a:r>
              <a:rPr lang="en-US" altLang="en-US" sz="2000" smtClean="0">
                <a:effectLst>
                  <a:outerShdw blurRad="38100" dist="38100" dir="2700000" algn="tl">
                    <a:srgbClr val="800000"/>
                  </a:outerShdw>
                </a:effectLst>
                <a:ea typeface="ＭＳ Ｐゴシック" pitchFamily="34" charset="-128"/>
              </a:rPr>
              <a:t>	- Gives inspectors a clear understanding of what the designer intended.</a:t>
            </a:r>
          </a:p>
          <a:p>
            <a:pPr eaLnBrk="1" hangingPunct="1"/>
            <a:endParaRPr lang="en-US" altLang="en-US" sz="2000" smtClean="0">
              <a:effectLst>
                <a:outerShdw blurRad="38100" dist="38100" dir="2700000" algn="tl">
                  <a:srgbClr val="800000"/>
                </a:outerShdw>
              </a:effectLst>
              <a:ea typeface="ＭＳ Ｐゴシック" pitchFamily="34" charset="-128"/>
            </a:endParaRPr>
          </a:p>
        </p:txBody>
      </p:sp>
      <p:pic>
        <p:nvPicPr>
          <p:cNvPr id="120836" name="Picture 4" descr="gd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3819525"/>
            <a:ext cx="3408363"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500" fill="hold"/>
                                        <p:tgtEl>
                                          <p:spTgt spid="117762"/>
                                        </p:tgtEl>
                                        <p:attrNameLst>
                                          <p:attrName>ppt_w</p:attrName>
                                        </p:attrNameLst>
                                      </p:cBhvr>
                                      <p:tavLst>
                                        <p:tav tm="0">
                                          <p:val>
                                            <p:fltVal val="0"/>
                                          </p:val>
                                        </p:tav>
                                        <p:tav tm="100000">
                                          <p:val>
                                            <p:strVal val="#ppt_w"/>
                                          </p:val>
                                        </p:tav>
                                      </p:tavLst>
                                    </p:anim>
                                    <p:anim calcmode="lin" valueType="num">
                                      <p:cBhvr>
                                        <p:cTn id="8" dur="500" fill="hold"/>
                                        <p:tgtEl>
                                          <p:spTgt spid="11776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17763">
                                            <p:bg/>
                                          </p:spTgt>
                                        </p:tgtEl>
                                        <p:attrNameLst>
                                          <p:attrName>style.visibility</p:attrName>
                                        </p:attrNameLst>
                                      </p:cBhvr>
                                      <p:to>
                                        <p:strVal val="visible"/>
                                      </p:to>
                                    </p:set>
                                    <p:anim calcmode="lin" valueType="num">
                                      <p:cBhvr>
                                        <p:cTn id="13" dur="3000" fill="hold"/>
                                        <p:tgtEl>
                                          <p:spTgt spid="117763">
                                            <p:bg/>
                                          </p:spTgt>
                                        </p:tgtEl>
                                        <p:attrNameLst>
                                          <p:attrName>ppt_w</p:attrName>
                                        </p:attrNameLst>
                                      </p:cBhvr>
                                      <p:tavLst>
                                        <p:tav tm="0">
                                          <p:val>
                                            <p:fltVal val="0"/>
                                          </p:val>
                                        </p:tav>
                                        <p:tav tm="100000">
                                          <p:val>
                                            <p:strVal val="#ppt_w"/>
                                          </p:val>
                                        </p:tav>
                                      </p:tavLst>
                                    </p:anim>
                                    <p:anim calcmode="lin" valueType="num">
                                      <p:cBhvr>
                                        <p:cTn id="14" dur="3000" fill="hold"/>
                                        <p:tgtEl>
                                          <p:spTgt spid="117763">
                                            <p:bg/>
                                          </p:spTgt>
                                        </p:tgtEl>
                                        <p:attrNameLst>
                                          <p:attrName>ppt_h</p:attrName>
                                        </p:attrNameLst>
                                      </p:cBhvr>
                                      <p:tavLst>
                                        <p:tav tm="0">
                                          <p:val>
                                            <p:fltVal val="0"/>
                                          </p:val>
                                        </p:tav>
                                        <p:tav tm="100000">
                                          <p:val>
                                            <p:strVal val="#ppt_h"/>
                                          </p:val>
                                        </p:tav>
                                      </p:tavLst>
                                    </p:anim>
                                    <p:anim calcmode="lin" valueType="num">
                                      <p:cBhvr>
                                        <p:cTn id="15" dur="3000" fill="hold"/>
                                        <p:tgtEl>
                                          <p:spTgt spid="117763">
                                            <p:bg/>
                                          </p:spTgt>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117763">
                                            <p:bg/>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7763">
                                            <p:txEl>
                                              <p:pRg st="0" end="0"/>
                                            </p:txEl>
                                          </p:spTgt>
                                        </p:tgtEl>
                                        <p:attrNameLst>
                                          <p:attrName>style.visibility</p:attrName>
                                        </p:attrNameLst>
                                      </p:cBhvr>
                                      <p:to>
                                        <p:strVal val="visible"/>
                                      </p:to>
                                    </p:set>
                                    <p:anim calcmode="lin" valueType="num">
                                      <p:cBhvr>
                                        <p:cTn id="19" dur="10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1776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177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7763">
                                            <p:txEl>
                                              <p:pRg st="0" end="0"/>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17763">
                                            <p:txEl>
                                              <p:pRg st="1" end="1"/>
                                            </p:txEl>
                                          </p:spTgt>
                                        </p:tgtEl>
                                        <p:attrNameLst>
                                          <p:attrName>style.visibility</p:attrName>
                                        </p:attrNameLst>
                                      </p:cBhvr>
                                      <p:to>
                                        <p:strVal val="visible"/>
                                      </p:to>
                                    </p:set>
                                    <p:anim calcmode="lin" valueType="num">
                                      <p:cBhvr>
                                        <p:cTn id="25" dur="10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1776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177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7763">
                                            <p:txEl>
                                              <p:pRg st="1" end="1"/>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17763">
                                            <p:txEl>
                                              <p:pRg st="2" end="2"/>
                                            </p:txEl>
                                          </p:spTgt>
                                        </p:tgtEl>
                                        <p:attrNameLst>
                                          <p:attrName>style.visibility</p:attrName>
                                        </p:attrNameLst>
                                      </p:cBhvr>
                                      <p:to>
                                        <p:strVal val="visible"/>
                                      </p:to>
                                    </p:set>
                                    <p:anim calcmode="lin" valueType="num">
                                      <p:cBhvr>
                                        <p:cTn id="31" dur="1000" fill="hold"/>
                                        <p:tgtEl>
                                          <p:spTgt spid="11776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1776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177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7763">
                                            <p:txEl>
                                              <p:pRg st="2" end="2"/>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17763">
                                            <p:txEl>
                                              <p:pRg st="3" end="3"/>
                                            </p:txEl>
                                          </p:spTgt>
                                        </p:tgtEl>
                                        <p:attrNameLst>
                                          <p:attrName>style.visibility</p:attrName>
                                        </p:attrNameLst>
                                      </p:cBhvr>
                                      <p:to>
                                        <p:strVal val="visible"/>
                                      </p:to>
                                    </p:set>
                                    <p:anim calcmode="lin" valueType="num">
                                      <p:cBhvr>
                                        <p:cTn id="37" dur="1000" fill="hold"/>
                                        <p:tgtEl>
                                          <p:spTgt spid="11776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11776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1177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17763">
                                            <p:txEl>
                                              <p:pRg st="3" end="3"/>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17763">
                                            <p:txEl>
                                              <p:pRg st="4" end="4"/>
                                            </p:txEl>
                                          </p:spTgt>
                                        </p:tgtEl>
                                        <p:attrNameLst>
                                          <p:attrName>style.visibility</p:attrName>
                                        </p:attrNameLst>
                                      </p:cBhvr>
                                      <p:to>
                                        <p:strVal val="visible"/>
                                      </p:to>
                                    </p:set>
                                    <p:anim calcmode="lin" valueType="num">
                                      <p:cBhvr>
                                        <p:cTn id="43" dur="1000" fill="hold"/>
                                        <p:tgtEl>
                                          <p:spTgt spid="11776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11776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1177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7763">
                                            <p:txEl>
                                              <p:pRg st="4" end="4"/>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17763">
                                            <p:txEl>
                                              <p:pRg st="5" end="5"/>
                                            </p:txEl>
                                          </p:spTgt>
                                        </p:tgtEl>
                                        <p:attrNameLst>
                                          <p:attrName>style.visibility</p:attrName>
                                        </p:attrNameLst>
                                      </p:cBhvr>
                                      <p:to>
                                        <p:strVal val="visible"/>
                                      </p:to>
                                    </p:set>
                                    <p:anim calcmode="lin" valueType="num">
                                      <p:cBhvr>
                                        <p:cTn id="49" dur="1000" fill="hold"/>
                                        <p:tgtEl>
                                          <p:spTgt spid="11776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11776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11776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1776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r>
              <a:rPr lang="en-US" altLang="en-US" sz="2400" smtClean="0">
                <a:latin typeface="Times New Roman" pitchFamily="18" charset="0"/>
                <a:ea typeface="ＭＳ Ｐゴシック" pitchFamily="34" charset="-128"/>
              </a:rPr>
              <a:t>Limit (+/-) Tolerancing vs. Geometric Tolerancing</a:t>
            </a:r>
          </a:p>
        </p:txBody>
      </p:sp>
      <p:sp>
        <p:nvSpPr>
          <p:cNvPr id="185347" name="Rectangle 3"/>
          <p:cNvSpPr>
            <a:spLocks noGrp="1" noChangeArrowheads="1"/>
          </p:cNvSpPr>
          <p:nvPr>
            <p:ph type="body" idx="1"/>
          </p:nvPr>
        </p:nvSpPr>
        <p:spPr/>
        <p:txBody>
          <a:bodyPr/>
          <a:lstStyle/>
          <a:p>
            <a:pPr eaLnBrk="1" hangingPunct="1"/>
            <a:r>
              <a:rPr lang="en-US" altLang="en-US" sz="1800" b="1" smtClean="0">
                <a:ea typeface="ＭＳ Ｐゴシック" pitchFamily="34" charset="-128"/>
              </a:rPr>
              <a:t>Geometric Tolerancing –vs- Limit Tolerancing – What’s The Difference?</a:t>
            </a:r>
          </a:p>
          <a:p>
            <a:pPr lvl="1" eaLnBrk="1" hangingPunct="1"/>
            <a:r>
              <a:rPr lang="en-US" altLang="en-US" sz="1600" b="1" smtClean="0">
                <a:ea typeface="ＭＳ Ｐゴシック" pitchFamily="34" charset="-128"/>
              </a:rPr>
              <a:t>This drawing is produced using limit tolerancing.  There is no feature control frame, so the design relies on the limits established by the </a:t>
            </a:r>
            <a:r>
              <a:rPr lang="en-US" altLang="en-US" sz="1600" b="1" u="sng" smtClean="0">
                <a:ea typeface="ＭＳ Ｐゴシック" pitchFamily="34" charset="-128"/>
              </a:rPr>
              <a:t>+</a:t>
            </a:r>
            <a:r>
              <a:rPr lang="en-US" altLang="en-US" sz="1600" b="1" smtClean="0">
                <a:ea typeface="ＭＳ Ｐゴシック" pitchFamily="34" charset="-128"/>
              </a:rPr>
              <a:t> dimensions, and the datums are all “implied”.</a:t>
            </a:r>
          </a:p>
        </p:txBody>
      </p:sp>
      <p:pic>
        <p:nvPicPr>
          <p:cNvPr id="185348" name="Picture 4" descr="limit tolera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2713038"/>
            <a:ext cx="7246938"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Rectangle 5"/>
          <p:cNvSpPr>
            <a:spLocks noChangeArrowheads="1"/>
          </p:cNvSpPr>
          <p:nvPr/>
        </p:nvSpPr>
        <p:spPr bwMode="auto">
          <a:xfrm>
            <a:off x="5013325" y="5368925"/>
            <a:ext cx="3157538" cy="2254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5350" name="Rectangle 6"/>
          <p:cNvSpPr>
            <a:spLocks noChangeArrowheads="1"/>
          </p:cNvSpPr>
          <p:nvPr/>
        </p:nvSpPr>
        <p:spPr bwMode="auto">
          <a:xfrm>
            <a:off x="5208588" y="5070475"/>
            <a:ext cx="603250" cy="3746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r>
              <a:rPr lang="en-US" altLang="en-US" sz="2400" smtClean="0">
                <a:latin typeface="Times New Roman" pitchFamily="18" charset="0"/>
                <a:ea typeface="ＭＳ Ｐゴシック" pitchFamily="34" charset="-128"/>
              </a:rPr>
              <a:t>Limit (+/-) Tolerancing vs. Geometric Tolerancing</a:t>
            </a:r>
          </a:p>
        </p:txBody>
      </p:sp>
      <p:sp>
        <p:nvSpPr>
          <p:cNvPr id="186371" name="Rectangle 3"/>
          <p:cNvSpPr>
            <a:spLocks noGrp="1" noChangeArrowheads="1"/>
          </p:cNvSpPr>
          <p:nvPr>
            <p:ph type="body" idx="1"/>
          </p:nvPr>
        </p:nvSpPr>
        <p:spPr/>
        <p:txBody>
          <a:bodyPr/>
          <a:lstStyle/>
          <a:p>
            <a:pPr eaLnBrk="1" hangingPunct="1"/>
            <a:r>
              <a:rPr lang="en-US" altLang="en-US" sz="1800" b="1" smtClean="0">
                <a:ea typeface="ＭＳ Ｐゴシック" pitchFamily="34" charset="-128"/>
              </a:rPr>
              <a:t>Notice that the position of the hole is implied as being oriented from the lower left hand corner.  Because we are forced to use the plus/minus </a:t>
            </a:r>
          </a:p>
          <a:p>
            <a:pPr eaLnBrk="1" hangingPunct="1">
              <a:buFontTx/>
              <a:buNone/>
            </a:pPr>
            <a:r>
              <a:rPr lang="en-US" altLang="en-US" sz="1800" b="1" smtClean="0">
                <a:ea typeface="ＭＳ Ｐゴシック" pitchFamily="34" charset="-128"/>
              </a:rPr>
              <a:t>     .0035 limit tolerance, the hole tolerance zone ends up looking like a square.  A close look at the part reveals that the axis of the hole can be off farther in a diagonal direction than across the flat sides. </a:t>
            </a:r>
          </a:p>
        </p:txBody>
      </p:sp>
      <p:sp>
        <p:nvSpPr>
          <p:cNvPr id="186372" name="Rectangle 5"/>
          <p:cNvSpPr>
            <a:spLocks noChangeArrowheads="1"/>
          </p:cNvSpPr>
          <p:nvPr/>
        </p:nvSpPr>
        <p:spPr bwMode="auto">
          <a:xfrm>
            <a:off x="1000125" y="2579688"/>
            <a:ext cx="7489825" cy="4021137"/>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nvGrpSpPr>
          <p:cNvPr id="2" name="Group 13"/>
          <p:cNvGrpSpPr>
            <a:grpSpLocks/>
          </p:cNvGrpSpPr>
          <p:nvPr/>
        </p:nvGrpSpPr>
        <p:grpSpPr bwMode="auto">
          <a:xfrm>
            <a:off x="3394075" y="3797300"/>
            <a:ext cx="2032000" cy="2032000"/>
            <a:chOff x="2138" y="2393"/>
            <a:chExt cx="1280" cy="1280"/>
          </a:xfrm>
        </p:grpSpPr>
        <p:sp>
          <p:nvSpPr>
            <p:cNvPr id="186386" name="Oval 6"/>
            <p:cNvSpPr>
              <a:spLocks noChangeArrowheads="1"/>
            </p:cNvSpPr>
            <p:nvPr/>
          </p:nvSpPr>
          <p:spPr bwMode="auto">
            <a:xfrm>
              <a:off x="2138" y="2393"/>
              <a:ext cx="1280" cy="1280"/>
            </a:xfrm>
            <a:prstGeom prst="ellipse">
              <a:avLst/>
            </a:prstGeom>
            <a:solidFill>
              <a:srgbClr val="DDDDDD"/>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6387" name="Oval 11"/>
            <p:cNvSpPr>
              <a:spLocks noChangeArrowheads="1"/>
            </p:cNvSpPr>
            <p:nvPr/>
          </p:nvSpPr>
          <p:spPr bwMode="auto">
            <a:xfrm>
              <a:off x="2769" y="302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
        <p:nvSpPr>
          <p:cNvPr id="186374" name="Line 7"/>
          <p:cNvSpPr>
            <a:spLocks noChangeShapeType="1"/>
          </p:cNvSpPr>
          <p:nvPr/>
        </p:nvSpPr>
        <p:spPr bwMode="auto">
          <a:xfrm>
            <a:off x="1976438" y="4818063"/>
            <a:ext cx="4587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5" name="Line 8"/>
          <p:cNvSpPr>
            <a:spLocks noChangeShapeType="1"/>
          </p:cNvSpPr>
          <p:nvPr/>
        </p:nvSpPr>
        <p:spPr bwMode="auto">
          <a:xfrm flipH="1">
            <a:off x="4410075" y="3440113"/>
            <a:ext cx="14288" cy="3032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6" name="Rectangle 10"/>
          <p:cNvSpPr>
            <a:spLocks noChangeArrowheads="1"/>
          </p:cNvSpPr>
          <p:nvPr/>
        </p:nvSpPr>
        <p:spPr bwMode="auto">
          <a:xfrm>
            <a:off x="4341813" y="4740275"/>
            <a:ext cx="152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6377" name="Line 14"/>
          <p:cNvSpPr>
            <a:spLocks noChangeShapeType="1"/>
          </p:cNvSpPr>
          <p:nvPr/>
        </p:nvSpPr>
        <p:spPr bwMode="auto">
          <a:xfrm flipH="1">
            <a:off x="5486400" y="3644900"/>
            <a:ext cx="42863" cy="241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8" name="Line 15"/>
          <p:cNvSpPr>
            <a:spLocks noChangeShapeType="1"/>
          </p:cNvSpPr>
          <p:nvPr/>
        </p:nvSpPr>
        <p:spPr bwMode="auto">
          <a:xfrm>
            <a:off x="3314700" y="3648075"/>
            <a:ext cx="0" cy="2397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9" name="Line 16"/>
          <p:cNvSpPr>
            <a:spLocks noChangeShapeType="1"/>
          </p:cNvSpPr>
          <p:nvPr/>
        </p:nvSpPr>
        <p:spPr bwMode="auto">
          <a:xfrm>
            <a:off x="3257550" y="5903913"/>
            <a:ext cx="235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0" name="Line 17"/>
          <p:cNvSpPr>
            <a:spLocks noChangeShapeType="1"/>
          </p:cNvSpPr>
          <p:nvPr/>
        </p:nvSpPr>
        <p:spPr bwMode="auto">
          <a:xfrm>
            <a:off x="3232150" y="3716338"/>
            <a:ext cx="2451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1" name="Line 18"/>
          <p:cNvSpPr>
            <a:spLocks noChangeShapeType="1"/>
          </p:cNvSpPr>
          <p:nvPr/>
        </p:nvSpPr>
        <p:spPr bwMode="auto">
          <a:xfrm flipV="1">
            <a:off x="2190750" y="4819650"/>
            <a:ext cx="0" cy="508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82" name="Text Box 19"/>
          <p:cNvSpPr txBox="1">
            <a:spLocks noChangeArrowheads="1"/>
          </p:cNvSpPr>
          <p:nvPr/>
        </p:nvSpPr>
        <p:spPr bwMode="auto">
          <a:xfrm>
            <a:off x="1800225" y="5281613"/>
            <a:ext cx="1276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200" b="1"/>
              <a:t>1.000 </a:t>
            </a:r>
            <a:r>
              <a:rPr lang="en-US" altLang="en-US" sz="1200" b="1" u="sng"/>
              <a:t>+</a:t>
            </a:r>
            <a:r>
              <a:rPr lang="en-US" altLang="en-US" sz="1200" b="1"/>
              <a:t> .0035</a:t>
            </a:r>
          </a:p>
        </p:txBody>
      </p:sp>
      <p:sp>
        <p:nvSpPr>
          <p:cNvPr id="186383" name="Line 20"/>
          <p:cNvSpPr>
            <a:spLocks noChangeShapeType="1"/>
          </p:cNvSpPr>
          <p:nvPr/>
        </p:nvSpPr>
        <p:spPr bwMode="auto">
          <a:xfrm>
            <a:off x="3251200" y="6305550"/>
            <a:ext cx="1155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84" name="Text Box 21"/>
          <p:cNvSpPr txBox="1">
            <a:spLocks noChangeArrowheads="1"/>
          </p:cNvSpPr>
          <p:nvPr/>
        </p:nvSpPr>
        <p:spPr bwMode="auto">
          <a:xfrm>
            <a:off x="2206625" y="6157913"/>
            <a:ext cx="1276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200" b="1"/>
              <a:t>1.500 </a:t>
            </a:r>
            <a:r>
              <a:rPr lang="en-US" altLang="en-US" sz="1200" b="1" u="sng"/>
              <a:t>+</a:t>
            </a:r>
            <a:r>
              <a:rPr lang="en-US" altLang="en-US" sz="1200" b="1"/>
              <a:t> .0035</a:t>
            </a:r>
          </a:p>
        </p:txBody>
      </p:sp>
      <p:sp>
        <p:nvSpPr>
          <p:cNvPr id="186385" name="Oval 23"/>
          <p:cNvSpPr>
            <a:spLocks noChangeArrowheads="1"/>
          </p:cNvSpPr>
          <p:nvPr/>
        </p:nvSpPr>
        <p:spPr bwMode="auto">
          <a:xfrm>
            <a:off x="4343400" y="4743450"/>
            <a:ext cx="146050" cy="144463"/>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3.7037E-6 L 0.00816 3.7037E-6 " pathEditMode="relative" rAng="0" ptsTypes="AA">
                                      <p:cBhvr>
                                        <p:cTn id="6" dur="2000" fill="hold"/>
                                        <p:tgtEl>
                                          <p:spTgt spid="2"/>
                                        </p:tgtEl>
                                        <p:attrNameLst>
                                          <p:attrName>ppt_x</p:attrName>
                                          <p:attrName>ppt_y</p:attrName>
                                        </p:attrNameLst>
                                      </p:cBhvr>
                                      <p:rCtr x="399"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0.00816 -4.81481E-6 L 0.00052 -0.01087 " pathEditMode="relative" rAng="0" ptsTypes="AA">
                                      <p:cBhvr>
                                        <p:cTn id="10" dur="2000" fill="hold"/>
                                        <p:tgtEl>
                                          <p:spTgt spid="2"/>
                                        </p:tgtEl>
                                        <p:attrNameLst>
                                          <p:attrName>ppt_x</p:attrName>
                                          <p:attrName>ppt_y</p:attrName>
                                        </p:attrNameLst>
                                      </p:cBhvr>
                                      <p:rCtr x="-382" y="-55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2.5E-6 -3.33333E-6 L -0.00798 0.01135 " pathEditMode="relative" rAng="0" ptsTypes="AA">
                                      <p:cBhvr>
                                        <p:cTn id="14" dur="2000" fill="hold"/>
                                        <p:tgtEl>
                                          <p:spTgt spid="2"/>
                                        </p:tgtEl>
                                        <p:attrNameLst>
                                          <p:attrName>ppt_x</p:attrName>
                                          <p:attrName>ppt_y</p:attrName>
                                        </p:attrNameLst>
                                      </p:cBhvr>
                                      <p:rCtr x="-399"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r>
              <a:rPr lang="en-US" altLang="en-US" sz="2400" smtClean="0">
                <a:latin typeface="Times New Roman" pitchFamily="18" charset="0"/>
                <a:ea typeface="ＭＳ Ｐゴシック" pitchFamily="34" charset="-128"/>
              </a:rPr>
              <a:t>Limit (+/-) Tolerancing vs. Geometric Tolerancing</a:t>
            </a:r>
          </a:p>
        </p:txBody>
      </p:sp>
      <p:sp>
        <p:nvSpPr>
          <p:cNvPr id="187395" name="Rectangle 3"/>
          <p:cNvSpPr>
            <a:spLocks noGrp="1" noChangeArrowheads="1"/>
          </p:cNvSpPr>
          <p:nvPr>
            <p:ph type="body" idx="1"/>
          </p:nvPr>
        </p:nvSpPr>
        <p:spPr>
          <a:xfrm>
            <a:off x="315913" y="1071563"/>
            <a:ext cx="8556625" cy="1555750"/>
          </a:xfrm>
        </p:spPr>
        <p:txBody>
          <a:bodyPr/>
          <a:lstStyle/>
          <a:p>
            <a:pPr eaLnBrk="1" hangingPunct="1"/>
            <a:r>
              <a:rPr lang="en-US" altLang="en-US" b="1" smtClean="0">
                <a:ea typeface="ＭＳ Ｐゴシック" pitchFamily="34" charset="-128"/>
              </a:rPr>
              <a:t>Regardless of Feature Size – RFS</a:t>
            </a:r>
          </a:p>
          <a:p>
            <a:pPr lvl="1" eaLnBrk="1" hangingPunct="1"/>
            <a:r>
              <a:rPr lang="en-US" altLang="en-US" sz="1600" b="1" smtClean="0">
                <a:ea typeface="ＭＳ Ｐゴシック" pitchFamily="34" charset="-128"/>
              </a:rPr>
              <a:t>Modifier rule # 2 states that unless otherwise specified, all geometric tolerances are by default implied to be RFS – Regardless of Feature Size.  Since all unspecified tolerances apply at RFS, there is no need for a RFS symbol.  The drawing below illustrates how RFS affects the location tolerance of a feature.</a:t>
            </a:r>
          </a:p>
        </p:txBody>
      </p:sp>
      <p:pic>
        <p:nvPicPr>
          <p:cNvPr id="187396" name="Picture 4" descr="RFS Modif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3" y="2611438"/>
            <a:ext cx="5002212"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7" name="Text Box 5"/>
          <p:cNvSpPr txBox="1">
            <a:spLocks noChangeArrowheads="1"/>
          </p:cNvSpPr>
          <p:nvPr/>
        </p:nvSpPr>
        <p:spPr bwMode="auto">
          <a:xfrm>
            <a:off x="5568950" y="3216275"/>
            <a:ext cx="33845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chemeClr val="tx2"/>
                </a:solidFill>
                <a:latin typeface="Trebuchet MS" pitchFamily="34" charset="0"/>
              </a:rPr>
              <a:t>What this means to the machinist is that no matter if the holes are machined at the upper limit of .268 or the lower limit of .260, their location is still restricted to the .005 position tolerance zone.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214313"/>
            <a:ext cx="7772400" cy="519112"/>
          </a:xfrm>
        </p:spPr>
        <p:txBody>
          <a:bodyPr/>
          <a:lstStyle/>
          <a:p>
            <a:pPr eaLnBrk="1" hangingPunct="1"/>
            <a:r>
              <a:rPr lang="en-US" altLang="en-US" sz="4000" smtClean="0">
                <a:ea typeface="ＭＳ Ｐゴシック" pitchFamily="34" charset="-128"/>
              </a:rPr>
              <a:t>    Summary</a:t>
            </a:r>
          </a:p>
        </p:txBody>
      </p:sp>
      <p:sp>
        <p:nvSpPr>
          <p:cNvPr id="232451" name="Rectangle 3"/>
          <p:cNvSpPr>
            <a:spLocks noGrp="1" noChangeArrowheads="1"/>
          </p:cNvSpPr>
          <p:nvPr>
            <p:ph type="body" idx="1"/>
          </p:nvPr>
        </p:nvSpPr>
        <p:spPr>
          <a:xfrm>
            <a:off x="468313" y="1531938"/>
            <a:ext cx="8410575" cy="5100637"/>
          </a:xfrm>
        </p:spPr>
        <p:txBody>
          <a:bodyPr/>
          <a:lstStyle/>
          <a:p>
            <a:pPr eaLnBrk="1" hangingPunct="1">
              <a:lnSpc>
                <a:spcPct val="80000"/>
              </a:lnSpc>
            </a:pPr>
            <a:r>
              <a:rPr lang="en-US" altLang="en-US" sz="2400" smtClean="0">
                <a:ea typeface="ＭＳ Ｐゴシック" pitchFamily="34" charset="-128"/>
              </a:rPr>
              <a:t>GD&amp;T (geometric dimensioning and tolerancing) is an international design standard.</a:t>
            </a: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Uses consistent approach and compact symbols to define and control the features of manufactured parts.</a:t>
            </a: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Is derived from the two separate standards of ASME Y14.5M and ISO 1101.</a:t>
            </a: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Technically, GD&amp;T is a drafting standard.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fade">
                                      <p:cBhvr>
                                        <p:cTn id="7" dur="800" decel="100000"/>
                                        <p:tgtEl>
                                          <p:spTgt spid="232450"/>
                                        </p:tgtEl>
                                      </p:cBhvr>
                                    </p:animEffect>
                                    <p:anim calcmode="lin" valueType="num">
                                      <p:cBhvr>
                                        <p:cTn id="8" dur="800" decel="100000" fill="hold"/>
                                        <p:tgtEl>
                                          <p:spTgt spid="232450"/>
                                        </p:tgtEl>
                                        <p:attrNameLst>
                                          <p:attrName>style.rotation</p:attrName>
                                        </p:attrNameLst>
                                      </p:cBhvr>
                                      <p:tavLst>
                                        <p:tav tm="0">
                                          <p:val>
                                            <p:fltVal val="-90"/>
                                          </p:val>
                                        </p:tav>
                                        <p:tav tm="100000">
                                          <p:val>
                                            <p:fltVal val="0"/>
                                          </p:val>
                                        </p:tav>
                                      </p:tavLst>
                                    </p:anim>
                                    <p:anim calcmode="lin" valueType="num">
                                      <p:cBhvr>
                                        <p:cTn id="9" dur="800" decel="100000" fill="hold"/>
                                        <p:tgtEl>
                                          <p:spTgt spid="232450"/>
                                        </p:tgtEl>
                                        <p:attrNameLst>
                                          <p:attrName>ppt_x</p:attrName>
                                        </p:attrNameLst>
                                      </p:cBhvr>
                                      <p:tavLst>
                                        <p:tav tm="0">
                                          <p:val>
                                            <p:strVal val="#ppt_x+0.4"/>
                                          </p:val>
                                        </p:tav>
                                        <p:tav tm="100000">
                                          <p:val>
                                            <p:strVal val="#ppt_x-0.05"/>
                                          </p:val>
                                        </p:tav>
                                      </p:tavLst>
                                    </p:anim>
                                    <p:anim calcmode="lin" valueType="num">
                                      <p:cBhvr>
                                        <p:cTn id="10" dur="800" decel="100000" fill="hold"/>
                                        <p:tgtEl>
                                          <p:spTgt spid="2324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24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245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2451">
                                            <p:txEl>
                                              <p:pRg st="0" end="0"/>
                                            </p:txEl>
                                          </p:spTgt>
                                        </p:tgtEl>
                                        <p:attrNameLst>
                                          <p:attrName>style.visibility</p:attrName>
                                        </p:attrNameLst>
                                      </p:cBhvr>
                                      <p:to>
                                        <p:strVal val="visible"/>
                                      </p:to>
                                    </p:set>
                                    <p:animEffect transition="in" filter="fade">
                                      <p:cBhvr>
                                        <p:cTn id="17" dur="1000"/>
                                        <p:tgtEl>
                                          <p:spTgt spid="232451">
                                            <p:txEl>
                                              <p:pRg st="0" end="0"/>
                                            </p:txEl>
                                          </p:spTgt>
                                        </p:tgtEl>
                                      </p:cBhvr>
                                    </p:animEffect>
                                    <p:anim calcmode="lin" valueType="num">
                                      <p:cBhvr>
                                        <p:cTn id="1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32451">
                                            <p:txEl>
                                              <p:pRg st="2" end="2"/>
                                            </p:txEl>
                                          </p:spTgt>
                                        </p:tgtEl>
                                        <p:attrNameLst>
                                          <p:attrName>style.visibility</p:attrName>
                                        </p:attrNameLst>
                                      </p:cBhvr>
                                      <p:to>
                                        <p:strVal val="visible"/>
                                      </p:to>
                                    </p:set>
                                    <p:animEffect transition="in" filter="fade">
                                      <p:cBhvr>
                                        <p:cTn id="24" dur="1000"/>
                                        <p:tgtEl>
                                          <p:spTgt spid="232451">
                                            <p:txEl>
                                              <p:pRg st="2" end="2"/>
                                            </p:txEl>
                                          </p:spTgt>
                                        </p:tgtEl>
                                      </p:cBhvr>
                                    </p:animEffect>
                                    <p:anim calcmode="lin" valueType="num">
                                      <p:cBhvr>
                                        <p:cTn id="25"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32451">
                                            <p:txEl>
                                              <p:pRg st="4" end="4"/>
                                            </p:txEl>
                                          </p:spTgt>
                                        </p:tgtEl>
                                        <p:attrNameLst>
                                          <p:attrName>style.visibility</p:attrName>
                                        </p:attrNameLst>
                                      </p:cBhvr>
                                      <p:to>
                                        <p:strVal val="visible"/>
                                      </p:to>
                                    </p:set>
                                    <p:animEffect transition="in" filter="fade">
                                      <p:cBhvr>
                                        <p:cTn id="31" dur="1000"/>
                                        <p:tgtEl>
                                          <p:spTgt spid="232451">
                                            <p:txEl>
                                              <p:pRg st="4" end="4"/>
                                            </p:txEl>
                                          </p:spTgt>
                                        </p:tgtEl>
                                      </p:cBhvr>
                                    </p:animEffect>
                                    <p:anim calcmode="lin" valueType="num">
                                      <p:cBhvr>
                                        <p:cTn id="32"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32451">
                                            <p:txEl>
                                              <p:pRg st="6" end="6"/>
                                            </p:txEl>
                                          </p:spTgt>
                                        </p:tgtEl>
                                        <p:attrNameLst>
                                          <p:attrName>style.visibility</p:attrName>
                                        </p:attrNameLst>
                                      </p:cBhvr>
                                      <p:to>
                                        <p:strVal val="visible"/>
                                      </p:to>
                                    </p:set>
                                    <p:animEffect transition="in" filter="fade">
                                      <p:cBhvr>
                                        <p:cTn id="38" dur="1000"/>
                                        <p:tgtEl>
                                          <p:spTgt spid="232451">
                                            <p:txEl>
                                              <p:pRg st="6" end="6"/>
                                            </p:txEl>
                                          </p:spTgt>
                                        </p:tgtEl>
                                      </p:cBhvr>
                                    </p:animEffect>
                                    <p:anim calcmode="lin" valueType="num">
                                      <p:cBhvr>
                                        <p:cTn id="39"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371600" y="244475"/>
            <a:ext cx="3259138" cy="504825"/>
          </a:xfrm>
        </p:spPr>
        <p:txBody>
          <a:bodyPr/>
          <a:lstStyle/>
          <a:p>
            <a:pPr eaLnBrk="1" hangingPunct="1"/>
            <a:r>
              <a:rPr lang="en-US" altLang="en-US" sz="4000" smtClean="0">
                <a:ea typeface="ＭＳ Ｐゴシック" pitchFamily="34" charset="-128"/>
              </a:rPr>
              <a:t>Summary</a:t>
            </a:r>
          </a:p>
        </p:txBody>
      </p:sp>
      <p:sp>
        <p:nvSpPr>
          <p:cNvPr id="189443" name="Rectangle 3"/>
          <p:cNvSpPr>
            <a:spLocks noGrp="1" noChangeArrowheads="1"/>
          </p:cNvSpPr>
          <p:nvPr>
            <p:ph type="body" idx="1"/>
          </p:nvPr>
        </p:nvSpPr>
        <p:spPr>
          <a:xfrm>
            <a:off x="482600" y="1327150"/>
            <a:ext cx="7975600" cy="5203825"/>
          </a:xfrm>
        </p:spPr>
        <p:txBody>
          <a:bodyPr/>
          <a:lstStyle/>
          <a:p>
            <a:pPr eaLnBrk="1" hangingPunct="1">
              <a:lnSpc>
                <a:spcPct val="90000"/>
              </a:lnSpc>
            </a:pPr>
            <a:r>
              <a:rPr lang="en-US" altLang="en-US" sz="2400" smtClean="0">
                <a:ea typeface="ＭＳ Ｐゴシック" pitchFamily="34" charset="-128"/>
              </a:rPr>
              <a:t>Helps inspectors improve their methods by emphasizing fit, form and function.  </a:t>
            </a:r>
          </a:p>
          <a:p>
            <a:pPr eaLnBrk="1" hangingPunct="1">
              <a:lnSpc>
                <a:spcPct val="90000"/>
              </a:lnSpc>
            </a:pPr>
            <a:endParaRPr lang="en-US" altLang="en-US" sz="2400" smtClean="0">
              <a:ea typeface="ＭＳ Ｐゴシック" pitchFamily="34" charset="-128"/>
            </a:endParaRPr>
          </a:p>
          <a:p>
            <a:pPr eaLnBrk="1" hangingPunct="1">
              <a:lnSpc>
                <a:spcPct val="90000"/>
              </a:lnSpc>
            </a:pPr>
            <a:r>
              <a:rPr lang="en-US" altLang="en-US" sz="2400" smtClean="0">
                <a:ea typeface="ＭＳ Ｐゴシック" pitchFamily="34" charset="-128"/>
              </a:rPr>
              <a:t>Compares the physical, imperfect features of a part to its perfect, imaginary form specified in the design drawing.</a:t>
            </a:r>
          </a:p>
          <a:p>
            <a:pPr eaLnBrk="1" hangingPunct="1">
              <a:lnSpc>
                <a:spcPct val="90000"/>
              </a:lnSpc>
            </a:pPr>
            <a:endParaRPr lang="en-US" altLang="en-US" sz="2400" smtClean="0">
              <a:ea typeface="ＭＳ Ｐゴシック" pitchFamily="34" charset="-128"/>
            </a:endParaRPr>
          </a:p>
          <a:p>
            <a:pPr eaLnBrk="1" hangingPunct="1">
              <a:lnSpc>
                <a:spcPct val="90000"/>
              </a:lnSpc>
            </a:pPr>
            <a:r>
              <a:rPr lang="en-US" altLang="en-US" sz="2400" smtClean="0">
                <a:ea typeface="ＭＳ Ｐゴシック" pitchFamily="34" charset="-128"/>
              </a:rPr>
              <a:t>Controls flatness, straightness, circularity, cylindricity, and four form tolerances that independently control a feature.</a:t>
            </a:r>
          </a:p>
          <a:p>
            <a:pPr eaLnBrk="1" hangingPunct="1">
              <a:lnSpc>
                <a:spcPct val="90000"/>
              </a:lnSpc>
            </a:pPr>
            <a:endParaRPr lang="en-US" altLang="en-US" sz="2400" smtClean="0">
              <a:ea typeface="ＭＳ Ｐゴシック" pitchFamily="34" charset="-128"/>
            </a:endParaRPr>
          </a:p>
          <a:p>
            <a:pPr eaLnBrk="1" hangingPunct="1">
              <a:lnSpc>
                <a:spcPct val="90000"/>
              </a:lnSpc>
            </a:pPr>
            <a:r>
              <a:rPr lang="en-US" altLang="en-US" sz="2400" smtClean="0">
                <a:ea typeface="ＭＳ Ｐゴシック" pitchFamily="34" charset="-128"/>
              </a:rPr>
              <a:t>Other tolerances, such as location, runout, and orientation must be referenced to another datum.</a:t>
            </a:r>
          </a:p>
          <a:p>
            <a:pPr eaLnBrk="1" hangingPunct="1">
              <a:lnSpc>
                <a:spcPct val="90000"/>
              </a:lnSpc>
              <a:buFontTx/>
              <a:buNone/>
            </a:pPr>
            <a:endParaRPr lang="en-US" alt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371600" y="200025"/>
            <a:ext cx="3171825" cy="503238"/>
          </a:xfrm>
        </p:spPr>
        <p:txBody>
          <a:bodyPr/>
          <a:lstStyle/>
          <a:p>
            <a:pPr eaLnBrk="1" hangingPunct="1"/>
            <a:r>
              <a:rPr lang="en-US" altLang="en-US" sz="4000" smtClean="0">
                <a:ea typeface="ＭＳ Ｐゴシック" pitchFamily="34" charset="-128"/>
              </a:rPr>
              <a:t>Summary</a:t>
            </a:r>
          </a:p>
        </p:txBody>
      </p:sp>
      <p:sp>
        <p:nvSpPr>
          <p:cNvPr id="190467" name="Rectangle 3"/>
          <p:cNvSpPr>
            <a:spLocks noGrp="1" noChangeArrowheads="1"/>
          </p:cNvSpPr>
          <p:nvPr>
            <p:ph type="body" idx="1"/>
          </p:nvPr>
        </p:nvSpPr>
        <p:spPr>
          <a:xfrm>
            <a:off x="425450" y="1546225"/>
            <a:ext cx="8439150" cy="5116513"/>
          </a:xfrm>
        </p:spPr>
        <p:txBody>
          <a:bodyPr/>
          <a:lstStyle/>
          <a:p>
            <a:pPr eaLnBrk="1" hangingPunct="1">
              <a:lnSpc>
                <a:spcPct val="90000"/>
              </a:lnSpc>
            </a:pPr>
            <a:r>
              <a:rPr lang="en-US" altLang="en-US" sz="2400" smtClean="0">
                <a:ea typeface="ＭＳ Ｐゴシック" pitchFamily="34" charset="-128"/>
              </a:rPr>
              <a:t>The profile tolerances can define a feature independently.</a:t>
            </a:r>
          </a:p>
          <a:p>
            <a:pPr eaLnBrk="1" hangingPunct="1">
              <a:lnSpc>
                <a:spcPct val="90000"/>
              </a:lnSpc>
            </a:pPr>
            <a:endParaRPr lang="en-US" altLang="en-US" sz="2400" smtClean="0">
              <a:ea typeface="ＭＳ Ｐゴシック" pitchFamily="34" charset="-128"/>
            </a:endParaRPr>
          </a:p>
          <a:p>
            <a:pPr eaLnBrk="1" hangingPunct="1">
              <a:lnSpc>
                <a:spcPct val="90000"/>
              </a:lnSpc>
            </a:pPr>
            <a:r>
              <a:rPr lang="en-US" altLang="en-US" sz="2400" smtClean="0">
                <a:ea typeface="ＭＳ Ｐゴシック" pitchFamily="34" charset="-128"/>
              </a:rPr>
              <a:t>A related datum can further define the orientation and location.</a:t>
            </a:r>
          </a:p>
          <a:p>
            <a:pPr eaLnBrk="1" hangingPunct="1">
              <a:lnSpc>
                <a:spcPct val="90000"/>
              </a:lnSpc>
            </a:pPr>
            <a:endParaRPr lang="en-US" altLang="en-US" sz="2400" smtClean="0">
              <a:ea typeface="ＭＳ Ｐゴシック" pitchFamily="34" charset="-128"/>
            </a:endParaRPr>
          </a:p>
          <a:p>
            <a:pPr eaLnBrk="1" hangingPunct="1">
              <a:lnSpc>
                <a:spcPct val="90000"/>
              </a:lnSpc>
            </a:pPr>
            <a:r>
              <a:rPr lang="en-US" altLang="en-US" sz="2400" smtClean="0">
                <a:ea typeface="ＭＳ Ｐゴシック" pitchFamily="34" charset="-128"/>
              </a:rPr>
              <a:t>A series of internationally recognized symbols are organized into a feature control frame.</a:t>
            </a:r>
          </a:p>
          <a:p>
            <a:pPr eaLnBrk="1" hangingPunct="1">
              <a:lnSpc>
                <a:spcPct val="90000"/>
              </a:lnSpc>
            </a:pPr>
            <a:endParaRPr lang="en-US" altLang="en-US" sz="2400" smtClean="0">
              <a:ea typeface="ＭＳ Ｐゴシック" pitchFamily="34" charset="-128"/>
            </a:endParaRPr>
          </a:p>
          <a:p>
            <a:pPr eaLnBrk="1" hangingPunct="1">
              <a:lnSpc>
                <a:spcPct val="90000"/>
              </a:lnSpc>
            </a:pPr>
            <a:r>
              <a:rPr lang="en-US" altLang="en-US" sz="2400" smtClean="0">
                <a:ea typeface="ＭＳ Ｐゴシック" pitchFamily="34" charset="-128"/>
              </a:rPr>
              <a:t>The control frame specifies the type of geometric tolerance, the material condition modifier, and any datums that relate to the feature.</a:t>
            </a:r>
          </a:p>
          <a:p>
            <a:pPr eaLnBrk="1" hangingPunct="1">
              <a:lnSpc>
                <a:spcPct val="90000"/>
              </a:lnSpc>
            </a:pPr>
            <a:endParaRPr lang="en-US" altLang="en-US" sz="2400" smtClean="0">
              <a:ea typeface="ＭＳ Ｐゴシック" pitchFamily="34" charset="-128"/>
            </a:endParaRPr>
          </a:p>
          <a:p>
            <a:pPr eaLnBrk="1" hangingPunct="1">
              <a:lnSpc>
                <a:spcPct val="90000"/>
              </a:lnSpc>
              <a:buFontTx/>
              <a:buNone/>
            </a:pPr>
            <a:endParaRPr lang="en-US" alt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158750"/>
            <a:ext cx="8229600" cy="446088"/>
          </a:xfrm>
        </p:spPr>
        <p:txBody>
          <a:bodyPr/>
          <a:lstStyle/>
          <a:p>
            <a:pPr eaLnBrk="1" hangingPunct="1"/>
            <a:r>
              <a:rPr lang="en-US" altLang="en-US" sz="2000" b="1" smtClean="0">
                <a:ea typeface="ＭＳ Ｐゴシック" pitchFamily="34" charset="-128"/>
              </a:rPr>
              <a:t>The GD&amp;T Process (con’t)</a:t>
            </a:r>
          </a:p>
        </p:txBody>
      </p:sp>
      <p:sp>
        <p:nvSpPr>
          <p:cNvPr id="121859" name="Rectangle 3"/>
          <p:cNvSpPr>
            <a:spLocks noGrp="1" noChangeArrowheads="1"/>
          </p:cNvSpPr>
          <p:nvPr>
            <p:ph type="body" idx="1"/>
          </p:nvPr>
        </p:nvSpPr>
        <p:spPr>
          <a:xfrm>
            <a:off x="341313" y="801688"/>
            <a:ext cx="8489950" cy="5648325"/>
          </a:xfrm>
          <a:solidFill>
            <a:srgbClr val="000000"/>
          </a:solidFill>
        </p:spPr>
        <p:txBody>
          <a:bodyPr/>
          <a:lstStyle/>
          <a:p>
            <a:pPr eaLnBrk="1" hangingPunct="1"/>
            <a:r>
              <a:rPr lang="en-US" altLang="en-US" sz="2000" smtClean="0">
                <a:solidFill>
                  <a:srgbClr val="99FF66"/>
                </a:solidFill>
                <a:effectLst>
                  <a:outerShdw blurRad="38100" dist="38100" dir="2700000" algn="tl">
                    <a:srgbClr val="FFFFFF"/>
                  </a:outerShdw>
                </a:effectLst>
                <a:ea typeface="ＭＳ Ｐゴシック" pitchFamily="34" charset="-128"/>
              </a:rPr>
              <a:t>When Should GD&amp;T be Used :</a:t>
            </a:r>
          </a:p>
          <a:p>
            <a:pPr lvl="1" eaLnBrk="1" hangingPunct="1"/>
            <a:r>
              <a:rPr lang="en-US" altLang="en-US" sz="1600" b="1" smtClean="0">
                <a:effectLst>
                  <a:outerShdw blurRad="38100" dist="38100" dir="2700000" algn="tl">
                    <a:srgbClr val="800000"/>
                  </a:outerShdw>
                </a:effectLst>
                <a:ea typeface="ＭＳ Ｐゴシック" pitchFamily="34" charset="-128"/>
              </a:rPr>
              <a:t>When part features are critical to function or interchangeability.</a:t>
            </a:r>
          </a:p>
          <a:p>
            <a:pPr lvl="1" eaLnBrk="1" hangingPunct="1"/>
            <a:r>
              <a:rPr lang="en-US" altLang="en-US" sz="1600" b="1" smtClean="0">
                <a:effectLst>
                  <a:outerShdw blurRad="38100" dist="38100" dir="2700000" algn="tl">
                    <a:srgbClr val="800000"/>
                  </a:outerShdw>
                </a:effectLst>
                <a:ea typeface="ＭＳ Ｐゴシック" pitchFamily="34" charset="-128"/>
              </a:rPr>
              <a:t>When functional gauging techniques are desirable.</a:t>
            </a:r>
          </a:p>
          <a:p>
            <a:pPr lvl="1" eaLnBrk="1" hangingPunct="1"/>
            <a:r>
              <a:rPr lang="en-US" altLang="en-US" sz="1600" b="1" smtClean="0">
                <a:effectLst>
                  <a:outerShdw blurRad="38100" dist="38100" dir="2700000" algn="tl">
                    <a:srgbClr val="800000"/>
                  </a:outerShdw>
                </a:effectLst>
                <a:ea typeface="ＭＳ Ｐゴシック" pitchFamily="34" charset="-128"/>
              </a:rPr>
              <a:t>When datum references are desirable.</a:t>
            </a:r>
          </a:p>
          <a:p>
            <a:pPr lvl="1" eaLnBrk="1" hangingPunct="1"/>
            <a:r>
              <a:rPr lang="en-US" altLang="en-US" sz="1600" b="1" smtClean="0">
                <a:effectLst>
                  <a:outerShdw blurRad="38100" dist="38100" dir="2700000" algn="tl">
                    <a:srgbClr val="800000"/>
                  </a:outerShdw>
                </a:effectLst>
                <a:ea typeface="ＭＳ Ｐゴシック" pitchFamily="34" charset="-128"/>
              </a:rPr>
              <a:t>When computerization techniques are desirable.</a:t>
            </a:r>
          </a:p>
          <a:p>
            <a:pPr lvl="1" eaLnBrk="1" hangingPunct="1"/>
            <a:r>
              <a:rPr lang="en-US" altLang="en-US" sz="1600" b="1" smtClean="0">
                <a:effectLst>
                  <a:outerShdw blurRad="38100" dist="38100" dir="2700000" algn="tl">
                    <a:srgbClr val="800000"/>
                  </a:outerShdw>
                </a:effectLst>
                <a:ea typeface="ＭＳ Ｐゴシック" pitchFamily="34" charset="-128"/>
              </a:rPr>
              <a:t>When standard interpretation or tolerance is not already implied.</a:t>
            </a:r>
          </a:p>
          <a:p>
            <a:pPr lvl="1" eaLnBrk="1" hangingPunct="1"/>
            <a:endParaRPr lang="en-US" altLang="en-US" sz="1600" b="1" smtClean="0">
              <a:effectLst>
                <a:outerShdw blurRad="38100" dist="38100" dir="2700000" algn="tl">
                  <a:srgbClr val="800000"/>
                </a:outerShdw>
              </a:effectLst>
              <a:ea typeface="ＭＳ Ｐゴシック" pitchFamily="34" charset="-128"/>
            </a:endParaRPr>
          </a:p>
          <a:p>
            <a:pPr eaLnBrk="1" hangingPunct="1"/>
            <a:r>
              <a:rPr lang="en-US" altLang="en-US" sz="1800" b="1" smtClean="0">
                <a:solidFill>
                  <a:srgbClr val="99FF66"/>
                </a:solidFill>
                <a:effectLst>
                  <a:outerShdw blurRad="38100" dist="38100" dir="2700000" algn="tl">
                    <a:srgbClr val="FFFFFF"/>
                  </a:outerShdw>
                </a:effectLst>
                <a:ea typeface="ＭＳ Ｐゴシック" pitchFamily="34" charset="-128"/>
              </a:rPr>
              <a:t>Why Should GD&amp;T be Used:</a:t>
            </a:r>
          </a:p>
          <a:p>
            <a:pPr lvl="1" eaLnBrk="1" hangingPunct="1"/>
            <a:r>
              <a:rPr lang="en-US" altLang="en-US" sz="1600" b="1" smtClean="0">
                <a:effectLst>
                  <a:outerShdw blurRad="38100" dist="38100" dir="2700000" algn="tl">
                    <a:srgbClr val="800000"/>
                  </a:outerShdw>
                </a:effectLst>
                <a:ea typeface="ＭＳ Ｐゴシック" pitchFamily="34" charset="-128"/>
              </a:rPr>
              <a:t>It saves money.</a:t>
            </a:r>
          </a:p>
          <a:p>
            <a:pPr lvl="1" eaLnBrk="1" hangingPunct="1"/>
            <a:r>
              <a:rPr lang="en-US" altLang="en-US" sz="1600" b="1" smtClean="0">
                <a:effectLst>
                  <a:outerShdw blurRad="38100" dist="38100" dir="2700000" algn="tl">
                    <a:srgbClr val="800000"/>
                  </a:outerShdw>
                </a:effectLst>
                <a:ea typeface="ＭＳ Ｐゴシック" pitchFamily="34" charset="-128"/>
              </a:rPr>
              <a:t>Provides for maximum producibility of parts.</a:t>
            </a:r>
          </a:p>
          <a:p>
            <a:pPr lvl="1" eaLnBrk="1" hangingPunct="1"/>
            <a:r>
              <a:rPr lang="en-US" altLang="en-US" sz="1600" b="1" smtClean="0">
                <a:effectLst>
                  <a:outerShdw blurRad="38100" dist="38100" dir="2700000" algn="tl">
                    <a:srgbClr val="800000"/>
                  </a:outerShdw>
                </a:effectLst>
                <a:ea typeface="ＭＳ Ｐゴシック" pitchFamily="34" charset="-128"/>
              </a:rPr>
              <a:t>Insures that design tolerance requirements are specifically stated and carried out.</a:t>
            </a:r>
          </a:p>
          <a:p>
            <a:pPr lvl="1" eaLnBrk="1" hangingPunct="1"/>
            <a:r>
              <a:rPr lang="en-US" altLang="en-US" sz="1600" b="1" smtClean="0">
                <a:effectLst>
                  <a:outerShdw blurRad="38100" dist="38100" dir="2700000" algn="tl">
                    <a:srgbClr val="800000"/>
                  </a:outerShdw>
                </a:effectLst>
                <a:ea typeface="ＭＳ Ｐゴシック" pitchFamily="34" charset="-128"/>
              </a:rPr>
              <a:t>Adapts to, and assists, computerization techniques.</a:t>
            </a:r>
          </a:p>
          <a:p>
            <a:pPr lvl="1" eaLnBrk="1" hangingPunct="1"/>
            <a:r>
              <a:rPr lang="en-US" altLang="en-US" sz="1600" b="1" smtClean="0">
                <a:effectLst>
                  <a:outerShdw blurRad="38100" dist="38100" dir="2700000" algn="tl">
                    <a:srgbClr val="800000"/>
                  </a:outerShdw>
                </a:effectLst>
                <a:ea typeface="ＭＳ Ｐゴシック" pitchFamily="34" charset="-128"/>
              </a:rPr>
              <a:t>Ensure interchangeability of mating parts at assembly.</a:t>
            </a:r>
          </a:p>
          <a:p>
            <a:pPr lvl="1" eaLnBrk="1" hangingPunct="1"/>
            <a:r>
              <a:rPr lang="en-US" altLang="en-US" sz="1600" b="1" smtClean="0">
                <a:effectLst>
                  <a:outerShdw blurRad="38100" dist="38100" dir="2700000" algn="tl">
                    <a:srgbClr val="800000"/>
                  </a:outerShdw>
                </a:effectLst>
                <a:ea typeface="ＭＳ Ｐゴシック" pitchFamily="34" charset="-128"/>
              </a:rPr>
              <a:t>Provides uniformity and convenience in drawing.</a:t>
            </a:r>
          </a:p>
          <a:p>
            <a:pPr lvl="1" eaLnBrk="1" hangingPunct="1"/>
            <a:endParaRPr lang="en-US" altLang="en-US" sz="1600" b="1" smtClean="0">
              <a:effectLst>
                <a:outerShdw blurRad="38100" dist="38100" dir="2700000" algn="tl">
                  <a:srgbClr val="800000"/>
                </a:outerShdw>
              </a:effectLst>
              <a:ea typeface="ＭＳ Ｐゴシック" pitchFamily="34" charset="-128"/>
            </a:endParaRPr>
          </a:p>
          <a:p>
            <a:pPr lvl="1" eaLnBrk="1" hangingPunct="1"/>
            <a:endParaRPr lang="en-US" altLang="en-US" sz="1600" b="1" smtClean="0">
              <a:effectLst>
                <a:outerShdw blurRad="38100" dist="38100" dir="2700000" algn="tl">
                  <a:srgbClr val="800000"/>
                </a:outerShdw>
              </a:effectLst>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500" fill="hold"/>
                                        <p:tgtEl>
                                          <p:spTgt spid="121858"/>
                                        </p:tgtEl>
                                        <p:attrNameLst>
                                          <p:attrName>ppt_w</p:attrName>
                                        </p:attrNameLst>
                                      </p:cBhvr>
                                      <p:tavLst>
                                        <p:tav tm="0">
                                          <p:val>
                                            <p:fltVal val="0"/>
                                          </p:val>
                                        </p:tav>
                                        <p:tav tm="100000">
                                          <p:val>
                                            <p:strVal val="#ppt_w"/>
                                          </p:val>
                                        </p:tav>
                                      </p:tavLst>
                                    </p:anim>
                                    <p:anim calcmode="lin" valueType="num">
                                      <p:cBhvr>
                                        <p:cTn id="8" dur="500" fill="hold"/>
                                        <p:tgtEl>
                                          <p:spTgt spid="12185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121859">
                                            <p:bg/>
                                          </p:spTgt>
                                        </p:tgtEl>
                                        <p:attrNameLst>
                                          <p:attrName>style.visibility</p:attrName>
                                        </p:attrNameLst>
                                      </p:cBhvr>
                                      <p:to>
                                        <p:strVal val="visible"/>
                                      </p:to>
                                    </p:set>
                                    <p:animEffect transition="in" filter="fade">
                                      <p:cBhvr>
                                        <p:cTn id="13" dur="800" decel="100000"/>
                                        <p:tgtEl>
                                          <p:spTgt spid="121859">
                                            <p:bg/>
                                          </p:spTgt>
                                        </p:tgtEl>
                                      </p:cBhvr>
                                    </p:animEffect>
                                    <p:anim calcmode="lin" valueType="num">
                                      <p:cBhvr>
                                        <p:cTn id="14" dur="800" decel="100000" fill="hold"/>
                                        <p:tgtEl>
                                          <p:spTgt spid="121859">
                                            <p:bg/>
                                          </p:spTgt>
                                        </p:tgtEl>
                                        <p:attrNameLst>
                                          <p:attrName>style.rotation</p:attrName>
                                        </p:attrNameLst>
                                      </p:cBhvr>
                                      <p:tavLst>
                                        <p:tav tm="0">
                                          <p:val>
                                            <p:fltVal val="-90"/>
                                          </p:val>
                                        </p:tav>
                                        <p:tav tm="100000">
                                          <p:val>
                                            <p:fltVal val="0"/>
                                          </p:val>
                                        </p:tav>
                                      </p:tavLst>
                                    </p:anim>
                                    <p:anim calcmode="lin" valueType="num">
                                      <p:cBhvr>
                                        <p:cTn id="15" dur="800" decel="100000" fill="hold"/>
                                        <p:tgtEl>
                                          <p:spTgt spid="121859">
                                            <p:bg/>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21859">
                                            <p:bg/>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21859">
                                            <p:bg/>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21859">
                                            <p:bg/>
                                          </p:spTgt>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0"/>
                                  </p:stCondLst>
                                  <p:childTnLst>
                                    <p:set>
                                      <p:cBhvr>
                                        <p:cTn id="20" dur="1" fill="hold">
                                          <p:stCondLst>
                                            <p:cond delay="0"/>
                                          </p:stCondLst>
                                        </p:cTn>
                                        <p:tgtEl>
                                          <p:spTgt spid="121859">
                                            <p:txEl>
                                              <p:pRg st="0" end="0"/>
                                            </p:txEl>
                                          </p:spTgt>
                                        </p:tgtEl>
                                        <p:attrNameLst>
                                          <p:attrName>style.visibility</p:attrName>
                                        </p:attrNameLst>
                                      </p:cBhvr>
                                      <p:to>
                                        <p:strVal val="visible"/>
                                      </p:to>
                                    </p:set>
                                    <p:animEffect transition="in" filter="fade">
                                      <p:cBhvr>
                                        <p:cTn id="21" dur="800" decel="100000"/>
                                        <p:tgtEl>
                                          <p:spTgt spid="121859">
                                            <p:txEl>
                                              <p:pRg st="0" end="0"/>
                                            </p:txEl>
                                          </p:spTgt>
                                        </p:tgtEl>
                                      </p:cBhvr>
                                    </p:animEffect>
                                    <p:anim calcmode="lin" valueType="num">
                                      <p:cBhvr>
                                        <p:cTn id="22" dur="800" decel="100000" fill="hold"/>
                                        <p:tgtEl>
                                          <p:spTgt spid="121859">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121859">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121859">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1859">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1859">
                                            <p:txEl>
                                              <p:pRg st="0" end="0"/>
                                            </p:txEl>
                                          </p:spTgt>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121859">
                                            <p:txEl>
                                              <p:pRg st="1" end="1"/>
                                            </p:txEl>
                                          </p:spTgt>
                                        </p:tgtEl>
                                        <p:attrNameLst>
                                          <p:attrName>style.visibility</p:attrName>
                                        </p:attrNameLst>
                                      </p:cBhvr>
                                      <p:to>
                                        <p:strVal val="visible"/>
                                      </p:to>
                                    </p:set>
                                    <p:animEffect transition="in" filter="fade">
                                      <p:cBhvr>
                                        <p:cTn id="29" dur="800" decel="100000"/>
                                        <p:tgtEl>
                                          <p:spTgt spid="121859">
                                            <p:txEl>
                                              <p:pRg st="1" end="1"/>
                                            </p:txEl>
                                          </p:spTgt>
                                        </p:tgtEl>
                                      </p:cBhvr>
                                    </p:animEffect>
                                    <p:anim calcmode="lin" valueType="num">
                                      <p:cBhvr>
                                        <p:cTn id="30" dur="800" decel="100000" fill="hold"/>
                                        <p:tgtEl>
                                          <p:spTgt spid="121859">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21859">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21859">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21859">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21859">
                                            <p:txEl>
                                              <p:pRg st="1" end="1"/>
                                            </p:txEl>
                                          </p:spTgt>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0"/>
                                  </p:stCondLst>
                                  <p:childTnLst>
                                    <p:set>
                                      <p:cBhvr>
                                        <p:cTn id="36" dur="1" fill="hold">
                                          <p:stCondLst>
                                            <p:cond delay="0"/>
                                          </p:stCondLst>
                                        </p:cTn>
                                        <p:tgtEl>
                                          <p:spTgt spid="121859">
                                            <p:txEl>
                                              <p:pRg st="2" end="2"/>
                                            </p:txEl>
                                          </p:spTgt>
                                        </p:tgtEl>
                                        <p:attrNameLst>
                                          <p:attrName>style.visibility</p:attrName>
                                        </p:attrNameLst>
                                      </p:cBhvr>
                                      <p:to>
                                        <p:strVal val="visible"/>
                                      </p:to>
                                    </p:set>
                                    <p:animEffect transition="in" filter="fade">
                                      <p:cBhvr>
                                        <p:cTn id="37" dur="800" decel="100000"/>
                                        <p:tgtEl>
                                          <p:spTgt spid="121859">
                                            <p:txEl>
                                              <p:pRg st="2" end="2"/>
                                            </p:txEl>
                                          </p:spTgt>
                                        </p:tgtEl>
                                      </p:cBhvr>
                                    </p:animEffect>
                                    <p:anim calcmode="lin" valueType="num">
                                      <p:cBhvr>
                                        <p:cTn id="38" dur="800" decel="100000" fill="hold"/>
                                        <p:tgtEl>
                                          <p:spTgt spid="121859">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21859">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21859">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1859">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1859">
                                            <p:txEl>
                                              <p:pRg st="2" end="2"/>
                                            </p:txEl>
                                          </p:spTgt>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0"/>
                                  </p:stCondLst>
                                  <p:childTnLst>
                                    <p:set>
                                      <p:cBhvr>
                                        <p:cTn id="44" dur="1" fill="hold">
                                          <p:stCondLst>
                                            <p:cond delay="0"/>
                                          </p:stCondLst>
                                        </p:cTn>
                                        <p:tgtEl>
                                          <p:spTgt spid="121859">
                                            <p:txEl>
                                              <p:pRg st="3" end="3"/>
                                            </p:txEl>
                                          </p:spTgt>
                                        </p:tgtEl>
                                        <p:attrNameLst>
                                          <p:attrName>style.visibility</p:attrName>
                                        </p:attrNameLst>
                                      </p:cBhvr>
                                      <p:to>
                                        <p:strVal val="visible"/>
                                      </p:to>
                                    </p:set>
                                    <p:animEffect transition="in" filter="fade">
                                      <p:cBhvr>
                                        <p:cTn id="45" dur="800" decel="100000"/>
                                        <p:tgtEl>
                                          <p:spTgt spid="121859">
                                            <p:txEl>
                                              <p:pRg st="3" end="3"/>
                                            </p:txEl>
                                          </p:spTgt>
                                        </p:tgtEl>
                                      </p:cBhvr>
                                    </p:animEffect>
                                    <p:anim calcmode="lin" valueType="num">
                                      <p:cBhvr>
                                        <p:cTn id="46" dur="800" decel="100000" fill="hold"/>
                                        <p:tgtEl>
                                          <p:spTgt spid="121859">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121859">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121859">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21859">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21859">
                                            <p:txEl>
                                              <p:pRg st="3" end="3"/>
                                            </p:txEl>
                                          </p:spTgt>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0"/>
                                  </p:stCondLst>
                                  <p:childTnLst>
                                    <p:set>
                                      <p:cBhvr>
                                        <p:cTn id="52" dur="1" fill="hold">
                                          <p:stCondLst>
                                            <p:cond delay="0"/>
                                          </p:stCondLst>
                                        </p:cTn>
                                        <p:tgtEl>
                                          <p:spTgt spid="121859">
                                            <p:txEl>
                                              <p:pRg st="4" end="4"/>
                                            </p:txEl>
                                          </p:spTgt>
                                        </p:tgtEl>
                                        <p:attrNameLst>
                                          <p:attrName>style.visibility</p:attrName>
                                        </p:attrNameLst>
                                      </p:cBhvr>
                                      <p:to>
                                        <p:strVal val="visible"/>
                                      </p:to>
                                    </p:set>
                                    <p:animEffect transition="in" filter="fade">
                                      <p:cBhvr>
                                        <p:cTn id="53" dur="800" decel="100000"/>
                                        <p:tgtEl>
                                          <p:spTgt spid="121859">
                                            <p:txEl>
                                              <p:pRg st="4" end="4"/>
                                            </p:txEl>
                                          </p:spTgt>
                                        </p:tgtEl>
                                      </p:cBhvr>
                                    </p:animEffect>
                                    <p:anim calcmode="lin" valueType="num">
                                      <p:cBhvr>
                                        <p:cTn id="54" dur="800" decel="100000" fill="hold"/>
                                        <p:tgtEl>
                                          <p:spTgt spid="121859">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121859">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121859">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21859">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21859">
                                            <p:txEl>
                                              <p:pRg st="4" end="4"/>
                                            </p:txEl>
                                          </p:spTgt>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121859">
                                            <p:txEl>
                                              <p:pRg st="5" end="5"/>
                                            </p:txEl>
                                          </p:spTgt>
                                        </p:tgtEl>
                                        <p:attrNameLst>
                                          <p:attrName>style.visibility</p:attrName>
                                        </p:attrNameLst>
                                      </p:cBhvr>
                                      <p:to>
                                        <p:strVal val="visible"/>
                                      </p:to>
                                    </p:set>
                                    <p:animEffect transition="in" filter="fade">
                                      <p:cBhvr>
                                        <p:cTn id="61" dur="800" decel="100000"/>
                                        <p:tgtEl>
                                          <p:spTgt spid="121859">
                                            <p:txEl>
                                              <p:pRg st="5" end="5"/>
                                            </p:txEl>
                                          </p:spTgt>
                                        </p:tgtEl>
                                      </p:cBhvr>
                                    </p:animEffect>
                                    <p:anim calcmode="lin" valueType="num">
                                      <p:cBhvr>
                                        <p:cTn id="62" dur="800" decel="100000" fill="hold"/>
                                        <p:tgtEl>
                                          <p:spTgt spid="121859">
                                            <p:txEl>
                                              <p:pRg st="5" end="5"/>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121859">
                                            <p:txEl>
                                              <p:pRg st="5" end="5"/>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121859">
                                            <p:txEl>
                                              <p:pRg st="5" end="5"/>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21859">
                                            <p:txEl>
                                              <p:pRg st="5" end="5"/>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21859">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121859">
                                            <p:txEl>
                                              <p:pRg st="7" end="7"/>
                                            </p:txEl>
                                          </p:spTgt>
                                        </p:tgtEl>
                                        <p:attrNameLst>
                                          <p:attrName>style.visibility</p:attrName>
                                        </p:attrNameLst>
                                      </p:cBhvr>
                                      <p:to>
                                        <p:strVal val="visible"/>
                                      </p:to>
                                    </p:set>
                                    <p:animEffect transition="in" filter="fade">
                                      <p:cBhvr>
                                        <p:cTn id="71" dur="800" decel="100000"/>
                                        <p:tgtEl>
                                          <p:spTgt spid="121859">
                                            <p:txEl>
                                              <p:pRg st="7" end="7"/>
                                            </p:txEl>
                                          </p:spTgt>
                                        </p:tgtEl>
                                      </p:cBhvr>
                                    </p:animEffect>
                                    <p:anim calcmode="lin" valueType="num">
                                      <p:cBhvr>
                                        <p:cTn id="72" dur="800" decel="100000" fill="hold"/>
                                        <p:tgtEl>
                                          <p:spTgt spid="121859">
                                            <p:txEl>
                                              <p:pRg st="7" end="7"/>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121859">
                                            <p:txEl>
                                              <p:pRg st="7" end="7"/>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121859">
                                            <p:txEl>
                                              <p:pRg st="7" end="7"/>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1859">
                                            <p:txEl>
                                              <p:pRg st="7" end="7"/>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1859">
                                            <p:txEl>
                                              <p:pRg st="7" end="7"/>
                                            </p:txEl>
                                          </p:spTgt>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121859">
                                            <p:txEl>
                                              <p:pRg st="8" end="8"/>
                                            </p:txEl>
                                          </p:spTgt>
                                        </p:tgtEl>
                                        <p:attrNameLst>
                                          <p:attrName>style.visibility</p:attrName>
                                        </p:attrNameLst>
                                      </p:cBhvr>
                                      <p:to>
                                        <p:strVal val="visible"/>
                                      </p:to>
                                    </p:set>
                                    <p:animEffect transition="in" filter="fade">
                                      <p:cBhvr>
                                        <p:cTn id="79" dur="800" decel="100000"/>
                                        <p:tgtEl>
                                          <p:spTgt spid="121859">
                                            <p:txEl>
                                              <p:pRg st="8" end="8"/>
                                            </p:txEl>
                                          </p:spTgt>
                                        </p:tgtEl>
                                      </p:cBhvr>
                                    </p:animEffect>
                                    <p:anim calcmode="lin" valueType="num">
                                      <p:cBhvr>
                                        <p:cTn id="80" dur="800" decel="100000" fill="hold"/>
                                        <p:tgtEl>
                                          <p:spTgt spid="121859">
                                            <p:txEl>
                                              <p:pRg st="8" end="8"/>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121859">
                                            <p:txEl>
                                              <p:pRg st="8" end="8"/>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121859">
                                            <p:txEl>
                                              <p:pRg st="8" end="8"/>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21859">
                                            <p:txEl>
                                              <p:pRg st="8" end="8"/>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21859">
                                            <p:txEl>
                                              <p:pRg st="8" end="8"/>
                                            </p:txEl>
                                          </p:spTgt>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121859">
                                            <p:txEl>
                                              <p:pRg st="9" end="9"/>
                                            </p:txEl>
                                          </p:spTgt>
                                        </p:tgtEl>
                                        <p:attrNameLst>
                                          <p:attrName>style.visibility</p:attrName>
                                        </p:attrNameLst>
                                      </p:cBhvr>
                                      <p:to>
                                        <p:strVal val="visible"/>
                                      </p:to>
                                    </p:set>
                                    <p:animEffect transition="in" filter="fade">
                                      <p:cBhvr>
                                        <p:cTn id="87" dur="800" decel="100000"/>
                                        <p:tgtEl>
                                          <p:spTgt spid="121859">
                                            <p:txEl>
                                              <p:pRg st="9" end="9"/>
                                            </p:txEl>
                                          </p:spTgt>
                                        </p:tgtEl>
                                      </p:cBhvr>
                                    </p:animEffect>
                                    <p:anim calcmode="lin" valueType="num">
                                      <p:cBhvr>
                                        <p:cTn id="88" dur="800" decel="100000" fill="hold"/>
                                        <p:tgtEl>
                                          <p:spTgt spid="121859">
                                            <p:txEl>
                                              <p:pRg st="9" end="9"/>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121859">
                                            <p:txEl>
                                              <p:pRg st="9" end="9"/>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121859">
                                            <p:txEl>
                                              <p:pRg st="9" end="9"/>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21859">
                                            <p:txEl>
                                              <p:pRg st="9" end="9"/>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21859">
                                            <p:txEl>
                                              <p:pRg st="9" end="9"/>
                                            </p:txEl>
                                          </p:spTgt>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121859">
                                            <p:txEl>
                                              <p:pRg st="10" end="10"/>
                                            </p:txEl>
                                          </p:spTgt>
                                        </p:tgtEl>
                                        <p:attrNameLst>
                                          <p:attrName>style.visibility</p:attrName>
                                        </p:attrNameLst>
                                      </p:cBhvr>
                                      <p:to>
                                        <p:strVal val="visible"/>
                                      </p:to>
                                    </p:set>
                                    <p:animEffect transition="in" filter="fade">
                                      <p:cBhvr>
                                        <p:cTn id="95" dur="800" decel="100000"/>
                                        <p:tgtEl>
                                          <p:spTgt spid="121859">
                                            <p:txEl>
                                              <p:pRg st="10" end="10"/>
                                            </p:txEl>
                                          </p:spTgt>
                                        </p:tgtEl>
                                      </p:cBhvr>
                                    </p:animEffect>
                                    <p:anim calcmode="lin" valueType="num">
                                      <p:cBhvr>
                                        <p:cTn id="96" dur="800" decel="100000" fill="hold"/>
                                        <p:tgtEl>
                                          <p:spTgt spid="121859">
                                            <p:txEl>
                                              <p:pRg st="10" end="10"/>
                                            </p:txEl>
                                          </p:spTgt>
                                        </p:tgtEl>
                                        <p:attrNameLst>
                                          <p:attrName>style.rotation</p:attrName>
                                        </p:attrNameLst>
                                      </p:cBhvr>
                                      <p:tavLst>
                                        <p:tav tm="0">
                                          <p:val>
                                            <p:fltVal val="-90"/>
                                          </p:val>
                                        </p:tav>
                                        <p:tav tm="100000">
                                          <p:val>
                                            <p:fltVal val="0"/>
                                          </p:val>
                                        </p:tav>
                                      </p:tavLst>
                                    </p:anim>
                                    <p:anim calcmode="lin" valueType="num">
                                      <p:cBhvr>
                                        <p:cTn id="97" dur="800" decel="100000" fill="hold"/>
                                        <p:tgtEl>
                                          <p:spTgt spid="121859">
                                            <p:txEl>
                                              <p:pRg st="10" end="10"/>
                                            </p:txEl>
                                          </p:spTgt>
                                        </p:tgtEl>
                                        <p:attrNameLst>
                                          <p:attrName>ppt_x</p:attrName>
                                        </p:attrNameLst>
                                      </p:cBhvr>
                                      <p:tavLst>
                                        <p:tav tm="0">
                                          <p:val>
                                            <p:strVal val="#ppt_x+0.4"/>
                                          </p:val>
                                        </p:tav>
                                        <p:tav tm="100000">
                                          <p:val>
                                            <p:strVal val="#ppt_x-0.05"/>
                                          </p:val>
                                        </p:tav>
                                      </p:tavLst>
                                    </p:anim>
                                    <p:anim calcmode="lin" valueType="num">
                                      <p:cBhvr>
                                        <p:cTn id="98" dur="800" decel="100000" fill="hold"/>
                                        <p:tgtEl>
                                          <p:spTgt spid="121859">
                                            <p:txEl>
                                              <p:pRg st="10" end="10"/>
                                            </p:txEl>
                                          </p:spTgt>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21859">
                                            <p:txEl>
                                              <p:pRg st="10" end="10"/>
                                            </p:txEl>
                                          </p:spTgt>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21859">
                                            <p:txEl>
                                              <p:pRg st="10" end="10"/>
                                            </p:txEl>
                                          </p:spTgt>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121859">
                                            <p:txEl>
                                              <p:pRg st="11" end="11"/>
                                            </p:txEl>
                                          </p:spTgt>
                                        </p:tgtEl>
                                        <p:attrNameLst>
                                          <p:attrName>style.visibility</p:attrName>
                                        </p:attrNameLst>
                                      </p:cBhvr>
                                      <p:to>
                                        <p:strVal val="visible"/>
                                      </p:to>
                                    </p:set>
                                    <p:animEffect transition="in" filter="fade">
                                      <p:cBhvr>
                                        <p:cTn id="103" dur="800" decel="100000"/>
                                        <p:tgtEl>
                                          <p:spTgt spid="121859">
                                            <p:txEl>
                                              <p:pRg st="11" end="11"/>
                                            </p:txEl>
                                          </p:spTgt>
                                        </p:tgtEl>
                                      </p:cBhvr>
                                    </p:animEffect>
                                    <p:anim calcmode="lin" valueType="num">
                                      <p:cBhvr>
                                        <p:cTn id="104" dur="800" decel="100000" fill="hold"/>
                                        <p:tgtEl>
                                          <p:spTgt spid="121859">
                                            <p:txEl>
                                              <p:pRg st="11" end="11"/>
                                            </p:txEl>
                                          </p:spTgt>
                                        </p:tgtEl>
                                        <p:attrNameLst>
                                          <p:attrName>style.rotation</p:attrName>
                                        </p:attrNameLst>
                                      </p:cBhvr>
                                      <p:tavLst>
                                        <p:tav tm="0">
                                          <p:val>
                                            <p:fltVal val="-90"/>
                                          </p:val>
                                        </p:tav>
                                        <p:tav tm="100000">
                                          <p:val>
                                            <p:fltVal val="0"/>
                                          </p:val>
                                        </p:tav>
                                      </p:tavLst>
                                    </p:anim>
                                    <p:anim calcmode="lin" valueType="num">
                                      <p:cBhvr>
                                        <p:cTn id="105" dur="800" decel="100000" fill="hold"/>
                                        <p:tgtEl>
                                          <p:spTgt spid="121859">
                                            <p:txEl>
                                              <p:pRg st="11" end="11"/>
                                            </p:txEl>
                                          </p:spTgt>
                                        </p:tgtEl>
                                        <p:attrNameLst>
                                          <p:attrName>ppt_x</p:attrName>
                                        </p:attrNameLst>
                                      </p:cBhvr>
                                      <p:tavLst>
                                        <p:tav tm="0">
                                          <p:val>
                                            <p:strVal val="#ppt_x+0.4"/>
                                          </p:val>
                                        </p:tav>
                                        <p:tav tm="100000">
                                          <p:val>
                                            <p:strVal val="#ppt_x-0.05"/>
                                          </p:val>
                                        </p:tav>
                                      </p:tavLst>
                                    </p:anim>
                                    <p:anim calcmode="lin" valueType="num">
                                      <p:cBhvr>
                                        <p:cTn id="106" dur="800" decel="100000" fill="hold"/>
                                        <p:tgtEl>
                                          <p:spTgt spid="121859">
                                            <p:txEl>
                                              <p:pRg st="11" end="11"/>
                                            </p:txEl>
                                          </p:spTgt>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121859">
                                            <p:txEl>
                                              <p:pRg st="11" end="11"/>
                                            </p:txEl>
                                          </p:spTgt>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121859">
                                            <p:txEl>
                                              <p:pRg st="11" end="11"/>
                                            </p:txEl>
                                          </p:spTgt>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121859">
                                            <p:txEl>
                                              <p:pRg st="12" end="12"/>
                                            </p:txEl>
                                          </p:spTgt>
                                        </p:tgtEl>
                                        <p:attrNameLst>
                                          <p:attrName>style.visibility</p:attrName>
                                        </p:attrNameLst>
                                      </p:cBhvr>
                                      <p:to>
                                        <p:strVal val="visible"/>
                                      </p:to>
                                    </p:set>
                                    <p:animEffect transition="in" filter="fade">
                                      <p:cBhvr>
                                        <p:cTn id="111" dur="800" decel="100000"/>
                                        <p:tgtEl>
                                          <p:spTgt spid="121859">
                                            <p:txEl>
                                              <p:pRg st="12" end="12"/>
                                            </p:txEl>
                                          </p:spTgt>
                                        </p:tgtEl>
                                      </p:cBhvr>
                                    </p:animEffect>
                                    <p:anim calcmode="lin" valueType="num">
                                      <p:cBhvr>
                                        <p:cTn id="112" dur="800" decel="100000" fill="hold"/>
                                        <p:tgtEl>
                                          <p:spTgt spid="121859">
                                            <p:txEl>
                                              <p:pRg st="12" end="12"/>
                                            </p:txEl>
                                          </p:spTgt>
                                        </p:tgtEl>
                                        <p:attrNameLst>
                                          <p:attrName>style.rotation</p:attrName>
                                        </p:attrNameLst>
                                      </p:cBhvr>
                                      <p:tavLst>
                                        <p:tav tm="0">
                                          <p:val>
                                            <p:fltVal val="-90"/>
                                          </p:val>
                                        </p:tav>
                                        <p:tav tm="100000">
                                          <p:val>
                                            <p:fltVal val="0"/>
                                          </p:val>
                                        </p:tav>
                                      </p:tavLst>
                                    </p:anim>
                                    <p:anim calcmode="lin" valueType="num">
                                      <p:cBhvr>
                                        <p:cTn id="113" dur="800" decel="100000" fill="hold"/>
                                        <p:tgtEl>
                                          <p:spTgt spid="121859">
                                            <p:txEl>
                                              <p:pRg st="12" end="12"/>
                                            </p:txEl>
                                          </p:spTgt>
                                        </p:tgtEl>
                                        <p:attrNameLst>
                                          <p:attrName>ppt_x</p:attrName>
                                        </p:attrNameLst>
                                      </p:cBhvr>
                                      <p:tavLst>
                                        <p:tav tm="0">
                                          <p:val>
                                            <p:strVal val="#ppt_x+0.4"/>
                                          </p:val>
                                        </p:tav>
                                        <p:tav tm="100000">
                                          <p:val>
                                            <p:strVal val="#ppt_x-0.05"/>
                                          </p:val>
                                        </p:tav>
                                      </p:tavLst>
                                    </p:anim>
                                    <p:anim calcmode="lin" valueType="num">
                                      <p:cBhvr>
                                        <p:cTn id="114" dur="800" decel="100000" fill="hold"/>
                                        <p:tgtEl>
                                          <p:spTgt spid="121859">
                                            <p:txEl>
                                              <p:pRg st="12" end="12"/>
                                            </p:txEl>
                                          </p:spTgt>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121859">
                                            <p:txEl>
                                              <p:pRg st="12" end="12"/>
                                            </p:txEl>
                                          </p:spTgt>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121859">
                                            <p:txEl>
                                              <p:pRg st="12" end="12"/>
                                            </p:txEl>
                                          </p:spTgt>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121859">
                                            <p:txEl>
                                              <p:pRg st="13" end="13"/>
                                            </p:txEl>
                                          </p:spTgt>
                                        </p:tgtEl>
                                        <p:attrNameLst>
                                          <p:attrName>style.visibility</p:attrName>
                                        </p:attrNameLst>
                                      </p:cBhvr>
                                      <p:to>
                                        <p:strVal val="visible"/>
                                      </p:to>
                                    </p:set>
                                    <p:animEffect transition="in" filter="fade">
                                      <p:cBhvr>
                                        <p:cTn id="119" dur="800" decel="100000"/>
                                        <p:tgtEl>
                                          <p:spTgt spid="121859">
                                            <p:txEl>
                                              <p:pRg st="13" end="13"/>
                                            </p:txEl>
                                          </p:spTgt>
                                        </p:tgtEl>
                                      </p:cBhvr>
                                    </p:animEffect>
                                    <p:anim calcmode="lin" valueType="num">
                                      <p:cBhvr>
                                        <p:cTn id="120" dur="800" decel="100000" fill="hold"/>
                                        <p:tgtEl>
                                          <p:spTgt spid="121859">
                                            <p:txEl>
                                              <p:pRg st="13" end="13"/>
                                            </p:txEl>
                                          </p:spTgt>
                                        </p:tgtEl>
                                        <p:attrNameLst>
                                          <p:attrName>style.rotation</p:attrName>
                                        </p:attrNameLst>
                                      </p:cBhvr>
                                      <p:tavLst>
                                        <p:tav tm="0">
                                          <p:val>
                                            <p:fltVal val="-90"/>
                                          </p:val>
                                        </p:tav>
                                        <p:tav tm="100000">
                                          <p:val>
                                            <p:fltVal val="0"/>
                                          </p:val>
                                        </p:tav>
                                      </p:tavLst>
                                    </p:anim>
                                    <p:anim calcmode="lin" valueType="num">
                                      <p:cBhvr>
                                        <p:cTn id="121" dur="800" decel="100000" fill="hold"/>
                                        <p:tgtEl>
                                          <p:spTgt spid="121859">
                                            <p:txEl>
                                              <p:pRg st="13" end="13"/>
                                            </p:txEl>
                                          </p:spTgt>
                                        </p:tgtEl>
                                        <p:attrNameLst>
                                          <p:attrName>ppt_x</p:attrName>
                                        </p:attrNameLst>
                                      </p:cBhvr>
                                      <p:tavLst>
                                        <p:tav tm="0">
                                          <p:val>
                                            <p:strVal val="#ppt_x+0.4"/>
                                          </p:val>
                                        </p:tav>
                                        <p:tav tm="100000">
                                          <p:val>
                                            <p:strVal val="#ppt_x-0.05"/>
                                          </p:val>
                                        </p:tav>
                                      </p:tavLst>
                                    </p:anim>
                                    <p:anim calcmode="lin" valueType="num">
                                      <p:cBhvr>
                                        <p:cTn id="122" dur="800" decel="100000" fill="hold"/>
                                        <p:tgtEl>
                                          <p:spTgt spid="121859">
                                            <p:txEl>
                                              <p:pRg st="13" end="13"/>
                                            </p:txEl>
                                          </p:spTgt>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121859">
                                            <p:txEl>
                                              <p:pRg st="13" end="13"/>
                                            </p:txEl>
                                          </p:spTgt>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121859">
                                            <p:txEl>
                                              <p:pRg st="13" end="1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158750"/>
            <a:ext cx="8229600" cy="401638"/>
          </a:xfrm>
        </p:spPr>
        <p:txBody>
          <a:bodyPr/>
          <a:lstStyle/>
          <a:p>
            <a:pPr eaLnBrk="1" hangingPunct="1"/>
            <a:r>
              <a:rPr lang="en-US" altLang="en-US" sz="2000" b="1" smtClean="0">
                <a:ea typeface="ＭＳ Ｐゴシック" pitchFamily="34" charset="-128"/>
              </a:rPr>
              <a:t>The GD&amp;T Process (con’t)</a:t>
            </a:r>
          </a:p>
        </p:txBody>
      </p:sp>
      <p:sp>
        <p:nvSpPr>
          <p:cNvPr id="122883" name="Rectangle 3"/>
          <p:cNvSpPr>
            <a:spLocks noGrp="1" noChangeArrowheads="1"/>
          </p:cNvSpPr>
          <p:nvPr>
            <p:ph type="body" idx="1"/>
          </p:nvPr>
        </p:nvSpPr>
        <p:spPr>
          <a:xfrm>
            <a:off x="384175" y="657225"/>
            <a:ext cx="8462963" cy="5691188"/>
          </a:xfrm>
          <a:solidFill>
            <a:srgbClr val="000000"/>
          </a:solidFill>
        </p:spPr>
        <p:txBody>
          <a:bodyPr/>
          <a:lstStyle/>
          <a:p>
            <a:pPr eaLnBrk="1" hangingPunct="1"/>
            <a:r>
              <a:rPr lang="en-US" altLang="en-US" sz="2400" b="1" smtClean="0">
                <a:solidFill>
                  <a:schemeClr val="folHlink"/>
                </a:solidFill>
                <a:effectLst>
                  <a:outerShdw blurRad="38100" dist="38100" dir="2700000" algn="tl">
                    <a:srgbClr val="FFFFFF"/>
                  </a:outerShdw>
                </a:effectLst>
                <a:ea typeface="ＭＳ Ｐゴシック" pitchFamily="34" charset="-128"/>
              </a:rPr>
              <a:t>Advantages of GD&amp;T:</a:t>
            </a:r>
          </a:p>
          <a:p>
            <a:pPr lvl="1" eaLnBrk="1" hangingPunct="1"/>
            <a:r>
              <a:rPr lang="en-US" altLang="en-US" sz="1800" b="1" smtClean="0">
                <a:effectLst>
                  <a:outerShdw blurRad="38100" dist="38100" dir="2700000" algn="tl">
                    <a:srgbClr val="800000"/>
                  </a:outerShdw>
                </a:effectLst>
                <a:ea typeface="ＭＳ Ｐゴシック" pitchFamily="34" charset="-128"/>
              </a:rPr>
              <a:t>Significant improvement over traditional methods.</a:t>
            </a:r>
          </a:p>
          <a:p>
            <a:pPr lvl="1" eaLnBrk="1" hangingPunct="1"/>
            <a:r>
              <a:rPr lang="en-US" altLang="en-US" sz="1800" b="1" smtClean="0">
                <a:effectLst>
                  <a:outerShdw blurRad="38100" dist="38100" dir="2700000" algn="tl">
                    <a:srgbClr val="800000"/>
                  </a:outerShdw>
                </a:effectLst>
                <a:ea typeface="ＭＳ Ｐゴシック" pitchFamily="34" charset="-128"/>
              </a:rPr>
              <a:t>Compact language, understood by anyone who learns the symbols.</a:t>
            </a:r>
          </a:p>
          <a:p>
            <a:pPr lvl="1" eaLnBrk="1" hangingPunct="1"/>
            <a:r>
              <a:rPr lang="en-US" altLang="en-US" sz="1800" b="1" smtClean="0">
                <a:effectLst>
                  <a:outerShdw blurRad="38100" dist="38100" dir="2700000" algn="tl">
                    <a:srgbClr val="800000"/>
                  </a:outerShdw>
                </a:effectLst>
                <a:ea typeface="ＭＳ Ｐゴシック" pitchFamily="34" charset="-128"/>
              </a:rPr>
              <a:t>Replaces numerous notes.</a:t>
            </a:r>
          </a:p>
          <a:p>
            <a:pPr lvl="1" eaLnBrk="1" hangingPunct="1"/>
            <a:r>
              <a:rPr lang="en-US" altLang="en-US" sz="1800" b="1" smtClean="0">
                <a:effectLst>
                  <a:outerShdw blurRad="38100" dist="38100" dir="2700000" algn="tl">
                    <a:srgbClr val="800000"/>
                  </a:outerShdw>
                </a:effectLst>
                <a:ea typeface="ＭＳ Ｐゴシック" pitchFamily="34" charset="-128"/>
              </a:rPr>
              <a:t>Offers greater design clarity, improved fit, better inspection methods, and more realistic tolerances.</a:t>
            </a:r>
          </a:p>
          <a:p>
            <a:pPr lvl="1" eaLnBrk="1" hangingPunct="1"/>
            <a:r>
              <a:rPr lang="en-US" altLang="en-US" sz="1800" b="1" smtClean="0">
                <a:effectLst>
                  <a:outerShdw blurRad="38100" dist="38100" dir="2700000" algn="tl">
                    <a:srgbClr val="800000"/>
                  </a:outerShdw>
                </a:effectLst>
                <a:ea typeface="ＭＳ Ｐゴシック" pitchFamily="34" charset="-128"/>
              </a:rPr>
              <a:t>Ensure that:</a:t>
            </a:r>
          </a:p>
          <a:p>
            <a:pPr lvl="2" eaLnBrk="1" hangingPunct="1"/>
            <a:r>
              <a:rPr lang="en-US" altLang="en-US" sz="1600" b="1" smtClean="0">
                <a:effectLst>
                  <a:outerShdw blurRad="38100" dist="38100" dir="2700000" algn="tl">
                    <a:srgbClr val="800000"/>
                  </a:outerShdw>
                </a:effectLst>
                <a:ea typeface="ＭＳ Ｐゴシック" pitchFamily="34" charset="-128"/>
              </a:rPr>
              <a:t>Good parts pass inspection.</a:t>
            </a:r>
          </a:p>
          <a:p>
            <a:pPr lvl="2" eaLnBrk="1" hangingPunct="1"/>
            <a:r>
              <a:rPr lang="en-US" altLang="en-US" sz="1600" b="1" smtClean="0">
                <a:effectLst>
                  <a:outerShdw blurRad="38100" dist="38100" dir="2700000" algn="tl">
                    <a:srgbClr val="800000"/>
                  </a:outerShdw>
                </a:effectLst>
                <a:ea typeface="ＭＳ Ｐゴシック" pitchFamily="34" charset="-128"/>
              </a:rPr>
              <a:t>Bad parts are caught and rejected.</a:t>
            </a:r>
          </a:p>
        </p:txBody>
      </p:sp>
      <p:grpSp>
        <p:nvGrpSpPr>
          <p:cNvPr id="2" name="Group 11"/>
          <p:cNvGrpSpPr>
            <a:grpSpLocks/>
          </p:cNvGrpSpPr>
          <p:nvPr/>
        </p:nvGrpSpPr>
        <p:grpSpPr bwMode="auto">
          <a:xfrm>
            <a:off x="4945063" y="3617913"/>
            <a:ext cx="3211512" cy="3027362"/>
            <a:chOff x="3115" y="2279"/>
            <a:chExt cx="2023" cy="1907"/>
          </a:xfrm>
        </p:grpSpPr>
        <p:pic>
          <p:nvPicPr>
            <p:cNvPr id="122885" name="Picture 5" descr="MCj023340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 y="2607"/>
              <a:ext cx="1310"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4" descr="MCj031128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 y="2279"/>
              <a:ext cx="1252"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7" name="Text Box 6"/>
            <p:cNvSpPr txBox="1">
              <a:spLocks noChangeArrowheads="1"/>
            </p:cNvSpPr>
            <p:nvPr/>
          </p:nvSpPr>
          <p:spPr bwMode="auto">
            <a:xfrm>
              <a:off x="4119" y="3152"/>
              <a:ext cx="7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rgbClr val="FF0000"/>
                  </a:solidFill>
                  <a:latin typeface="Vineta BT" pitchFamily="82" charset="0"/>
                </a:rPr>
                <a:t>GOOD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800" decel="100000"/>
                                        <p:tgtEl>
                                          <p:spTgt spid="122882"/>
                                        </p:tgtEl>
                                      </p:cBhvr>
                                    </p:animEffect>
                                    <p:anim calcmode="lin" valueType="num">
                                      <p:cBhvr>
                                        <p:cTn id="8" dur="800" decel="100000" fill="hold"/>
                                        <p:tgtEl>
                                          <p:spTgt spid="122882"/>
                                        </p:tgtEl>
                                        <p:attrNameLst>
                                          <p:attrName>style.rotation</p:attrName>
                                        </p:attrNameLst>
                                      </p:cBhvr>
                                      <p:tavLst>
                                        <p:tav tm="0">
                                          <p:val>
                                            <p:fltVal val="-90"/>
                                          </p:val>
                                        </p:tav>
                                        <p:tav tm="100000">
                                          <p:val>
                                            <p:fltVal val="0"/>
                                          </p:val>
                                        </p:tav>
                                      </p:tavLst>
                                    </p:anim>
                                    <p:anim calcmode="lin" valueType="num">
                                      <p:cBhvr>
                                        <p:cTn id="9" dur="800" decel="100000" fill="hold"/>
                                        <p:tgtEl>
                                          <p:spTgt spid="122882"/>
                                        </p:tgtEl>
                                        <p:attrNameLst>
                                          <p:attrName>ppt_x</p:attrName>
                                        </p:attrNameLst>
                                      </p:cBhvr>
                                      <p:tavLst>
                                        <p:tav tm="0">
                                          <p:val>
                                            <p:strVal val="#ppt_x+0.4"/>
                                          </p:val>
                                        </p:tav>
                                        <p:tav tm="100000">
                                          <p:val>
                                            <p:strVal val="#ppt_x-0.05"/>
                                          </p:val>
                                        </p:tav>
                                      </p:tavLst>
                                    </p:anim>
                                    <p:anim calcmode="lin" valueType="num">
                                      <p:cBhvr>
                                        <p:cTn id="10" dur="800" decel="100000" fill="hold"/>
                                        <p:tgtEl>
                                          <p:spTgt spid="1228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8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88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22883">
                                            <p:bg/>
                                          </p:spTgt>
                                        </p:tgtEl>
                                        <p:attrNameLst>
                                          <p:attrName>style.visibility</p:attrName>
                                        </p:attrNameLst>
                                      </p:cBhvr>
                                      <p:to>
                                        <p:strVal val="visible"/>
                                      </p:to>
                                    </p:set>
                                    <p:animEffect transition="in" filter="fade">
                                      <p:cBhvr>
                                        <p:cTn id="17" dur="1000"/>
                                        <p:tgtEl>
                                          <p:spTgt spid="122883">
                                            <p:bg/>
                                          </p:spTgt>
                                        </p:tgtEl>
                                      </p:cBhvr>
                                    </p:animEffect>
                                    <p:anim calcmode="lin" valueType="num">
                                      <p:cBhvr>
                                        <p:cTn id="18" dur="1000" fill="hold"/>
                                        <p:tgtEl>
                                          <p:spTgt spid="122883">
                                            <p:bg/>
                                          </p:spTgt>
                                        </p:tgtEl>
                                        <p:attrNameLst>
                                          <p:attrName>ppt_x</p:attrName>
                                        </p:attrNameLst>
                                      </p:cBhvr>
                                      <p:tavLst>
                                        <p:tav tm="0">
                                          <p:val>
                                            <p:strVal val="#ppt_x"/>
                                          </p:val>
                                        </p:tav>
                                        <p:tav tm="100000">
                                          <p:val>
                                            <p:strVal val="#ppt_x"/>
                                          </p:val>
                                        </p:tav>
                                      </p:tavLst>
                                    </p:anim>
                                    <p:anim calcmode="lin" valueType="num">
                                      <p:cBhvr>
                                        <p:cTn id="19" dur="900" decel="100000" fill="hold"/>
                                        <p:tgtEl>
                                          <p:spTgt spid="122883">
                                            <p:bg/>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2883">
                                            <p:bg/>
                                          </p:spTgt>
                                        </p:tgtEl>
                                        <p:attrNameLst>
                                          <p:attrName>ppt_y</p:attrName>
                                        </p:attrNameLst>
                                      </p:cBhvr>
                                      <p:tavLst>
                                        <p:tav tm="0">
                                          <p:val>
                                            <p:strVal val="#ppt_y-.03"/>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2883">
                                            <p:txEl>
                                              <p:pRg st="0" end="0"/>
                                            </p:txEl>
                                          </p:spTgt>
                                        </p:tgtEl>
                                        <p:attrNameLst>
                                          <p:attrName>style.visibility</p:attrName>
                                        </p:attrNameLst>
                                      </p:cBhvr>
                                      <p:to>
                                        <p:strVal val="visible"/>
                                      </p:to>
                                    </p:set>
                                    <p:animEffect transition="in" filter="fade">
                                      <p:cBhvr>
                                        <p:cTn id="25" dur="1000"/>
                                        <p:tgtEl>
                                          <p:spTgt spid="122883">
                                            <p:txEl>
                                              <p:pRg st="0" end="0"/>
                                            </p:txEl>
                                          </p:spTgt>
                                        </p:tgtEl>
                                      </p:cBhvr>
                                    </p:animEffect>
                                    <p:anim calcmode="lin" valueType="num">
                                      <p:cBhvr>
                                        <p:cTn id="26" dur="10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22883">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2883">
                                            <p:txEl>
                                              <p:pRg st="0" end="0"/>
                                            </p:txEl>
                                          </p:spTgt>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1000"/>
                            </p:stCondLst>
                            <p:childTnLst>
                              <p:par>
                                <p:cTn id="30" presetID="37" presetClass="entr" presetSubtype="0" fill="hold" grpId="0" nodeType="afterEffect">
                                  <p:stCondLst>
                                    <p:cond delay="0"/>
                                  </p:stCondLst>
                                  <p:childTnLst>
                                    <p:set>
                                      <p:cBhvr>
                                        <p:cTn id="31" dur="1" fill="hold">
                                          <p:stCondLst>
                                            <p:cond delay="0"/>
                                          </p:stCondLst>
                                        </p:cTn>
                                        <p:tgtEl>
                                          <p:spTgt spid="122883">
                                            <p:txEl>
                                              <p:pRg st="1" end="1"/>
                                            </p:txEl>
                                          </p:spTgt>
                                        </p:tgtEl>
                                        <p:attrNameLst>
                                          <p:attrName>style.visibility</p:attrName>
                                        </p:attrNameLst>
                                      </p:cBhvr>
                                      <p:to>
                                        <p:strVal val="visible"/>
                                      </p:to>
                                    </p:set>
                                    <p:animEffect transition="in" filter="fade">
                                      <p:cBhvr>
                                        <p:cTn id="32" dur="1000"/>
                                        <p:tgtEl>
                                          <p:spTgt spid="122883">
                                            <p:txEl>
                                              <p:pRg st="1" end="1"/>
                                            </p:txEl>
                                          </p:spTgt>
                                        </p:tgtEl>
                                      </p:cBhvr>
                                    </p:animEffect>
                                    <p:anim calcmode="lin" valueType="num">
                                      <p:cBhvr>
                                        <p:cTn id="33" dur="10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22883">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22883">
                                            <p:txEl>
                                              <p:pRg st="1" end="1"/>
                                            </p:txEl>
                                          </p:spTgt>
                                        </p:tgtEl>
                                        <p:attrNameLst>
                                          <p:attrName>ppt_y</p:attrName>
                                        </p:attrNameLst>
                                      </p:cBhvr>
                                      <p:tavLst>
                                        <p:tav tm="0">
                                          <p:val>
                                            <p:strVal val="#ppt_y-.03"/>
                                          </p:val>
                                        </p:tav>
                                        <p:tav tm="100000">
                                          <p:val>
                                            <p:strVal val="#ppt_y"/>
                                          </p:val>
                                        </p:tav>
                                      </p:tavLst>
                                    </p:anim>
                                  </p:childTnLst>
                                </p:cTn>
                              </p:par>
                            </p:childTnLst>
                          </p:cTn>
                        </p:par>
                        <p:par>
                          <p:cTn id="36" fill="hold" nodeType="afterGroup">
                            <p:stCondLst>
                              <p:cond delay="2000"/>
                            </p:stCondLst>
                            <p:childTnLst>
                              <p:par>
                                <p:cTn id="37" presetID="37" presetClass="entr" presetSubtype="0" fill="hold" grpId="0" nodeType="afterEffect">
                                  <p:stCondLst>
                                    <p:cond delay="0"/>
                                  </p:stCondLst>
                                  <p:childTnLst>
                                    <p:set>
                                      <p:cBhvr>
                                        <p:cTn id="38" dur="1" fill="hold">
                                          <p:stCondLst>
                                            <p:cond delay="0"/>
                                          </p:stCondLst>
                                        </p:cTn>
                                        <p:tgtEl>
                                          <p:spTgt spid="122883">
                                            <p:txEl>
                                              <p:pRg st="2" end="2"/>
                                            </p:txEl>
                                          </p:spTgt>
                                        </p:tgtEl>
                                        <p:attrNameLst>
                                          <p:attrName>style.visibility</p:attrName>
                                        </p:attrNameLst>
                                      </p:cBhvr>
                                      <p:to>
                                        <p:strVal val="visible"/>
                                      </p:to>
                                    </p:set>
                                    <p:animEffect transition="in" filter="fade">
                                      <p:cBhvr>
                                        <p:cTn id="39" dur="1000"/>
                                        <p:tgtEl>
                                          <p:spTgt spid="122883">
                                            <p:txEl>
                                              <p:pRg st="2" end="2"/>
                                            </p:txEl>
                                          </p:spTgt>
                                        </p:tgtEl>
                                      </p:cBhvr>
                                    </p:animEffect>
                                    <p:anim calcmode="lin" valueType="num">
                                      <p:cBhvr>
                                        <p:cTn id="40" dur="10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22883">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2883">
                                            <p:txEl>
                                              <p:pRg st="2" end="2"/>
                                            </p:txEl>
                                          </p:spTgt>
                                        </p:tgtEl>
                                        <p:attrNameLst>
                                          <p:attrName>ppt_y</p:attrName>
                                        </p:attrNameLst>
                                      </p:cBhvr>
                                      <p:tavLst>
                                        <p:tav tm="0">
                                          <p:val>
                                            <p:strVal val="#ppt_y-.03"/>
                                          </p:val>
                                        </p:tav>
                                        <p:tav tm="100000">
                                          <p:val>
                                            <p:strVal val="#ppt_y"/>
                                          </p:val>
                                        </p:tav>
                                      </p:tavLst>
                                    </p:anim>
                                  </p:childTnLst>
                                </p:cTn>
                              </p:par>
                            </p:childTnLst>
                          </p:cTn>
                        </p:par>
                        <p:par>
                          <p:cTn id="43" fill="hold" nodeType="afterGroup">
                            <p:stCondLst>
                              <p:cond delay="3000"/>
                            </p:stCondLst>
                            <p:childTnLst>
                              <p:par>
                                <p:cTn id="44" presetID="37" presetClass="entr" presetSubtype="0" fill="hold" grpId="0" nodeType="afterEffect">
                                  <p:stCondLst>
                                    <p:cond delay="0"/>
                                  </p:stCondLst>
                                  <p:childTnLst>
                                    <p:set>
                                      <p:cBhvr>
                                        <p:cTn id="45" dur="1" fill="hold">
                                          <p:stCondLst>
                                            <p:cond delay="0"/>
                                          </p:stCondLst>
                                        </p:cTn>
                                        <p:tgtEl>
                                          <p:spTgt spid="122883">
                                            <p:txEl>
                                              <p:pRg st="3" end="3"/>
                                            </p:txEl>
                                          </p:spTgt>
                                        </p:tgtEl>
                                        <p:attrNameLst>
                                          <p:attrName>style.visibility</p:attrName>
                                        </p:attrNameLst>
                                      </p:cBhvr>
                                      <p:to>
                                        <p:strVal val="visible"/>
                                      </p:to>
                                    </p:set>
                                    <p:animEffect transition="in" filter="fade">
                                      <p:cBhvr>
                                        <p:cTn id="46" dur="1000"/>
                                        <p:tgtEl>
                                          <p:spTgt spid="122883">
                                            <p:txEl>
                                              <p:pRg st="3" end="3"/>
                                            </p:txEl>
                                          </p:spTgt>
                                        </p:tgtEl>
                                      </p:cBhvr>
                                    </p:animEffect>
                                    <p:anim calcmode="lin" valueType="num">
                                      <p:cBhvr>
                                        <p:cTn id="47" dur="1000" fill="hold"/>
                                        <p:tgtEl>
                                          <p:spTgt spid="122883">
                                            <p:txEl>
                                              <p:pRg st="3" end="3"/>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122883">
                                            <p:txEl>
                                              <p:pRg st="3" end="3"/>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2883">
                                            <p:txEl>
                                              <p:pRg st="3" end="3"/>
                                            </p:txEl>
                                          </p:spTgt>
                                        </p:tgtEl>
                                        <p:attrNameLst>
                                          <p:attrName>ppt_y</p:attrName>
                                        </p:attrNameLst>
                                      </p:cBhvr>
                                      <p:tavLst>
                                        <p:tav tm="0">
                                          <p:val>
                                            <p:strVal val="#ppt_y-.03"/>
                                          </p:val>
                                        </p:tav>
                                        <p:tav tm="100000">
                                          <p:val>
                                            <p:strVal val="#ppt_y"/>
                                          </p:val>
                                        </p:tav>
                                      </p:tavLst>
                                    </p:anim>
                                  </p:childTnLst>
                                </p:cTn>
                              </p:par>
                            </p:childTnLst>
                          </p:cTn>
                        </p:par>
                        <p:par>
                          <p:cTn id="50" fill="hold" nodeType="afterGroup">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22883">
                                            <p:txEl>
                                              <p:pRg st="4" end="4"/>
                                            </p:txEl>
                                          </p:spTgt>
                                        </p:tgtEl>
                                        <p:attrNameLst>
                                          <p:attrName>style.visibility</p:attrName>
                                        </p:attrNameLst>
                                      </p:cBhvr>
                                      <p:to>
                                        <p:strVal val="visible"/>
                                      </p:to>
                                    </p:set>
                                    <p:animEffect transition="in" filter="fade">
                                      <p:cBhvr>
                                        <p:cTn id="53" dur="1000"/>
                                        <p:tgtEl>
                                          <p:spTgt spid="122883">
                                            <p:txEl>
                                              <p:pRg st="4" end="4"/>
                                            </p:txEl>
                                          </p:spTgt>
                                        </p:tgtEl>
                                      </p:cBhvr>
                                    </p:animEffect>
                                    <p:anim calcmode="lin" valueType="num">
                                      <p:cBhvr>
                                        <p:cTn id="54" dur="1000" fill="hold"/>
                                        <p:tgtEl>
                                          <p:spTgt spid="122883">
                                            <p:txEl>
                                              <p:pRg st="4" end="4"/>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22883">
                                            <p:txEl>
                                              <p:pRg st="4" end="4"/>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288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22883">
                                            <p:txEl>
                                              <p:pRg st="5" end="5"/>
                                            </p:txEl>
                                          </p:spTgt>
                                        </p:tgtEl>
                                        <p:attrNameLst>
                                          <p:attrName>style.visibility</p:attrName>
                                        </p:attrNameLst>
                                      </p:cBhvr>
                                      <p:to>
                                        <p:strVal val="visible"/>
                                      </p:to>
                                    </p:set>
                                    <p:animEffect transition="in" filter="fade">
                                      <p:cBhvr>
                                        <p:cTn id="61" dur="1000"/>
                                        <p:tgtEl>
                                          <p:spTgt spid="122883">
                                            <p:txEl>
                                              <p:pRg st="5" end="5"/>
                                            </p:txEl>
                                          </p:spTgt>
                                        </p:tgtEl>
                                      </p:cBhvr>
                                    </p:animEffect>
                                    <p:anim calcmode="lin" valueType="num">
                                      <p:cBhvr>
                                        <p:cTn id="62" dur="1000" fill="hold"/>
                                        <p:tgtEl>
                                          <p:spTgt spid="122883">
                                            <p:txEl>
                                              <p:pRg st="5" end="5"/>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122883">
                                            <p:txEl>
                                              <p:pRg st="5" end="5"/>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22883">
                                            <p:txEl>
                                              <p:pRg st="5" end="5"/>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22883">
                                            <p:txEl>
                                              <p:pRg st="6" end="6"/>
                                            </p:txEl>
                                          </p:spTgt>
                                        </p:tgtEl>
                                        <p:attrNameLst>
                                          <p:attrName>style.visibility</p:attrName>
                                        </p:attrNameLst>
                                      </p:cBhvr>
                                      <p:to>
                                        <p:strVal val="visible"/>
                                      </p:to>
                                    </p:set>
                                    <p:animEffect transition="in" filter="fade">
                                      <p:cBhvr>
                                        <p:cTn id="67" dur="1000"/>
                                        <p:tgtEl>
                                          <p:spTgt spid="122883">
                                            <p:txEl>
                                              <p:pRg st="6" end="6"/>
                                            </p:txEl>
                                          </p:spTgt>
                                        </p:tgtEl>
                                      </p:cBhvr>
                                    </p:animEffect>
                                    <p:anim calcmode="lin" valueType="num">
                                      <p:cBhvr>
                                        <p:cTn id="68" dur="1000" fill="hold"/>
                                        <p:tgtEl>
                                          <p:spTgt spid="122883">
                                            <p:txEl>
                                              <p:pRg st="6" end="6"/>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22883">
                                            <p:txEl>
                                              <p:pRg st="6" end="6"/>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22883">
                                            <p:txEl>
                                              <p:pRg st="6" end="6"/>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22883">
                                            <p:txEl>
                                              <p:pRg st="7" end="7"/>
                                            </p:txEl>
                                          </p:spTgt>
                                        </p:tgtEl>
                                        <p:attrNameLst>
                                          <p:attrName>style.visibility</p:attrName>
                                        </p:attrNameLst>
                                      </p:cBhvr>
                                      <p:to>
                                        <p:strVal val="visible"/>
                                      </p:to>
                                    </p:set>
                                    <p:animEffect transition="in" filter="fade">
                                      <p:cBhvr>
                                        <p:cTn id="73" dur="1000"/>
                                        <p:tgtEl>
                                          <p:spTgt spid="122883">
                                            <p:txEl>
                                              <p:pRg st="7" end="7"/>
                                            </p:txEl>
                                          </p:spTgt>
                                        </p:tgtEl>
                                      </p:cBhvr>
                                    </p:animEffect>
                                    <p:anim calcmode="lin" valueType="num">
                                      <p:cBhvr>
                                        <p:cTn id="74" dur="1000" fill="hold"/>
                                        <p:tgtEl>
                                          <p:spTgt spid="122883">
                                            <p:txEl>
                                              <p:pRg st="7" end="7"/>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122883">
                                            <p:txEl>
                                              <p:pRg st="7" end="7"/>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2288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0" presetClass="entr" presetSubtype="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800" decel="100000"/>
                                        <p:tgtEl>
                                          <p:spTgt spid="2"/>
                                        </p:tgtEl>
                                      </p:cBhvr>
                                    </p:animEffect>
                                    <p:anim calcmode="lin" valueType="num">
                                      <p:cBhvr>
                                        <p:cTn id="82" dur="800" decel="100000" fill="hold"/>
                                        <p:tgtEl>
                                          <p:spTgt spid="2"/>
                                        </p:tgtEl>
                                        <p:attrNameLst>
                                          <p:attrName>style.rotation</p:attrName>
                                        </p:attrNameLst>
                                      </p:cBhvr>
                                      <p:tavLst>
                                        <p:tav tm="0">
                                          <p:val>
                                            <p:fltVal val="-90"/>
                                          </p:val>
                                        </p:tav>
                                        <p:tav tm="100000">
                                          <p:val>
                                            <p:fltVal val="0"/>
                                          </p:val>
                                        </p:tav>
                                      </p:tavLst>
                                    </p:anim>
                                    <p:anim calcmode="lin" valueType="num">
                                      <p:cBhvr>
                                        <p:cTn id="83" dur="800" decel="100000" fill="hold"/>
                                        <p:tgtEl>
                                          <p:spTgt spid="2"/>
                                        </p:tgtEl>
                                        <p:attrNameLst>
                                          <p:attrName>ppt_x</p:attrName>
                                        </p:attrNameLst>
                                      </p:cBhvr>
                                      <p:tavLst>
                                        <p:tav tm="0">
                                          <p:val>
                                            <p:strVal val="#ppt_x+0.4"/>
                                          </p:val>
                                        </p:tav>
                                        <p:tav tm="100000">
                                          <p:val>
                                            <p:strVal val="#ppt_x-0.05"/>
                                          </p:val>
                                        </p:tav>
                                      </p:tavLst>
                                    </p:anim>
                                    <p:anim calcmode="lin" valueType="num">
                                      <p:cBhvr>
                                        <p:cTn id="84" dur="800" decel="100000" fill="hold"/>
                                        <p:tgtEl>
                                          <p:spTgt spid="2"/>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apsules">
  <a:themeElements>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oject Post-Mortem">
  <a:themeElements>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Project Post-Mortem">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Project Post-Mortem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roject Post-Mortem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Project Post-Mortem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inancial Overview">
  <a:themeElements>
    <a:clrScheme name="Financial Overview 1">
      <a:dk1>
        <a:srgbClr val="000000"/>
      </a:dk1>
      <a:lt1>
        <a:srgbClr val="006666"/>
      </a:lt1>
      <a:dk2>
        <a:srgbClr val="FFFFFF"/>
      </a:dk2>
      <a:lt2>
        <a:srgbClr val="969696"/>
      </a:lt2>
      <a:accent1>
        <a:srgbClr val="99FFCC"/>
      </a:accent1>
      <a:accent2>
        <a:srgbClr val="00CCCC"/>
      </a:accent2>
      <a:accent3>
        <a:srgbClr val="AAB8B8"/>
      </a:accent3>
      <a:accent4>
        <a:srgbClr val="000000"/>
      </a:accent4>
      <a:accent5>
        <a:srgbClr val="CAFFE2"/>
      </a:accent5>
      <a:accent6>
        <a:srgbClr val="00B9B9"/>
      </a:accent6>
      <a:hlink>
        <a:srgbClr val="CCCCFF"/>
      </a:hlink>
      <a:folHlink>
        <a:srgbClr val="A3BABA"/>
      </a:folHlink>
    </a:clrScheme>
    <a:fontScheme name="Financial Overview">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nancial Overview 1">
        <a:dk1>
          <a:srgbClr val="000000"/>
        </a:dk1>
        <a:lt1>
          <a:srgbClr val="006666"/>
        </a:lt1>
        <a:dk2>
          <a:srgbClr val="FFFFFF"/>
        </a:dk2>
        <a:lt2>
          <a:srgbClr val="969696"/>
        </a:lt2>
        <a:accent1>
          <a:srgbClr val="99FFCC"/>
        </a:accent1>
        <a:accent2>
          <a:srgbClr val="00CCCC"/>
        </a:accent2>
        <a:accent3>
          <a:srgbClr val="AAB8B8"/>
        </a:accent3>
        <a:accent4>
          <a:srgbClr val="000000"/>
        </a:accent4>
        <a:accent5>
          <a:srgbClr val="CAFFE2"/>
        </a:accent5>
        <a:accent6>
          <a:srgbClr val="00B9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Financial Overview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Financial Overview 3">
        <a:dk1>
          <a:srgbClr val="000000"/>
        </a:dk1>
        <a:lt1>
          <a:srgbClr val="FFFFFF"/>
        </a:lt1>
        <a:dk2>
          <a:srgbClr val="B2B2B2"/>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Financial Overview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Fireworks">
  <a:themeElements>
    <a:clrScheme name="1_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1_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1_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1_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1_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1_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1_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3363</TotalTime>
  <Words>5227</Words>
  <Application>Microsoft Office PowerPoint</Application>
  <PresentationFormat>On-screen Show (4:3)</PresentationFormat>
  <Paragraphs>538</Paragraphs>
  <Slides>75</Slides>
  <Notes>0</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75</vt:i4>
      </vt:variant>
    </vt:vector>
  </HeadingPairs>
  <TitlesOfParts>
    <vt:vector size="99" baseType="lpstr">
      <vt:lpstr>Arial</vt:lpstr>
      <vt:lpstr>ＭＳ Ｐゴシック</vt:lpstr>
      <vt:lpstr>Calibri</vt:lpstr>
      <vt:lpstr>Verdana</vt:lpstr>
      <vt:lpstr>Wingdings</vt:lpstr>
      <vt:lpstr>Arial Black</vt:lpstr>
      <vt:lpstr>Times New Roman</vt:lpstr>
      <vt:lpstr>Trebuchet MS</vt:lpstr>
      <vt:lpstr>Arial Narrow</vt:lpstr>
      <vt:lpstr>Tahoma</vt:lpstr>
      <vt:lpstr>Vineta BT</vt:lpstr>
      <vt:lpstr>Webdings</vt:lpstr>
      <vt:lpstr>Wingdings 2</vt:lpstr>
      <vt:lpstr>굴림</vt:lpstr>
      <vt:lpstr>Batang</vt:lpstr>
      <vt:lpstr>Default Design</vt:lpstr>
      <vt:lpstr>Competition</vt:lpstr>
      <vt:lpstr>Fireworks</vt:lpstr>
      <vt:lpstr>Proposal</vt:lpstr>
      <vt:lpstr>Capsules</vt:lpstr>
      <vt:lpstr>Project Post-Mortem</vt:lpstr>
      <vt:lpstr>Generic</vt:lpstr>
      <vt:lpstr>Financial Overview</vt:lpstr>
      <vt:lpstr>1_Fireworks</vt:lpstr>
      <vt:lpstr>PowerPoint Presentation</vt:lpstr>
      <vt:lpstr>Overview</vt:lpstr>
      <vt:lpstr>The GD&amp;T Process</vt:lpstr>
      <vt:lpstr>The GD&amp;T Process (con’t)</vt:lpstr>
      <vt:lpstr>The GD&amp;T Process (con’t)</vt:lpstr>
      <vt:lpstr>The GD&amp;T Process (con’t)</vt:lpstr>
      <vt:lpstr>The GD&amp;T Process (con’t)</vt:lpstr>
      <vt:lpstr>The GD&amp;T Process (con’t)</vt:lpstr>
      <vt:lpstr>The GD&amp;T Process (con’t)</vt:lpstr>
      <vt:lpstr>Common Tolerance Symbols</vt:lpstr>
      <vt:lpstr>Understanding the Terms</vt:lpstr>
      <vt:lpstr>Datums and Features</vt:lpstr>
      <vt:lpstr>Datums and Features (con’t)</vt:lpstr>
      <vt:lpstr>Datums and Features (con’t)</vt:lpstr>
      <vt:lpstr>Datums and Features (con’t)</vt:lpstr>
      <vt:lpstr>The Datum Reference Frame</vt:lpstr>
      <vt:lpstr>The Datum Reference Frame (con’t)</vt:lpstr>
      <vt:lpstr>The Datum Reference Frame (con’t)</vt:lpstr>
      <vt:lpstr>The Datum Reference Frame (con’t)</vt:lpstr>
      <vt:lpstr>The Datum Reference Frame (con’t)</vt:lpstr>
      <vt:lpstr>Implied Datums</vt:lpstr>
      <vt:lpstr>Implied Datums  (con’t)</vt:lpstr>
      <vt:lpstr>The Order of Datums</vt:lpstr>
      <vt:lpstr>The Order of Datums (con’t)</vt:lpstr>
      <vt:lpstr>SECTION  2 -  HOW THE GEOMETRIC SYSTEM WORKS</vt:lpstr>
      <vt:lpstr>Plus / Minus  Tolerancing</vt:lpstr>
      <vt:lpstr>Plus / Minus  Tolerancing  (con’t)</vt:lpstr>
      <vt:lpstr>Geometric Tolerance Zones</vt:lpstr>
      <vt:lpstr>Geometric Tolerance Zones (con’t)</vt:lpstr>
      <vt:lpstr>Geometric Tolerance Zones (con’t)</vt:lpstr>
      <vt:lpstr>Geometric  vs.  Bilateral,  Unilateral &amp; Limit Tolerancing</vt:lpstr>
      <vt:lpstr>Material  Condition Modifiers</vt:lpstr>
      <vt:lpstr>Material  Condition Modifiers (con’t)</vt:lpstr>
      <vt:lpstr>Bonus  Tolerance</vt:lpstr>
      <vt:lpstr>The Feature Control Frame</vt:lpstr>
      <vt:lpstr>The Feature Control Frame (con’t)</vt:lpstr>
      <vt:lpstr>The Feature Control Frame (con’t)</vt:lpstr>
      <vt:lpstr>Straight &amp; Cylindrical Tolerances</vt:lpstr>
      <vt:lpstr>Straight &amp; Cylindrical Tolerances (con’t)</vt:lpstr>
      <vt:lpstr>Straightness and Flatness</vt:lpstr>
      <vt:lpstr>Straightness and Flatness (con’t)</vt:lpstr>
      <vt:lpstr>Circularity and Cylindricity</vt:lpstr>
      <vt:lpstr>Circularity and Cylindricity (con’t)</vt:lpstr>
      <vt:lpstr>Profile of a Line and Surface</vt:lpstr>
      <vt:lpstr>Profile of a Line and Surface (con’t)</vt:lpstr>
      <vt:lpstr>Orientation and Location Tolerances</vt:lpstr>
      <vt:lpstr>Orientation and Location Tolerances (con’t)</vt:lpstr>
      <vt:lpstr>Orientation and Location Tolerances (con’t)</vt:lpstr>
      <vt:lpstr>Orientation and Location Tolerances (con’t)</vt:lpstr>
      <vt:lpstr>Orientation and Location Tolerances (con’t)</vt:lpstr>
      <vt:lpstr>Orientation and Location Tolerances (con’t)</vt:lpstr>
      <vt:lpstr>Orientation and Location Tolerances (con’t)</vt:lpstr>
      <vt:lpstr>Orientation and Location Tolerances (con’t)</vt:lpstr>
      <vt:lpstr>Orientation and Location Tolerances (con’t)</vt:lpstr>
      <vt:lpstr>GENERAL RULES  OF  GD&amp;T</vt:lpstr>
      <vt:lpstr>GENERAL RULES  OF  GD&amp;T (con’t)</vt:lpstr>
      <vt:lpstr>GENERAL RULES  OF  GD&amp;T (con’t)</vt:lpstr>
      <vt:lpstr>GENERAL RULES  OF  GD&amp;T (con’t)</vt:lpstr>
      <vt:lpstr>GENERAL RULES  OF  GD&amp;T (con’t)</vt:lpstr>
      <vt:lpstr>GENERAL RULES  OF  GD&amp;T (con’t)</vt:lpstr>
      <vt:lpstr>GENERAL RULES  OF  GD&amp;T (con’t)</vt:lpstr>
      <vt:lpstr>GENERAL RULES  OF  GD&amp;T (con’t)</vt:lpstr>
      <vt:lpstr>GENERAL RULES  OF  GD&amp;T (con’t)</vt:lpstr>
      <vt:lpstr>GENERAL RULES  OF  GD&amp;T (con’t)</vt:lpstr>
      <vt:lpstr>Limit (+/-) Tolerancing vs. Geometric Tolerancing</vt:lpstr>
      <vt:lpstr>Limit (+/-) Tolerancing vs. Geometric Tolerancing</vt:lpstr>
      <vt:lpstr>Limit (+/-) Tolerancing vs. Geometric Tolerancing</vt:lpstr>
      <vt:lpstr>Limit (+/-) Tolerancing vs. Geometric Tolerancing</vt:lpstr>
      <vt:lpstr>Limit (+/-) Tolerancing vs. Geometric Tolerancing</vt:lpstr>
      <vt:lpstr>Limit (+/-) Tolerancing vs. Geometric Tolerancing</vt:lpstr>
      <vt:lpstr>Limit (+/-) Tolerancing vs. Geometric Tolerancing</vt:lpstr>
      <vt:lpstr>Limit (+/-) Tolerancing vs. Geometric Tolerancing</vt:lpstr>
      <vt:lpstr>    Summary</vt:lpstr>
      <vt:lpstr>Summary</vt:lpstr>
      <vt:lpstr>Summary</vt:lpstr>
    </vt:vector>
  </TitlesOfParts>
  <Company>Hyundai Motor Manufacturing Alabama,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dennisjones</dc:creator>
  <cp:lastModifiedBy>Drafting</cp:lastModifiedBy>
  <cp:revision>106</cp:revision>
  <dcterms:created xsi:type="dcterms:W3CDTF">2004-02-26T21:33:21Z</dcterms:created>
  <dcterms:modified xsi:type="dcterms:W3CDTF">2016-04-26T19:46:22Z</dcterms:modified>
</cp:coreProperties>
</file>